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基礎的・汎用的能力は、活動名ではなく育てたい力を見る視点です。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基礎的・汎用的能力を授業でどう見るか整理シート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65960"/>
            <a:ext cx="52120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2D3440"/>
                </a:solidFill>
                <a:latin typeface="Yu Gothic"/>
              </a:rPr>
              <a:t>基礎的・汎用的能力とは、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D3440"/>
                </a:solidFill>
                <a:latin typeface="Yu Gothic"/>
              </a:rPr>
              <a:t>学校や社会のいろいろな場面で共通して使う力です。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60520"/>
            <a:ext cx="53949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2D3440"/>
                </a:solidFill>
                <a:latin typeface="Yu Gothic"/>
              </a:rPr>
              <a:t>「この活動をやったか」ではなく、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D3440"/>
                </a:solidFill>
                <a:latin typeface="Yu Gothic"/>
              </a:rPr>
              <a:t>「どんな力を育てたいか」を考えるときの手がかりになります。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148840"/>
            <a:ext cx="4754880" cy="2468880"/>
          </a:xfrm>
          <a:prstGeom prst="roundRect">
            <a:avLst/>
          </a:prstGeom>
          <a:solidFill>
            <a:srgbClr val="EFF7F1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2276856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4つの視点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1968" y="2651760"/>
            <a:ext cx="4352544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人と関わる力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自分を理解し整える力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課題に向き合う力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将来を考えつなぐ力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559552"/>
            <a:ext cx="104241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5F6776"/>
                </a:solidFill>
                <a:latin typeface="Yu Gothic"/>
              </a:rPr>
              <a:t>出所：文部科学省「中学校・高等学校キャリア教育の手引き」等を参考に、授業で見やすい形へ整理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4つの力を、授業で見える言葉に言い換えます。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まずは意味をやさしくつかむ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11680"/>
            <a:ext cx="5349240" cy="1600200"/>
          </a:xfrm>
          <a:prstGeom prst="roundRect">
            <a:avLst/>
          </a:prstGeom>
          <a:solidFill>
            <a:srgbClr val="EDF3FA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139696"/>
            <a:ext cx="49834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① 人間関係形成・社会形成能力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514600"/>
            <a:ext cx="4946903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人と関わる力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相手を受け止め、協力し、集団や社会とかかわる力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2011680"/>
            <a:ext cx="5349240" cy="1600200"/>
          </a:xfrm>
          <a:prstGeom prst="roundRect">
            <a:avLst/>
          </a:prstGeom>
          <a:solidFill>
            <a:srgbClr val="FAF7EB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7648" y="2139696"/>
            <a:ext cx="49834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② 自己理解・自己管理能力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2514600"/>
            <a:ext cx="4946903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自分を理解し整える力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自分の考え・よさ・課題を知り、気持ちや行動を調整する力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3794760"/>
            <a:ext cx="5349240" cy="1600200"/>
          </a:xfrm>
          <a:prstGeom prst="roundRect">
            <a:avLst/>
          </a:prstGeom>
          <a:solidFill>
            <a:srgbClr val="F8F1F5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3922776"/>
            <a:ext cx="49834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③ 課題対応能力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" y="4297680"/>
            <a:ext cx="4946903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課題に向き合う力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課題を見つけ、考え、試し、よりよい方法を探る力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44768" y="3794760"/>
            <a:ext cx="5349240" cy="1600200"/>
          </a:xfrm>
          <a:prstGeom prst="roundRect">
            <a:avLst/>
          </a:prstGeom>
          <a:solidFill>
            <a:srgbClr val="EFF7F1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27648" y="3922776"/>
            <a:ext cx="49834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④ キャリアプランニング能力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5936" y="4297680"/>
            <a:ext cx="4946903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将来を考えつなぐ力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学びと生活、将来の生き方を結び付けて考える力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一つの授業でも、見える力は複数あります。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授業場面で考える例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01952"/>
            <a:ext cx="3619500" cy="411480"/>
          </a:xfrm>
          <a:prstGeom prst="roundRect">
            <a:avLst/>
          </a:prstGeom>
          <a:solidFill>
            <a:srgbClr val="ED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993392"/>
            <a:ext cx="333375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1E3F6F"/>
                </a:solidFill>
                <a:latin typeface="Yu Gothic"/>
              </a:rPr>
              <a:t>例：地域の課題を調べ、提案する授業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2651760"/>
            <a:ext cx="173736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2724912"/>
            <a:ext cx="1554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1E3F6F"/>
                </a:solidFill>
                <a:latin typeface="Yu Gothic"/>
              </a:rPr>
              <a:t>調べる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337560"/>
            <a:ext cx="173736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3410712"/>
            <a:ext cx="1554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1E3F6F"/>
                </a:solidFill>
                <a:latin typeface="Yu Gothic"/>
              </a:rPr>
              <a:t>話し合う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" y="4023360"/>
            <a:ext cx="173736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096512"/>
            <a:ext cx="1554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1E3F6F"/>
                </a:solidFill>
                <a:latin typeface="Yu Gothic"/>
              </a:rPr>
              <a:t>まとめる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4709160"/>
            <a:ext cx="173736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4782312"/>
            <a:ext cx="1554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1E3F6F"/>
                </a:solidFill>
                <a:latin typeface="Yu Gothic"/>
              </a:rPr>
              <a:t>発表する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17520" y="2468880"/>
            <a:ext cx="8046720" cy="3017520"/>
          </a:xfrm>
          <a:prstGeom prst="roundRect">
            <a:avLst/>
          </a:prstGeom>
          <a:solidFill>
            <a:srgbClr val="FAF7EB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0400" y="2596896"/>
            <a:ext cx="7680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見取る視点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18688" y="2971800"/>
            <a:ext cx="7644384" cy="2377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友だちの意見を聞いて役割を分担している → ①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自分の得意・苦手を言葉にしている → ②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調べ方を変えながら課題を解いている → ③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地域と自分の未来のつながりを考えている → 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715000"/>
            <a:ext cx="10332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D3440"/>
                </a:solidFill>
                <a:latin typeface="Yu Gothic"/>
              </a:rPr>
              <a:t>一つの活動に一つだけ能力を当てはめるのではなく、「どの力が見えたか」を柔らかく見ることが大切です。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授業の目標に沿って、言葉や行動を短い観察メモに残します。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授業後に残す3つの視点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148840"/>
            <a:ext cx="3474720" cy="2514600"/>
          </a:xfrm>
          <a:prstGeom prst="roundRect">
            <a:avLst/>
          </a:prstGeom>
          <a:solidFill>
            <a:srgbClr val="EDF3FA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76856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① 生徒の言葉を見る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651760"/>
            <a:ext cx="3072384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どんな発言があった？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自分や相手についてどんな気づきがあった？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1688" y="2148840"/>
            <a:ext cx="3474720" cy="2514600"/>
          </a:xfrm>
          <a:prstGeom prst="roundRect">
            <a:avLst/>
          </a:prstGeom>
          <a:solidFill>
            <a:srgbClr val="FAF7EB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4568" y="2276856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② 生徒の行動を見る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2855" y="2651760"/>
            <a:ext cx="3072384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どんな関わり方をした？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どんな工夫や試行が見えた？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2148840"/>
            <a:ext cx="3474720" cy="2514600"/>
          </a:xfrm>
          <a:prstGeom prst="roundRect">
            <a:avLst/>
          </a:prstGeom>
          <a:solidFill>
            <a:srgbClr val="EFF7F1"/>
          </a:solidFill>
          <a:ln>
            <a:solidFill>
              <a:srgbClr val="D4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2276856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③ 次への手がかりを見る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6" y="2651760"/>
            <a:ext cx="3072384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次に何をやってみたいと言った？</a:t>
            </a:r>
          </a:p>
          <a:p>
            <a:pPr>
              <a:spcAft>
                <a:spcPts val="400"/>
              </a:spcAft>
            </a:pPr>
            <a:r>
              <a:rPr sz="1300">
                <a:solidFill>
                  <a:srgbClr val="2D3440"/>
                </a:solidFill>
                <a:latin typeface="Yu Gothic"/>
              </a:rPr>
              <a:t>• どの活動でさらに伸ばせそう？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212080"/>
            <a:ext cx="10424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2D3440"/>
                </a:solidFill>
                <a:latin typeface="Yu Gothic"/>
              </a:rPr>
              <a:t>言葉・行動・作品を合わせて確かめ、本人のよさや必要な支援を次の授業に生かします。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4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2103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776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51967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>
                <a:solidFill>
                  <a:srgbClr val="5F6776"/>
                </a:solidFill>
                <a:latin typeface="Yu Gothic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E3F6F"/>
                </a:solidFill>
                <a:latin typeface="Yu Gothic"/>
              </a:rPr>
              <a:t>4つ全部を一度に見ようとせず、一つの授業で一つか二つに絞ります。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63040"/>
            <a:ext cx="9875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F6776"/>
                </a:solidFill>
                <a:latin typeface="Yu Gothic"/>
              </a:rPr>
              <a:t>初回相談30分無料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96596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1E3F6F"/>
                </a:solidFill>
                <a:latin typeface="Yu Gothic"/>
              </a:rPr>
              <a:t>使い始めのポイント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68880"/>
            <a:ext cx="493776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D3440"/>
                </a:solidFill>
                <a:latin typeface="Yu Gothic"/>
              </a:rPr>
              <a:t>• まずは育てたい力を一つ決める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D3440"/>
                </a:solidFill>
                <a:latin typeface="Yu Gothic"/>
              </a:rPr>
              <a:t>• 授業のどの場面で見えるかを考える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D3440"/>
                </a:solidFill>
                <a:latin typeface="Yu Gothic"/>
              </a:rPr>
              <a:t>• 授業後に短い観察メモを残す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4645152"/>
            <a:ext cx="5074920" cy="914400"/>
          </a:xfrm>
          <a:prstGeom prst="roundRect">
            <a:avLst/>
          </a:prstGeom>
          <a:solidFill>
            <a:srgbClr val="ED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4846320"/>
            <a:ext cx="466344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E3F6F"/>
                </a:solidFill>
                <a:latin typeface="Yu Gothic"/>
              </a:rPr>
              <a:t>相談窓口：toi.manabi@gmail.com（資料番号を添えて相談できます）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2011680"/>
            <a:ext cx="32004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1E3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ine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2423160"/>
            <a:ext cx="2377440" cy="23774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03720" y="546811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5F6776"/>
                </a:solidFill>
                <a:latin typeface="Yu Gothic"/>
              </a:rPr>
              <a:t>その後は支援範囲と費用を確認し、お見積もりします。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578815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1E3F6F"/>
                </a:solidFill>
                <a:latin typeface="Yu Gothic"/>
              </a:rPr>
              <a:t>授業で育てたい力を、一緒に見える化します。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吉田正之</dc:creator>
  <cp:keywords/>
  <dc:description>generated using python-pptx</dc:description>
  <cp:lastModifiedBy>吉田正之</cp:lastModifiedBy>
  <cp:revision>1</cp:revision>
  <dcterms:created xsi:type="dcterms:W3CDTF">2013-01-27T09:14:16Z</dcterms:created>
  <dcterms:modified xsi:type="dcterms:W3CDTF">2013-01-27T09:15:58Z</dcterms:modified>
  <cp:category/>
</cp:coreProperties>
</file>