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28816"/>
            <a:ext cx="1645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9672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50">
                <a:solidFill>
                  <a:srgbClr val="5C6677"/>
                </a:solidFill>
                <a:latin typeface="Yu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9728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350" b="1">
                <a:solidFill>
                  <a:srgbClr val="1E3F6F"/>
                </a:solidFill>
                <a:latin typeface="Yu Gothic"/>
              </a:rPr>
              <a:t>ルーブリックは、「できた・できない」を決める表ではありません。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44752"/>
            <a:ext cx="103327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>
                <a:solidFill>
                  <a:srgbClr val="5C6677"/>
                </a:solidFill>
                <a:latin typeface="Yu Gothic"/>
              </a:rPr>
              <a:t>「できた・できない」で終わらない キャリア教育ルーブリック作成シート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993392"/>
            <a:ext cx="521208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3340"/>
                </a:solidFill>
                <a:latin typeface="Yu Gothic"/>
              </a:rPr>
              <a:t>ルーブリックは、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3340"/>
                </a:solidFill>
                <a:latin typeface="Yu Gothic"/>
              </a:rPr>
              <a:t>「どんな姿を目指すのか」をあらかじめ言葉にし、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3340"/>
                </a:solidFill>
                <a:latin typeface="Yu Gothic"/>
              </a:rPr>
              <a:t>活動後の振り返りと次の一歩につなぐための道具です。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005072"/>
            <a:ext cx="5394960" cy="10789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50" b="0">
                <a:solidFill>
                  <a:srgbClr val="2B3340"/>
                </a:solidFill>
                <a:latin typeface="Yu Gothic"/>
              </a:rPr>
              <a:t>点数を付けることだけを目的にせず、</a:t>
            </a:r>
          </a:p>
          <a:p>
            <a:pPr algn="l">
              <a:spcAft>
                <a:spcPts val="400"/>
              </a:spcAft>
            </a:pPr>
            <a:r>
              <a:rPr sz="1650" b="0">
                <a:solidFill>
                  <a:srgbClr val="2B3340"/>
                </a:solidFill>
                <a:latin typeface="Yu Gothic"/>
              </a:rPr>
              <a:t>生徒と先生が「どこまでできたか」「次に何を試すか」を共有します。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1984248"/>
            <a:ext cx="1325880" cy="384048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19672" y="2057400"/>
            <a:ext cx="117957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50" b="1">
                <a:solidFill>
                  <a:srgbClr val="3B8781"/>
                </a:solidFill>
                <a:latin typeface="Yu Gothic"/>
              </a:rPr>
              <a:t>考え方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2423160"/>
            <a:ext cx="4892040" cy="2514600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9672" y="2560320"/>
            <a:ext cx="45628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3つの役割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6248" y="2953512"/>
            <a:ext cx="4489703" cy="1856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目指す姿を事前に共有する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活動中の行動や言葉を見取る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振り返って次の目標を決める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5559552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69" b="0">
                <a:solidFill>
                  <a:srgbClr val="5C6677"/>
                </a:solidFill>
                <a:latin typeface="Yu Gothic"/>
              </a:rPr>
              <a:t>出所：文部科学省「中学校・高等学校キャリア教育の手引き」等を参考に、授業で使うルーブリックの例として吉田正之が整理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28816"/>
            <a:ext cx="1645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9672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50">
                <a:solidFill>
                  <a:srgbClr val="5C6677"/>
                </a:solidFill>
                <a:latin typeface="Yu Gothic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9728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350" b="1">
                <a:solidFill>
                  <a:srgbClr val="1E3F6F"/>
                </a:solidFill>
                <a:latin typeface="Yu Gothic"/>
              </a:rPr>
              <a:t>まず、授業で育てたい力を一つか二つに絞ります。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44752"/>
            <a:ext cx="103327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>
                <a:solidFill>
                  <a:srgbClr val="5C6677"/>
                </a:solidFill>
                <a:latin typeface="Yu Gothic"/>
              </a:rPr>
              <a:t>基礎的・汎用的能力を「全部評価する表」にしない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883664"/>
            <a:ext cx="106070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80" b="0">
                <a:solidFill>
                  <a:srgbClr val="2B3340"/>
                </a:solidFill>
                <a:latin typeface="Yu Gothic"/>
              </a:rPr>
              <a:t>この資料では、授業のねらいに合わせて「今回、特に見る力」を絞る方法を提案します。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514600"/>
            <a:ext cx="5349240" cy="1325880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651760"/>
            <a:ext cx="50200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① 人間関係形成・社会形成能力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3044952"/>
            <a:ext cx="4946903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人と関わる力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相手を受け止め、協力し、社会とかかわる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44768" y="2514600"/>
            <a:ext cx="5349240" cy="1325880"/>
          </a:xfrm>
          <a:prstGeom prst="roundRect">
            <a:avLst/>
          </a:prstGeom>
          <a:solidFill>
            <a:srgbClr val="FAF7EB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9359" y="2651760"/>
            <a:ext cx="50200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② 自己理解・自己管理能力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044952"/>
            <a:ext cx="4946903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自分を理解し整える力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自分のよさ・課題に気づき、行動を調整する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041648"/>
            <a:ext cx="5349240" cy="1325880"/>
          </a:xfrm>
          <a:prstGeom prst="roundRect">
            <a:avLst/>
          </a:prstGeom>
          <a:solidFill>
            <a:srgbClr val="F8F1F5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59" y="4178808"/>
            <a:ext cx="50200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③ 課題対応能力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" y="4572000"/>
            <a:ext cx="4946903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課題に向き合う力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考え、試し、よりよい方法を探る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44768" y="4041648"/>
            <a:ext cx="5349240" cy="1325880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59" y="4178808"/>
            <a:ext cx="50200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④ キャリアプランニング能力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4572000"/>
            <a:ext cx="4946903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将来を考えつなぐ力</a:t>
            </a:r>
          </a:p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学び・生活・将来の生き方を結び付けて考える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5623560"/>
            <a:ext cx="1046988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40" b="0">
                <a:solidFill>
                  <a:srgbClr val="1E3F6F"/>
                </a:solidFill>
                <a:latin typeface="Yu Gothic"/>
              </a:rPr>
              <a:t>注意：4つすべてを毎時間評価する必要はありません。授業の目的に合わせて、見る視点を選びます。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28816"/>
            <a:ext cx="1645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9672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50">
                <a:solidFill>
                  <a:srgbClr val="5C6677"/>
                </a:solidFill>
                <a:latin typeface="Yu Gothic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9728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350" b="1">
                <a:solidFill>
                  <a:srgbClr val="1E3F6F"/>
                </a:solidFill>
                <a:latin typeface="Yu Gothic"/>
              </a:rPr>
              <a:t>抽象的な「力」を、授業で見える行動に変えます。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44752"/>
            <a:ext cx="103327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>
                <a:solidFill>
                  <a:srgbClr val="5C6677"/>
                </a:solidFill>
                <a:latin typeface="Yu Gothic"/>
              </a:rPr>
              <a:t>例：人間関係形成・社会形成能力を話し合い活動で見る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148840"/>
            <a:ext cx="2880360" cy="1051560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340864"/>
            <a:ext cx="2514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50" b="1">
                <a:solidFill>
                  <a:srgbClr val="5C6677"/>
                </a:solidFill>
                <a:latin typeface="Yu Gothic"/>
              </a:rPr>
              <a:t>抽象的な言葉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2670048"/>
            <a:ext cx="2514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800" b="1">
                <a:solidFill>
                  <a:srgbClr val="1E3F6F"/>
                </a:solidFill>
                <a:latin typeface="Yu Gothic"/>
              </a:rPr>
              <a:t>「協働できる」</a:t>
            </a:r>
          </a:p>
        </p:txBody>
      </p:sp>
      <p:sp>
        <p:nvSpPr>
          <p:cNvPr id="12" name="Chevron 11"/>
          <p:cNvSpPr/>
          <p:nvPr/>
        </p:nvSpPr>
        <p:spPr>
          <a:xfrm>
            <a:off x="3703320" y="2450592"/>
            <a:ext cx="502920" cy="457200"/>
          </a:xfrm>
          <a:prstGeom prst="chevron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70832" y="1993392"/>
            <a:ext cx="6903720" cy="1417320"/>
          </a:xfrm>
          <a:prstGeom prst="roundRect">
            <a:avLst/>
          </a:prstGeom>
          <a:solidFill>
            <a:srgbClr val="FAF7EB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2221992"/>
            <a:ext cx="6446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50" b="1">
                <a:solidFill>
                  <a:srgbClr val="5C6677"/>
                </a:solidFill>
                <a:latin typeface="Yu Gothic"/>
              </a:rPr>
              <a:t>見える行動に変える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578608"/>
            <a:ext cx="63550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800" b="1">
                <a:solidFill>
                  <a:srgbClr val="1E3F6F"/>
                </a:solidFill>
                <a:latin typeface="Yu Gothic"/>
              </a:rPr>
              <a:t>相手の意見を聞き、自分の考えと比べて話している。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3794760"/>
            <a:ext cx="10241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1E3F6F"/>
                </a:solidFill>
                <a:latin typeface="Yu Gothic"/>
              </a:rPr>
              <a:t>3段階で表す例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4224528"/>
            <a:ext cx="3520440" cy="1417320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59" y="4361688"/>
            <a:ext cx="319125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① はじめの姿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" y="4754880"/>
            <a:ext cx="3118104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相手の話を聞き、自分の考えを伝えようとしている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4224528"/>
            <a:ext cx="3520440" cy="1417320"/>
          </a:xfrm>
          <a:prstGeom prst="roundRect">
            <a:avLst/>
          </a:prstGeom>
          <a:solidFill>
            <a:srgbClr val="FAF7EB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07992" y="4361688"/>
            <a:ext cx="319125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② できてきた姿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44568" y="4754880"/>
            <a:ext cx="3118104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相手の考えと自分の考えを比べて話している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28431" y="4224528"/>
            <a:ext cx="3520440" cy="1417320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93023" y="4361688"/>
            <a:ext cx="319125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③ 次に目指す姿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4754880"/>
            <a:ext cx="3118104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280">
                <a:solidFill>
                  <a:srgbClr val="2B3340"/>
                </a:solidFill>
                <a:latin typeface="Yu Gothic"/>
              </a:rPr>
              <a:t>• 違いを生かし、よりよい考えにまとめようとしている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5806440"/>
            <a:ext cx="105156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40" b="0">
                <a:solidFill>
                  <a:srgbClr val="2B3340"/>
                </a:solidFill>
                <a:latin typeface="Yu Gothic"/>
              </a:rPr>
              <a:t>「性格」ではなく、授業中に見える言葉・行動で書くと、生徒にも先生にも分かりやすくなります。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28816"/>
            <a:ext cx="1645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9672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50">
                <a:solidFill>
                  <a:srgbClr val="5C6677"/>
                </a:solidFill>
                <a:latin typeface="Yu Gothic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9728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350" b="1">
                <a:solidFill>
                  <a:srgbClr val="1E3F6F"/>
                </a:solidFill>
                <a:latin typeface="Yu Gothic"/>
              </a:rPr>
              <a:t>先生だけで決めず、生徒自身の振り返りにも使います。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44752"/>
            <a:ext cx="103327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>
                <a:solidFill>
                  <a:srgbClr val="5C6677"/>
                </a:solidFill>
                <a:latin typeface="Yu Gothic"/>
              </a:rPr>
              <a:t>ルーブリックを「評価の表」から「対話の道具」へ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468880"/>
            <a:ext cx="1920240" cy="1965960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670048"/>
            <a:ext cx="170078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30" b="1">
                <a:solidFill>
                  <a:srgbClr val="1E3F6F"/>
                </a:solidFill>
                <a:latin typeface="Yu Gothic"/>
              </a:rPr>
              <a:t>① 事前共有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3182112"/>
            <a:ext cx="1627632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今日見る力と</a:t>
            </a:r>
          </a:p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目指す姿を確認</a:t>
            </a:r>
          </a:p>
        </p:txBody>
      </p:sp>
      <p:sp>
        <p:nvSpPr>
          <p:cNvPr id="12" name="Chevron 11"/>
          <p:cNvSpPr/>
          <p:nvPr/>
        </p:nvSpPr>
        <p:spPr>
          <a:xfrm>
            <a:off x="2651760" y="3182112"/>
            <a:ext cx="256032" cy="384048"/>
          </a:xfrm>
          <a:prstGeom prst="chevron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98648" y="2468880"/>
            <a:ext cx="1920240" cy="1965960"/>
          </a:xfrm>
          <a:prstGeom prst="roundRect">
            <a:avLst/>
          </a:prstGeom>
          <a:solidFill>
            <a:srgbClr val="FAF7EB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08376" y="2670048"/>
            <a:ext cx="170078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30" b="1">
                <a:solidFill>
                  <a:srgbClr val="1E3F6F"/>
                </a:solidFill>
                <a:latin typeface="Yu Gothic"/>
              </a:rPr>
              <a:t>② 活動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4952" y="3182112"/>
            <a:ext cx="1627632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授業・体験で</a:t>
            </a:r>
          </a:p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実際に試す</a:t>
            </a:r>
          </a:p>
        </p:txBody>
      </p:sp>
      <p:sp>
        <p:nvSpPr>
          <p:cNvPr id="16" name="Chevron 15"/>
          <p:cNvSpPr/>
          <p:nvPr/>
        </p:nvSpPr>
        <p:spPr>
          <a:xfrm>
            <a:off x="4892040" y="3182112"/>
            <a:ext cx="256032" cy="384048"/>
          </a:xfrm>
          <a:prstGeom prst="chevron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138928" y="2468880"/>
            <a:ext cx="1920240" cy="1965960"/>
          </a:xfrm>
          <a:prstGeom prst="roundRect">
            <a:avLst/>
          </a:prstGeom>
          <a:solidFill>
            <a:srgbClr val="F8F1F5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48656" y="2670048"/>
            <a:ext cx="170078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30" b="1">
                <a:solidFill>
                  <a:srgbClr val="1E3F6F"/>
                </a:solidFill>
                <a:latin typeface="Yu Gothic"/>
              </a:rPr>
              <a:t>③ 自己振り返り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85232" y="3182112"/>
            <a:ext cx="1627632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自分はどの姿に</a:t>
            </a:r>
          </a:p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近かったか考える</a:t>
            </a:r>
          </a:p>
        </p:txBody>
      </p:sp>
      <p:sp>
        <p:nvSpPr>
          <p:cNvPr id="20" name="Chevron 19"/>
          <p:cNvSpPr/>
          <p:nvPr/>
        </p:nvSpPr>
        <p:spPr>
          <a:xfrm>
            <a:off x="7132320" y="3182112"/>
            <a:ext cx="256032" cy="384048"/>
          </a:xfrm>
          <a:prstGeom prst="chevron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379208" y="2468880"/>
            <a:ext cx="1920240" cy="1965960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88936" y="2670048"/>
            <a:ext cx="170078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30" b="1">
                <a:solidFill>
                  <a:srgbClr val="1E3F6F"/>
                </a:solidFill>
                <a:latin typeface="Yu Gothic"/>
              </a:rPr>
              <a:t>④ 対話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5512" y="3182112"/>
            <a:ext cx="1627632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先生・仲間と</a:t>
            </a:r>
          </a:p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理由を話す</a:t>
            </a:r>
          </a:p>
        </p:txBody>
      </p:sp>
      <p:sp>
        <p:nvSpPr>
          <p:cNvPr id="24" name="Chevron 23"/>
          <p:cNvSpPr/>
          <p:nvPr/>
        </p:nvSpPr>
        <p:spPr>
          <a:xfrm>
            <a:off x="9372600" y="3182112"/>
            <a:ext cx="256032" cy="384048"/>
          </a:xfrm>
          <a:prstGeom prst="chevron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619488" y="2468880"/>
            <a:ext cx="1920240" cy="1965960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729215" y="2670048"/>
            <a:ext cx="170078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30" b="1">
                <a:solidFill>
                  <a:srgbClr val="1E3F6F"/>
                </a:solidFill>
                <a:latin typeface="Yu Gothic"/>
              </a:rPr>
              <a:t>⑤ 次の目標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65792" y="3182112"/>
            <a:ext cx="1627632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次に試すことを</a:t>
            </a:r>
          </a:p>
          <a:p>
            <a:pPr algn="ctr">
              <a:spcAft>
                <a:spcPts val="400"/>
              </a:spcAft>
            </a:pPr>
            <a:r>
              <a:rPr sz="1280" b="0">
                <a:solidFill>
                  <a:srgbClr val="2B3340"/>
                </a:solidFill>
                <a:latin typeface="Yu Gothic"/>
              </a:rPr>
              <a:t>一つ決める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4892040"/>
            <a:ext cx="104241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70" b="0">
                <a:solidFill>
                  <a:srgbClr val="2B3340"/>
                </a:solidFill>
                <a:latin typeface="Yu Gothic"/>
              </a:rPr>
              <a:t>自己評価を、そのまま評定に置き換えることが目的ではありません。</a:t>
            </a:r>
          </a:p>
          <a:p>
            <a:pPr algn="l">
              <a:spcAft>
                <a:spcPts val="400"/>
              </a:spcAft>
            </a:pPr>
            <a:r>
              <a:rPr sz="1570" b="0">
                <a:solidFill>
                  <a:srgbClr val="2B3340"/>
                </a:solidFill>
                <a:latin typeface="Yu Gothic"/>
              </a:rPr>
              <a:t>「なぜそう振り返ったのか」を話し、次の学びを考える材料にします。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7000"/>
          </a:xfrm>
          <a:prstGeom prst="rect">
            <a:avLst/>
          </a:prstGeom>
          <a:solidFill>
            <a:srgbClr val="1E3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学校全体で進めるキャリア教育｜計画・連携・評価・改善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6492240"/>
            <a:ext cx="11155680" cy="15240"/>
          </a:xfrm>
          <a:prstGeom prst="rect">
            <a:avLst/>
          </a:prstGeom>
          <a:solidFill>
            <a:srgbClr val="D3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528816"/>
            <a:ext cx="1645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5C6677"/>
                </a:solidFill>
                <a:latin typeface="Yu Gothic"/>
              </a:rPr>
              <a:t>吉田正之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19672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50">
                <a:solidFill>
                  <a:srgbClr val="5C6677"/>
                </a:solidFill>
                <a:latin typeface="Yu Gothic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9728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350" b="1">
                <a:solidFill>
                  <a:srgbClr val="1E3F6F"/>
                </a:solidFill>
                <a:latin typeface="Yu Gothic"/>
              </a:rPr>
              <a:t>そのまま使える「簡易ルーブリック例」から始められます。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44752"/>
            <a:ext cx="103327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50">
                <a:solidFill>
                  <a:srgbClr val="5C6677"/>
                </a:solidFill>
                <a:latin typeface="Yu Gothic"/>
              </a:rPr>
              <a:t>例をそのまま使うのではなく、自校の授業目的に合わせて調整します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874519"/>
            <a:ext cx="6629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50" b="1">
                <a:solidFill>
                  <a:srgbClr val="1E3F6F"/>
                </a:solidFill>
                <a:latin typeface="Yu Gothic"/>
              </a:rPr>
              <a:t>例：話し合い活動｜人間関係形成・社会形成能力の一場面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286000"/>
            <a:ext cx="1188720" cy="566928"/>
          </a:xfrm>
          <a:prstGeom prst="roundRect">
            <a:avLst/>
          </a:prstGeom>
          <a:solidFill>
            <a:srgbClr val="EDF3FA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432304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20" b="1">
                <a:solidFill>
                  <a:srgbClr val="1E3F6F"/>
                </a:solidFill>
                <a:latin typeface="Yu Gothic"/>
              </a:rPr>
              <a:t>見る視点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47088" y="2286000"/>
            <a:ext cx="1737360" cy="566928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92807" y="2432304"/>
            <a:ext cx="164591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1">
                <a:solidFill>
                  <a:srgbClr val="1E3F6F"/>
                </a:solidFill>
                <a:latin typeface="Yu Gothic"/>
              </a:rPr>
              <a:t>① はじめの姿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84448" y="2286000"/>
            <a:ext cx="1737360" cy="566928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0168" y="2432304"/>
            <a:ext cx="164591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1">
                <a:solidFill>
                  <a:srgbClr val="1E3F6F"/>
                </a:solidFill>
                <a:latin typeface="Yu Gothic"/>
              </a:rPr>
              <a:t>② できてきた姿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21808" y="2286000"/>
            <a:ext cx="1737360" cy="566928"/>
          </a:xfrm>
          <a:prstGeom prst="roundRect">
            <a:avLst/>
          </a:prstGeom>
          <a:solidFill>
            <a:srgbClr val="EFF7F1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67528" y="2432304"/>
            <a:ext cx="164591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1">
                <a:solidFill>
                  <a:srgbClr val="1E3F6F"/>
                </a:solidFill>
                <a:latin typeface="Yu Gothic"/>
              </a:rPr>
              <a:t>③ 次に目指す姿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852928"/>
            <a:ext cx="11887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3172968"/>
            <a:ext cx="100584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20" b="1">
                <a:solidFill>
                  <a:srgbClr val="2B3340"/>
                </a:solidFill>
                <a:latin typeface="Yu Gothic"/>
              </a:rPr>
              <a:t>相手の意見を受け止め、</a:t>
            </a:r>
          </a:p>
          <a:p>
            <a:pPr algn="ctr">
              <a:spcAft>
                <a:spcPts val="400"/>
              </a:spcAft>
            </a:pPr>
            <a:r>
              <a:rPr sz="1120" b="0">
                <a:solidFill>
                  <a:srgbClr val="2B3340"/>
                </a:solidFill>
                <a:latin typeface="Yu Gothic"/>
              </a:rPr>
              <a:t>自分の考えを伝える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47088" y="2852928"/>
            <a:ext cx="1737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938528" y="3172968"/>
            <a:ext cx="155448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相手の話を聞き、</a:t>
            </a:r>
          </a:p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自分の考えを伝えようとしている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584448" y="2852928"/>
            <a:ext cx="1737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75887" y="3172968"/>
            <a:ext cx="155448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相手の考えと自分の考えを</a:t>
            </a:r>
          </a:p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比べて話している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21808" y="2852928"/>
            <a:ext cx="1737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13248" y="3172968"/>
            <a:ext cx="155448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違いを生かし、よりよい考えに</a:t>
            </a:r>
          </a:p>
          <a:p>
            <a:pPr algn="ctr">
              <a:spcAft>
                <a:spcPts val="400"/>
              </a:spcAft>
            </a:pPr>
            <a:r>
              <a:rPr sz="1080" b="0">
                <a:solidFill>
                  <a:srgbClr val="2B3340"/>
                </a:solidFill>
                <a:latin typeface="Yu Gothic"/>
              </a:rPr>
              <a:t>まとめようとしている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892040"/>
            <a:ext cx="6446520" cy="914400"/>
          </a:xfrm>
          <a:prstGeom prst="roundRect">
            <a:avLst/>
          </a:prstGeom>
          <a:solidFill>
            <a:srgbClr val="FAF7EB"/>
          </a:solidFill>
          <a:ln>
            <a:solidFill>
              <a:srgbClr val="D3DA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084064"/>
            <a:ext cx="60350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80" b="0">
                <a:solidFill>
                  <a:srgbClr val="5C6677"/>
                </a:solidFill>
                <a:latin typeface="Yu Gothic"/>
              </a:rPr>
              <a:t>※これは文部科学省の公式ルーブリックではありません。</a:t>
            </a:r>
          </a:p>
          <a:p>
            <a:pPr algn="l">
              <a:spcAft>
                <a:spcPts val="400"/>
              </a:spcAft>
            </a:pPr>
            <a:r>
              <a:rPr sz="1080" b="0">
                <a:solidFill>
                  <a:srgbClr val="5C6677"/>
                </a:solidFill>
                <a:latin typeface="Yu Gothic"/>
              </a:rPr>
              <a:t>手引きを参考に、授業相談用の例として吉田正之が整理したものです。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75320" y="2194560"/>
            <a:ext cx="27432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1E3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ine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080" y="2560320"/>
            <a:ext cx="2011680" cy="201168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909560" y="5120640"/>
            <a:ext cx="3474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1E3F6F"/>
                </a:solidFill>
                <a:latin typeface="Yu Gothic"/>
              </a:rPr>
              <a:t>ルーブリックづくりの相談も
初回30分無料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5779008"/>
            <a:ext cx="3657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969" b="0">
                <a:solidFill>
                  <a:srgbClr val="5C6677"/>
                </a:solidFill>
                <a:latin typeface="Yu Gothic"/>
              </a:rPr>
              <a:t>相談窓口：toi.manabi@gmail.com（資料番号を添えて相談できます）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吉田正之</dc:creator>
  <cp:keywords/>
  <dc:description>generated using python-pptx</dc:description>
  <cp:lastModifiedBy>吉田正之</cp:lastModifiedBy>
  <cp:revision>1</cp:revision>
  <dcterms:created xsi:type="dcterms:W3CDTF">2013-01-27T09:14:16Z</dcterms:created>
  <dcterms:modified xsi:type="dcterms:W3CDTF">2013-01-27T09:15:58Z</dcterms:modified>
  <cp:category/>
</cp:coreProperties>
</file>