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y="6858000" cx="12191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20" roundtripDataSignature="AMtx7mgcKIE0RDMbrx2MGlpL9cXA8JKV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customschemas.google.com/relationships/presentationmetadata" Target="meta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" name="Google Shape;20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" name="Google Shape;22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3" name="Google Shape;303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9" name="Google Shape;339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7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7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8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9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9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1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1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1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1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2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4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24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4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5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6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9F8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0" y="0"/>
            <a:ext cx="12191695" cy="114300"/>
          </a:xfrm>
          <a:prstGeom prst="rect">
            <a:avLst/>
          </a:prstGeom>
          <a:solidFill>
            <a:srgbClr val="1D39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502920" y="182880"/>
            <a:ext cx="51206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保護者向け60分講座</a:t>
            </a:r>
            <a:endParaRPr/>
          </a:p>
        </p:txBody>
      </p:sp>
      <p:sp>
        <p:nvSpPr>
          <p:cNvPr id="86" name="Google Shape;86;p1"/>
          <p:cNvSpPr txBox="1"/>
          <p:nvPr/>
        </p:nvSpPr>
        <p:spPr>
          <a:xfrm>
            <a:off x="685800" y="658368"/>
            <a:ext cx="106984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「うちの子、将来大丈夫？」と思ったときに、</a:t>
            </a:r>
            <a:br>
              <a:rPr b="1" lang="en-US" sz="31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31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親ができること。</a:t>
            </a:r>
            <a:endParaRPr/>
          </a:p>
        </p:txBody>
      </p:sp>
      <p:sp>
        <p:nvSpPr>
          <p:cNvPr id="87" name="Google Shape;87;p1"/>
          <p:cNvSpPr txBox="1"/>
          <p:nvPr/>
        </p:nvSpPr>
        <p:spPr>
          <a:xfrm>
            <a:off x="713232" y="2057400"/>
            <a:ext cx="10241280" cy="4754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7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～夢や進路を急がず、子どもの経験と成長を次の一歩につなぐ～</a:t>
            </a:r>
            <a:endParaRPr/>
          </a:p>
        </p:txBody>
      </p:sp>
      <p:sp>
        <p:nvSpPr>
          <p:cNvPr id="88" name="Google Shape;88;p1"/>
          <p:cNvSpPr txBox="1"/>
          <p:nvPr/>
        </p:nvSpPr>
        <p:spPr>
          <a:xfrm>
            <a:off x="731520" y="2999232"/>
            <a:ext cx="4206240" cy="109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4C9791"/>
                </a:solidFill>
                <a:latin typeface="Arial"/>
                <a:ea typeface="Arial"/>
                <a:cs typeface="Arial"/>
                <a:sym typeface="Arial"/>
              </a:rPr>
              <a:t>今日のゴール</a:t>
            </a:r>
            <a:endParaRPr/>
          </a:p>
        </p:txBody>
      </p:sp>
      <p:sp>
        <p:nvSpPr>
          <p:cNvPr id="89" name="Google Shape;89;p1"/>
          <p:cNvSpPr txBox="1"/>
          <p:nvPr/>
        </p:nvSpPr>
        <p:spPr>
          <a:xfrm>
            <a:off x="731520" y="3456432"/>
            <a:ext cx="484632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7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子どもへの声かけを、</a:t>
            </a:r>
            <a:br>
              <a:rPr b="1" lang="en-US" sz="27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27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一つ変えて帰る。</a:t>
            </a:r>
            <a:endParaRPr/>
          </a:p>
        </p:txBody>
      </p:sp>
      <p:sp>
        <p:nvSpPr>
          <p:cNvPr id="90" name="Google Shape;90;p1"/>
          <p:cNvSpPr/>
          <p:nvPr/>
        </p:nvSpPr>
        <p:spPr>
          <a:xfrm>
            <a:off x="6446520" y="3200400"/>
            <a:ext cx="1325880" cy="1325880"/>
          </a:xfrm>
          <a:prstGeom prst="ellipse">
            <a:avLst/>
          </a:prstGeom>
          <a:solidFill>
            <a:srgbClr val="EBF2F9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6464820" y="3726173"/>
            <a:ext cx="1326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聞く</a:t>
            </a:r>
            <a:endParaRPr/>
          </a:p>
        </p:txBody>
      </p:sp>
      <p:sp>
        <p:nvSpPr>
          <p:cNvPr id="92" name="Google Shape;92;p1"/>
          <p:cNvSpPr/>
          <p:nvPr/>
        </p:nvSpPr>
        <p:spPr>
          <a:xfrm>
            <a:off x="7818120" y="3657600"/>
            <a:ext cx="384048" cy="347472"/>
          </a:xfrm>
          <a:prstGeom prst="chevron">
            <a:avLst>
              <a:gd fmla="val 50000" name="adj"/>
            </a:avLst>
          </a:prstGeom>
          <a:solidFill>
            <a:srgbClr val="4C979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/>
          <p:nvPr/>
        </p:nvSpPr>
        <p:spPr>
          <a:xfrm>
            <a:off x="8229600" y="3200400"/>
            <a:ext cx="1325880" cy="1325880"/>
          </a:xfrm>
          <a:prstGeom prst="ellipse">
            <a:avLst/>
          </a:prstGeom>
          <a:solidFill>
            <a:srgbClr val="F9F6E5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"/>
          <p:cNvSpPr txBox="1"/>
          <p:nvPr/>
        </p:nvSpPr>
        <p:spPr>
          <a:xfrm>
            <a:off x="8238750" y="3726173"/>
            <a:ext cx="1326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広げる</a:t>
            </a:r>
            <a:endParaRPr/>
          </a:p>
        </p:txBody>
      </p:sp>
      <p:sp>
        <p:nvSpPr>
          <p:cNvPr id="95" name="Google Shape;95;p1"/>
          <p:cNvSpPr/>
          <p:nvPr/>
        </p:nvSpPr>
        <p:spPr>
          <a:xfrm>
            <a:off x="9601200" y="3657600"/>
            <a:ext cx="384048" cy="347472"/>
          </a:xfrm>
          <a:prstGeom prst="chevron">
            <a:avLst>
              <a:gd fmla="val 50000" name="adj"/>
            </a:avLst>
          </a:prstGeom>
          <a:solidFill>
            <a:srgbClr val="4C979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1"/>
          <p:cNvSpPr/>
          <p:nvPr/>
        </p:nvSpPr>
        <p:spPr>
          <a:xfrm>
            <a:off x="10012680" y="3200400"/>
            <a:ext cx="1325880" cy="1325880"/>
          </a:xfrm>
          <a:prstGeom prst="ellipse">
            <a:avLst/>
          </a:prstGeom>
          <a:solidFill>
            <a:srgbClr val="ECF5EB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1"/>
          <p:cNvSpPr txBox="1"/>
          <p:nvPr/>
        </p:nvSpPr>
        <p:spPr>
          <a:xfrm>
            <a:off x="10021700" y="3680763"/>
            <a:ext cx="13260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待つ</a:t>
            </a:r>
            <a:endParaRPr/>
          </a:p>
        </p:txBody>
      </p:sp>
      <p:sp>
        <p:nvSpPr>
          <p:cNvPr id="98" name="Google Shape;98;p1"/>
          <p:cNvSpPr txBox="1"/>
          <p:nvPr/>
        </p:nvSpPr>
        <p:spPr>
          <a:xfrm>
            <a:off x="731520" y="5806440"/>
            <a:ext cx="4937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小学生・中学生・高校生の保護者向け｜60分</a:t>
            </a:r>
            <a:endParaRPr/>
          </a:p>
        </p:txBody>
      </p:sp>
      <p:sp>
        <p:nvSpPr>
          <p:cNvPr id="99" name="Google Shape;99;p1"/>
          <p:cNvSpPr txBox="1"/>
          <p:nvPr/>
        </p:nvSpPr>
        <p:spPr>
          <a:xfrm>
            <a:off x="8705175" y="5861300"/>
            <a:ext cx="2515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吉田正之:</a:t>
            </a:r>
            <a:r>
              <a:rPr b="1" lang="en-US">
                <a:solidFill>
                  <a:srgbClr val="1D3960"/>
                </a:solidFill>
              </a:rPr>
              <a:t>キャリア教育案内人</a:t>
            </a:r>
            <a:endParaRPr b="1">
              <a:solidFill>
                <a:srgbClr val="1D396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9F8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"/>
          <p:cNvSpPr/>
          <p:nvPr/>
        </p:nvSpPr>
        <p:spPr>
          <a:xfrm>
            <a:off x="0" y="0"/>
            <a:ext cx="12191695" cy="114300"/>
          </a:xfrm>
          <a:prstGeom prst="rect">
            <a:avLst/>
          </a:prstGeom>
          <a:solidFill>
            <a:srgbClr val="1D39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5" name="Google Shape;105;p2"/>
          <p:cNvSpPr txBox="1"/>
          <p:nvPr/>
        </p:nvSpPr>
        <p:spPr>
          <a:xfrm>
            <a:off x="502920" y="182880"/>
            <a:ext cx="51206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保護者向け60分講座</a:t>
            </a:r>
            <a:endParaRPr/>
          </a:p>
        </p:txBody>
      </p:sp>
      <p:sp>
        <p:nvSpPr>
          <p:cNvPr id="106" name="Google Shape;106;p2"/>
          <p:cNvSpPr/>
          <p:nvPr/>
        </p:nvSpPr>
        <p:spPr>
          <a:xfrm>
            <a:off x="502920" y="6473952"/>
            <a:ext cx="11155680" cy="13970"/>
          </a:xfrm>
          <a:prstGeom prst="rect">
            <a:avLst/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2"/>
          <p:cNvSpPr txBox="1"/>
          <p:nvPr/>
        </p:nvSpPr>
        <p:spPr>
          <a:xfrm>
            <a:off x="502925" y="6510525"/>
            <a:ext cx="21489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吉田正之</a:t>
            </a:r>
            <a:r>
              <a:rPr lang="en-US" sz="1050">
                <a:solidFill>
                  <a:srgbClr val="676F7E"/>
                </a:solidFill>
              </a:rPr>
              <a:t>：キャリア教育案内人</a:t>
            </a:r>
            <a:endParaRPr/>
          </a:p>
        </p:txBody>
      </p:sp>
      <p:sp>
        <p:nvSpPr>
          <p:cNvPr id="108" name="Google Shape;108;p2"/>
          <p:cNvSpPr txBox="1"/>
          <p:nvPr/>
        </p:nvSpPr>
        <p:spPr>
          <a:xfrm>
            <a:off x="11109960" y="65013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09" name="Google Shape;109;p2"/>
          <p:cNvSpPr txBox="1"/>
          <p:nvPr/>
        </p:nvSpPr>
        <p:spPr>
          <a:xfrm>
            <a:off x="640080" y="685800"/>
            <a:ext cx="108813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今日、持ち帰ってほしいのは「正解」ではなく、一つの声かけです。</a:t>
            </a:r>
            <a:endParaRPr/>
          </a:p>
        </p:txBody>
      </p:sp>
      <p:sp>
        <p:nvSpPr>
          <p:cNvPr id="110" name="Google Shape;110;p2"/>
          <p:cNvSpPr txBox="1"/>
          <p:nvPr/>
        </p:nvSpPr>
        <p:spPr>
          <a:xfrm>
            <a:off x="658368" y="1435607"/>
            <a:ext cx="10149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60分の流れ</a:t>
            </a:r>
            <a:endParaRPr/>
          </a:p>
        </p:txBody>
      </p:sp>
      <p:sp>
        <p:nvSpPr>
          <p:cNvPr id="111" name="Google Shape;111;p2"/>
          <p:cNvSpPr/>
          <p:nvPr/>
        </p:nvSpPr>
        <p:spPr>
          <a:xfrm>
            <a:off x="658368" y="1965960"/>
            <a:ext cx="1993392" cy="3108960"/>
          </a:xfrm>
          <a:prstGeom prst="roundRect">
            <a:avLst>
              <a:gd fmla="val 16667" name="adj"/>
            </a:avLst>
          </a:prstGeom>
          <a:solidFill>
            <a:srgbClr val="EBF2F9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2"/>
          <p:cNvSpPr txBox="1"/>
          <p:nvPr/>
        </p:nvSpPr>
        <p:spPr>
          <a:xfrm>
            <a:off x="823013" y="2418895"/>
            <a:ext cx="1664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実体験から考える</a:t>
            </a:r>
            <a:endParaRPr/>
          </a:p>
        </p:txBody>
      </p:sp>
      <p:sp>
        <p:nvSpPr>
          <p:cNvPr id="113" name="Google Shape;113;p2"/>
          <p:cNvSpPr txBox="1"/>
          <p:nvPr/>
        </p:nvSpPr>
        <p:spPr>
          <a:xfrm>
            <a:off x="841250" y="3281749"/>
            <a:ext cx="1627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なぜ親は急がせてしまうのか</a:t>
            </a:r>
            <a:endParaRPr/>
          </a:p>
        </p:txBody>
      </p:sp>
      <p:sp>
        <p:nvSpPr>
          <p:cNvPr id="114" name="Google Shape;114;p2"/>
          <p:cNvSpPr/>
          <p:nvPr/>
        </p:nvSpPr>
        <p:spPr>
          <a:xfrm>
            <a:off x="1024128" y="4590288"/>
            <a:ext cx="1261872" cy="34747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2"/>
          <p:cNvSpPr txBox="1"/>
          <p:nvPr/>
        </p:nvSpPr>
        <p:spPr>
          <a:xfrm>
            <a:off x="1097280" y="4663440"/>
            <a:ext cx="111556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8分</a:t>
            </a:r>
            <a:endParaRPr/>
          </a:p>
        </p:txBody>
      </p:sp>
      <p:sp>
        <p:nvSpPr>
          <p:cNvPr id="116" name="Google Shape;116;p2"/>
          <p:cNvSpPr/>
          <p:nvPr/>
        </p:nvSpPr>
        <p:spPr>
          <a:xfrm>
            <a:off x="2898648" y="1965960"/>
            <a:ext cx="1993392" cy="3108960"/>
          </a:xfrm>
          <a:prstGeom prst="roundRect">
            <a:avLst>
              <a:gd fmla="val 16667" name="adj"/>
            </a:avLst>
          </a:prstGeom>
          <a:solidFill>
            <a:srgbClr val="F9F6E5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2"/>
          <p:cNvSpPr txBox="1"/>
          <p:nvPr/>
        </p:nvSpPr>
        <p:spPr>
          <a:xfrm>
            <a:off x="3063278" y="2418895"/>
            <a:ext cx="1664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キャリア教育</a:t>
            </a:r>
            <a:endParaRPr b="1" sz="1600">
              <a:solidFill>
                <a:srgbClr val="1D39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の基本</a:t>
            </a:r>
            <a:endParaRPr/>
          </a:p>
        </p:txBody>
      </p:sp>
      <p:sp>
        <p:nvSpPr>
          <p:cNvPr id="118" name="Google Shape;118;p2"/>
          <p:cNvSpPr txBox="1"/>
          <p:nvPr/>
        </p:nvSpPr>
        <p:spPr>
          <a:xfrm>
            <a:off x="3081525" y="3281749"/>
            <a:ext cx="1627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夢を決めるより、考える力を支える</a:t>
            </a:r>
            <a:endParaRPr/>
          </a:p>
        </p:txBody>
      </p:sp>
      <p:sp>
        <p:nvSpPr>
          <p:cNvPr id="119" name="Google Shape;119;p2"/>
          <p:cNvSpPr/>
          <p:nvPr/>
        </p:nvSpPr>
        <p:spPr>
          <a:xfrm>
            <a:off x="3264408" y="4590288"/>
            <a:ext cx="1261872" cy="34747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2"/>
          <p:cNvSpPr txBox="1"/>
          <p:nvPr/>
        </p:nvSpPr>
        <p:spPr>
          <a:xfrm>
            <a:off x="3337560" y="4663440"/>
            <a:ext cx="111556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13分</a:t>
            </a:r>
            <a:endParaRPr/>
          </a:p>
        </p:txBody>
      </p:sp>
      <p:sp>
        <p:nvSpPr>
          <p:cNvPr id="121" name="Google Shape;121;p2"/>
          <p:cNvSpPr/>
          <p:nvPr/>
        </p:nvSpPr>
        <p:spPr>
          <a:xfrm>
            <a:off x="5138928" y="1965960"/>
            <a:ext cx="1993392" cy="3108960"/>
          </a:xfrm>
          <a:prstGeom prst="roundRect">
            <a:avLst>
              <a:gd fmla="val 16667" name="adj"/>
            </a:avLst>
          </a:prstGeom>
          <a:solidFill>
            <a:srgbClr val="F9EEF1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2"/>
          <p:cNvSpPr txBox="1"/>
          <p:nvPr/>
        </p:nvSpPr>
        <p:spPr>
          <a:xfrm>
            <a:off x="5303570" y="2400133"/>
            <a:ext cx="1664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小・中・高の違い</a:t>
            </a:r>
            <a:endParaRPr/>
          </a:p>
        </p:txBody>
      </p:sp>
      <p:sp>
        <p:nvSpPr>
          <p:cNvPr id="123" name="Google Shape;123;p2"/>
          <p:cNvSpPr txBox="1"/>
          <p:nvPr/>
        </p:nvSpPr>
        <p:spPr>
          <a:xfrm>
            <a:off x="5321800" y="3281749"/>
            <a:ext cx="1627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成長に合わせて関わり方を変える</a:t>
            </a:r>
            <a:endParaRPr/>
          </a:p>
        </p:txBody>
      </p:sp>
      <p:sp>
        <p:nvSpPr>
          <p:cNvPr id="124" name="Google Shape;124;p2"/>
          <p:cNvSpPr/>
          <p:nvPr/>
        </p:nvSpPr>
        <p:spPr>
          <a:xfrm>
            <a:off x="5504688" y="4590288"/>
            <a:ext cx="1261872" cy="34747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2"/>
          <p:cNvSpPr txBox="1"/>
          <p:nvPr/>
        </p:nvSpPr>
        <p:spPr>
          <a:xfrm>
            <a:off x="5577840" y="4663440"/>
            <a:ext cx="111556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14分</a:t>
            </a:r>
            <a:endParaRPr/>
          </a:p>
        </p:txBody>
      </p:sp>
      <p:sp>
        <p:nvSpPr>
          <p:cNvPr id="126" name="Google Shape;126;p2"/>
          <p:cNvSpPr/>
          <p:nvPr/>
        </p:nvSpPr>
        <p:spPr>
          <a:xfrm>
            <a:off x="7379208" y="1965960"/>
            <a:ext cx="1993392" cy="3108960"/>
          </a:xfrm>
          <a:prstGeom prst="roundRect">
            <a:avLst>
              <a:gd fmla="val 16667" name="adj"/>
            </a:avLst>
          </a:prstGeom>
          <a:solidFill>
            <a:srgbClr val="ECF5EB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2"/>
          <p:cNvSpPr txBox="1"/>
          <p:nvPr/>
        </p:nvSpPr>
        <p:spPr>
          <a:xfrm>
            <a:off x="7543813" y="2363258"/>
            <a:ext cx="1664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ミニワーク</a:t>
            </a:r>
            <a:endParaRPr/>
          </a:p>
        </p:txBody>
      </p:sp>
      <p:sp>
        <p:nvSpPr>
          <p:cNvPr id="128" name="Google Shape;128;p2"/>
          <p:cNvSpPr txBox="1"/>
          <p:nvPr/>
        </p:nvSpPr>
        <p:spPr>
          <a:xfrm>
            <a:off x="7562100" y="3281749"/>
            <a:ext cx="1627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「将来どうするの？」を言い換える</a:t>
            </a:r>
            <a:endParaRPr/>
          </a:p>
        </p:txBody>
      </p:sp>
      <p:sp>
        <p:nvSpPr>
          <p:cNvPr id="129" name="Google Shape;129;p2"/>
          <p:cNvSpPr/>
          <p:nvPr/>
        </p:nvSpPr>
        <p:spPr>
          <a:xfrm>
            <a:off x="7744968" y="4590288"/>
            <a:ext cx="1261872" cy="34747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0" name="Google Shape;130;p2"/>
          <p:cNvSpPr txBox="1"/>
          <p:nvPr/>
        </p:nvSpPr>
        <p:spPr>
          <a:xfrm>
            <a:off x="7818120" y="4663440"/>
            <a:ext cx="111556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15分</a:t>
            </a:r>
            <a:endParaRPr/>
          </a:p>
        </p:txBody>
      </p:sp>
      <p:sp>
        <p:nvSpPr>
          <p:cNvPr id="131" name="Google Shape;131;p2"/>
          <p:cNvSpPr/>
          <p:nvPr/>
        </p:nvSpPr>
        <p:spPr>
          <a:xfrm>
            <a:off x="9619488" y="1965960"/>
            <a:ext cx="1993392" cy="3108960"/>
          </a:xfrm>
          <a:prstGeom prst="roundRect">
            <a:avLst>
              <a:gd fmla="val 16667" name="adj"/>
            </a:avLst>
          </a:prstGeom>
          <a:solidFill>
            <a:srgbClr val="E7F2F0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2"/>
          <p:cNvSpPr txBox="1"/>
          <p:nvPr/>
        </p:nvSpPr>
        <p:spPr>
          <a:xfrm>
            <a:off x="9784130" y="2363258"/>
            <a:ext cx="16641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まとめ・質疑</a:t>
            </a:r>
            <a:endParaRPr/>
          </a:p>
        </p:txBody>
      </p:sp>
      <p:sp>
        <p:nvSpPr>
          <p:cNvPr id="133" name="Google Shape;133;p2"/>
          <p:cNvSpPr txBox="1"/>
          <p:nvPr/>
        </p:nvSpPr>
        <p:spPr>
          <a:xfrm>
            <a:off x="9802375" y="3281749"/>
            <a:ext cx="1627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今日から使う一言を決める</a:t>
            </a:r>
            <a:endParaRPr/>
          </a:p>
        </p:txBody>
      </p:sp>
      <p:sp>
        <p:nvSpPr>
          <p:cNvPr id="134" name="Google Shape;134;p2"/>
          <p:cNvSpPr/>
          <p:nvPr/>
        </p:nvSpPr>
        <p:spPr>
          <a:xfrm>
            <a:off x="9985248" y="4590288"/>
            <a:ext cx="1261872" cy="34747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"/>
          <p:cNvSpPr txBox="1"/>
          <p:nvPr/>
        </p:nvSpPr>
        <p:spPr>
          <a:xfrm>
            <a:off x="10058400" y="4663440"/>
            <a:ext cx="1115568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10分</a:t>
            </a:r>
            <a:endParaRPr/>
          </a:p>
        </p:txBody>
      </p:sp>
      <p:sp>
        <p:nvSpPr>
          <p:cNvPr id="136" name="Google Shape;136;p2"/>
          <p:cNvSpPr txBox="1"/>
          <p:nvPr/>
        </p:nvSpPr>
        <p:spPr>
          <a:xfrm>
            <a:off x="713232" y="5413248"/>
            <a:ext cx="1014984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講座の最後に「今夜、子どもに聞く一言」を一つ決めます。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9F8"/>
        </a:solidFill>
      </p:bgPr>
    </p:bg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"/>
          <p:cNvSpPr/>
          <p:nvPr/>
        </p:nvSpPr>
        <p:spPr>
          <a:xfrm>
            <a:off x="0" y="0"/>
            <a:ext cx="12191695" cy="114300"/>
          </a:xfrm>
          <a:prstGeom prst="rect">
            <a:avLst/>
          </a:prstGeom>
          <a:solidFill>
            <a:srgbClr val="1D39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3"/>
          <p:cNvSpPr txBox="1"/>
          <p:nvPr/>
        </p:nvSpPr>
        <p:spPr>
          <a:xfrm>
            <a:off x="502920" y="182880"/>
            <a:ext cx="51206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保護者向け60分講座</a:t>
            </a:r>
            <a:endParaRPr/>
          </a:p>
        </p:txBody>
      </p:sp>
      <p:sp>
        <p:nvSpPr>
          <p:cNvPr id="143" name="Google Shape;143;p3"/>
          <p:cNvSpPr/>
          <p:nvPr/>
        </p:nvSpPr>
        <p:spPr>
          <a:xfrm>
            <a:off x="502920" y="6473952"/>
            <a:ext cx="11155680" cy="13970"/>
          </a:xfrm>
          <a:prstGeom prst="rect">
            <a:avLst/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3"/>
          <p:cNvSpPr txBox="1"/>
          <p:nvPr/>
        </p:nvSpPr>
        <p:spPr>
          <a:xfrm>
            <a:off x="502926" y="6510525"/>
            <a:ext cx="22920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吉田正之</a:t>
            </a:r>
            <a:r>
              <a:rPr lang="en-US" sz="1050">
                <a:solidFill>
                  <a:srgbClr val="676F7E"/>
                </a:solidFill>
              </a:rPr>
              <a:t>：キャリア教育案内人</a:t>
            </a:r>
            <a:endParaRPr/>
          </a:p>
        </p:txBody>
      </p:sp>
      <p:sp>
        <p:nvSpPr>
          <p:cNvPr id="145" name="Google Shape;145;p3"/>
          <p:cNvSpPr txBox="1"/>
          <p:nvPr/>
        </p:nvSpPr>
        <p:spPr>
          <a:xfrm>
            <a:off x="11109960" y="65013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46" name="Google Shape;146;p3"/>
          <p:cNvSpPr txBox="1"/>
          <p:nvPr/>
        </p:nvSpPr>
        <p:spPr>
          <a:xfrm>
            <a:off x="640080" y="685800"/>
            <a:ext cx="108813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私も、支えたい気持ちから「急がせる側」になりました。</a:t>
            </a:r>
            <a:endParaRPr/>
          </a:p>
        </p:txBody>
      </p:sp>
      <p:sp>
        <p:nvSpPr>
          <p:cNvPr id="147" name="Google Shape;147;p3"/>
          <p:cNvSpPr txBox="1"/>
          <p:nvPr/>
        </p:nvSpPr>
        <p:spPr>
          <a:xfrm>
            <a:off x="658368" y="1435607"/>
            <a:ext cx="10149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長女の進路で、今でも覚えていること</a:t>
            </a:r>
            <a:endParaRPr/>
          </a:p>
        </p:txBody>
      </p:sp>
      <p:sp>
        <p:nvSpPr>
          <p:cNvPr id="148" name="Google Shape;148;p3"/>
          <p:cNvSpPr/>
          <p:nvPr/>
        </p:nvSpPr>
        <p:spPr>
          <a:xfrm>
            <a:off x="685800" y="1874519"/>
            <a:ext cx="1371600" cy="347472"/>
          </a:xfrm>
          <a:prstGeom prst="roundRect">
            <a:avLst>
              <a:gd fmla="val 16667" name="adj"/>
            </a:avLst>
          </a:prstGeom>
          <a:solidFill>
            <a:srgbClr val="E7F2F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3"/>
          <p:cNvSpPr txBox="1"/>
          <p:nvPr/>
        </p:nvSpPr>
        <p:spPr>
          <a:xfrm>
            <a:off x="758952" y="1947672"/>
            <a:ext cx="1225296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4C9791"/>
                </a:solidFill>
                <a:latin typeface="Arial"/>
                <a:ea typeface="Arial"/>
                <a:cs typeface="Arial"/>
                <a:sym typeface="Arial"/>
              </a:rPr>
              <a:t>実体験</a:t>
            </a:r>
            <a:endParaRPr/>
          </a:p>
        </p:txBody>
      </p:sp>
      <p:sp>
        <p:nvSpPr>
          <p:cNvPr id="150" name="Google Shape;150;p3"/>
          <p:cNvSpPr txBox="1"/>
          <p:nvPr/>
        </p:nvSpPr>
        <p:spPr>
          <a:xfrm>
            <a:off x="713232" y="2359152"/>
            <a:ext cx="4572000" cy="1920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長女が第一志望に落ち、</a:t>
            </a:r>
            <a:br>
              <a:rPr b="0" lang="en-US" sz="20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20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進路を決められずにいたとき。</a:t>
            </a:r>
            <a:br>
              <a:rPr b="0" lang="en-US" sz="20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lang="en-US" sz="20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20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私は、自分の希望を押し付けてしまいました。</a:t>
            </a:r>
            <a:endParaRPr/>
          </a:p>
        </p:txBody>
      </p:sp>
      <p:sp>
        <p:nvSpPr>
          <p:cNvPr id="151" name="Google Shape;151;p3"/>
          <p:cNvSpPr txBox="1"/>
          <p:nvPr/>
        </p:nvSpPr>
        <p:spPr>
          <a:xfrm>
            <a:off x="713232" y="4480560"/>
            <a:ext cx="475488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AF4F4F"/>
                </a:solidFill>
                <a:latin typeface="Arial"/>
                <a:ea typeface="Arial"/>
                <a:cs typeface="Arial"/>
                <a:sym typeface="Arial"/>
              </a:rPr>
              <a:t>しばらく決められない姿を見て、</a:t>
            </a:r>
            <a:br>
              <a:rPr b="1" lang="en-US" sz="1800">
                <a:solidFill>
                  <a:srgbClr val="AF4F4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800">
                <a:solidFill>
                  <a:srgbClr val="AF4F4F"/>
                </a:solidFill>
                <a:latin typeface="Arial"/>
                <a:ea typeface="Arial"/>
                <a:cs typeface="Arial"/>
                <a:sym typeface="Arial"/>
              </a:rPr>
              <a:t>「急がせてしまった」と気づきました。</a:t>
            </a:r>
            <a:endParaRPr/>
          </a:p>
        </p:txBody>
      </p:sp>
      <p:sp>
        <p:nvSpPr>
          <p:cNvPr id="152" name="Google Shape;152;p3"/>
          <p:cNvSpPr/>
          <p:nvPr/>
        </p:nvSpPr>
        <p:spPr>
          <a:xfrm>
            <a:off x="6446520" y="1965960"/>
            <a:ext cx="4480560" cy="475488"/>
          </a:xfrm>
          <a:prstGeom prst="roundRect">
            <a:avLst>
              <a:gd fmla="val 16667" name="adj"/>
            </a:avLst>
          </a:prstGeom>
          <a:solidFill>
            <a:srgbClr val="EBF2F9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3"/>
          <p:cNvSpPr txBox="1"/>
          <p:nvPr/>
        </p:nvSpPr>
        <p:spPr>
          <a:xfrm>
            <a:off x="6629400" y="2075688"/>
            <a:ext cx="41148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第一志望に不合格</a:t>
            </a:r>
            <a:endParaRPr/>
          </a:p>
        </p:txBody>
      </p:sp>
      <p:sp>
        <p:nvSpPr>
          <p:cNvPr id="154" name="Google Shape;154;p3"/>
          <p:cNvSpPr/>
          <p:nvPr/>
        </p:nvSpPr>
        <p:spPr>
          <a:xfrm>
            <a:off x="8476488" y="2468880"/>
            <a:ext cx="384048" cy="246888"/>
          </a:xfrm>
          <a:prstGeom prst="chevron">
            <a:avLst>
              <a:gd fmla="val 50000" name="adj"/>
            </a:avLst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3"/>
          <p:cNvSpPr/>
          <p:nvPr/>
        </p:nvSpPr>
        <p:spPr>
          <a:xfrm>
            <a:off x="6446520" y="2679191"/>
            <a:ext cx="4480560" cy="475488"/>
          </a:xfrm>
          <a:prstGeom prst="roundRect">
            <a:avLst>
              <a:gd fmla="val 16667" name="adj"/>
            </a:avLst>
          </a:prstGeom>
          <a:solidFill>
            <a:srgbClr val="F9F6E5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3"/>
          <p:cNvSpPr txBox="1"/>
          <p:nvPr/>
        </p:nvSpPr>
        <p:spPr>
          <a:xfrm>
            <a:off x="6629400" y="2788920"/>
            <a:ext cx="41148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進路を決められない</a:t>
            </a:r>
            <a:endParaRPr/>
          </a:p>
        </p:txBody>
      </p:sp>
      <p:sp>
        <p:nvSpPr>
          <p:cNvPr id="157" name="Google Shape;157;p3"/>
          <p:cNvSpPr/>
          <p:nvPr/>
        </p:nvSpPr>
        <p:spPr>
          <a:xfrm>
            <a:off x="8476488" y="3182112"/>
            <a:ext cx="384048" cy="246888"/>
          </a:xfrm>
          <a:prstGeom prst="chevron">
            <a:avLst>
              <a:gd fmla="val 50000" name="adj"/>
            </a:avLst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3"/>
          <p:cNvSpPr/>
          <p:nvPr/>
        </p:nvSpPr>
        <p:spPr>
          <a:xfrm>
            <a:off x="6446520" y="3392424"/>
            <a:ext cx="4480560" cy="475488"/>
          </a:xfrm>
          <a:prstGeom prst="roundRect">
            <a:avLst>
              <a:gd fmla="val 16667" name="adj"/>
            </a:avLst>
          </a:prstGeom>
          <a:solidFill>
            <a:srgbClr val="F9EEF1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9" name="Google Shape;159;p3"/>
          <p:cNvSpPr txBox="1"/>
          <p:nvPr/>
        </p:nvSpPr>
        <p:spPr>
          <a:xfrm>
            <a:off x="6629400" y="3502152"/>
            <a:ext cx="41148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親の希望を押し付ける</a:t>
            </a:r>
            <a:endParaRPr/>
          </a:p>
        </p:txBody>
      </p:sp>
      <p:sp>
        <p:nvSpPr>
          <p:cNvPr id="160" name="Google Shape;160;p3"/>
          <p:cNvSpPr/>
          <p:nvPr/>
        </p:nvSpPr>
        <p:spPr>
          <a:xfrm>
            <a:off x="8476488" y="3895344"/>
            <a:ext cx="384048" cy="246888"/>
          </a:xfrm>
          <a:prstGeom prst="chevron">
            <a:avLst>
              <a:gd fmla="val 50000" name="adj"/>
            </a:avLst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3"/>
          <p:cNvSpPr/>
          <p:nvPr/>
        </p:nvSpPr>
        <p:spPr>
          <a:xfrm>
            <a:off x="6446520" y="4105656"/>
            <a:ext cx="4480560" cy="475488"/>
          </a:xfrm>
          <a:prstGeom prst="roundRect">
            <a:avLst>
              <a:gd fmla="val 16667" name="adj"/>
            </a:avLst>
          </a:prstGeom>
          <a:solidFill>
            <a:srgbClr val="E7F2F0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3"/>
          <p:cNvSpPr txBox="1"/>
          <p:nvPr/>
        </p:nvSpPr>
        <p:spPr>
          <a:xfrm>
            <a:off x="6629400" y="4215383"/>
            <a:ext cx="41148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口を出すのを控える</a:t>
            </a:r>
            <a:endParaRPr/>
          </a:p>
        </p:txBody>
      </p:sp>
      <p:sp>
        <p:nvSpPr>
          <p:cNvPr id="163" name="Google Shape;163;p3"/>
          <p:cNvSpPr/>
          <p:nvPr/>
        </p:nvSpPr>
        <p:spPr>
          <a:xfrm>
            <a:off x="8476488" y="4608576"/>
            <a:ext cx="384048" cy="246888"/>
          </a:xfrm>
          <a:prstGeom prst="chevron">
            <a:avLst>
              <a:gd fmla="val 50000" name="adj"/>
            </a:avLst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4" name="Google Shape;164;p3"/>
          <p:cNvSpPr/>
          <p:nvPr/>
        </p:nvSpPr>
        <p:spPr>
          <a:xfrm>
            <a:off x="6446520" y="4818888"/>
            <a:ext cx="4480560" cy="475488"/>
          </a:xfrm>
          <a:prstGeom prst="roundRect">
            <a:avLst>
              <a:gd fmla="val 16667" name="adj"/>
            </a:avLst>
          </a:prstGeom>
          <a:solidFill>
            <a:srgbClr val="ECF5EB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3"/>
          <p:cNvSpPr txBox="1"/>
          <p:nvPr/>
        </p:nvSpPr>
        <p:spPr>
          <a:xfrm>
            <a:off x="6629400" y="4928616"/>
            <a:ext cx="4114800" cy="2103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本人が自分で決める</a:t>
            </a:r>
            <a:endParaRPr/>
          </a:p>
        </p:txBody>
      </p:sp>
      <p:sp>
        <p:nvSpPr>
          <p:cNvPr id="166" name="Google Shape;166;p3"/>
          <p:cNvSpPr txBox="1"/>
          <p:nvPr/>
        </p:nvSpPr>
        <p:spPr>
          <a:xfrm>
            <a:off x="6355080" y="5486400"/>
            <a:ext cx="45720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支えることと、決めてあげることは違う。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9F8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"/>
          <p:cNvSpPr/>
          <p:nvPr/>
        </p:nvSpPr>
        <p:spPr>
          <a:xfrm>
            <a:off x="0" y="0"/>
            <a:ext cx="12191695" cy="114300"/>
          </a:xfrm>
          <a:prstGeom prst="rect">
            <a:avLst/>
          </a:prstGeom>
          <a:solidFill>
            <a:srgbClr val="1D39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p4"/>
          <p:cNvSpPr txBox="1"/>
          <p:nvPr/>
        </p:nvSpPr>
        <p:spPr>
          <a:xfrm>
            <a:off x="502920" y="182880"/>
            <a:ext cx="51206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保護者向け60分講座</a:t>
            </a:r>
            <a:endParaRPr/>
          </a:p>
        </p:txBody>
      </p:sp>
      <p:sp>
        <p:nvSpPr>
          <p:cNvPr id="173" name="Google Shape;173;p4"/>
          <p:cNvSpPr/>
          <p:nvPr/>
        </p:nvSpPr>
        <p:spPr>
          <a:xfrm>
            <a:off x="502920" y="6473952"/>
            <a:ext cx="11155680" cy="13970"/>
          </a:xfrm>
          <a:prstGeom prst="rect">
            <a:avLst/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4"/>
          <p:cNvSpPr txBox="1"/>
          <p:nvPr/>
        </p:nvSpPr>
        <p:spPr>
          <a:xfrm>
            <a:off x="502926" y="6510525"/>
            <a:ext cx="22230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吉田正之</a:t>
            </a:r>
            <a:r>
              <a:rPr lang="en-US" sz="1050">
                <a:solidFill>
                  <a:srgbClr val="676F7E"/>
                </a:solidFill>
              </a:rPr>
              <a:t>：キャリア教育案内人</a:t>
            </a:r>
            <a:endParaRPr/>
          </a:p>
        </p:txBody>
      </p:sp>
      <p:sp>
        <p:nvSpPr>
          <p:cNvPr id="175" name="Google Shape;175;p4"/>
          <p:cNvSpPr txBox="1"/>
          <p:nvPr/>
        </p:nvSpPr>
        <p:spPr>
          <a:xfrm>
            <a:off x="11109960" y="65013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76" name="Google Shape;176;p4"/>
          <p:cNvSpPr txBox="1"/>
          <p:nvPr/>
        </p:nvSpPr>
        <p:spPr>
          <a:xfrm>
            <a:off x="640080" y="685800"/>
            <a:ext cx="108813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こんな場面、ありませんか？</a:t>
            </a:r>
            <a:endParaRPr/>
          </a:p>
        </p:txBody>
      </p:sp>
      <p:sp>
        <p:nvSpPr>
          <p:cNvPr id="177" name="Google Shape;177;p4"/>
          <p:cNvSpPr txBox="1"/>
          <p:nvPr/>
        </p:nvSpPr>
        <p:spPr>
          <a:xfrm>
            <a:off x="658368" y="1435607"/>
            <a:ext cx="10149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保護者の悩みは一つではありません</a:t>
            </a:r>
            <a:endParaRPr/>
          </a:p>
        </p:txBody>
      </p:sp>
      <p:sp>
        <p:nvSpPr>
          <p:cNvPr id="178" name="Google Shape;178;p4"/>
          <p:cNvSpPr/>
          <p:nvPr/>
        </p:nvSpPr>
        <p:spPr>
          <a:xfrm>
            <a:off x="658368" y="2148840"/>
            <a:ext cx="1965960" cy="2057400"/>
          </a:xfrm>
          <a:prstGeom prst="roundRect">
            <a:avLst>
              <a:gd fmla="val 16667" name="adj"/>
            </a:avLst>
          </a:prstGeom>
          <a:solidFill>
            <a:srgbClr val="EBF2F9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4"/>
          <p:cNvSpPr/>
          <p:nvPr/>
        </p:nvSpPr>
        <p:spPr>
          <a:xfrm>
            <a:off x="1316736" y="2395728"/>
            <a:ext cx="640080" cy="64008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4"/>
          <p:cNvSpPr txBox="1"/>
          <p:nvPr/>
        </p:nvSpPr>
        <p:spPr>
          <a:xfrm>
            <a:off x="1316736" y="2578608"/>
            <a:ext cx="64008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4C9791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/>
          </a:p>
        </p:txBody>
      </p:sp>
      <p:sp>
        <p:nvSpPr>
          <p:cNvPr id="181" name="Google Shape;181;p4"/>
          <p:cNvSpPr txBox="1"/>
          <p:nvPr/>
        </p:nvSpPr>
        <p:spPr>
          <a:xfrm>
            <a:off x="822959" y="3246120"/>
            <a:ext cx="164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将来のことを</a:t>
            </a:r>
            <a:br>
              <a:rPr b="1" lang="en-US" sz="15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5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話してくれない</a:t>
            </a:r>
            <a:endParaRPr/>
          </a:p>
        </p:txBody>
      </p:sp>
      <p:sp>
        <p:nvSpPr>
          <p:cNvPr id="182" name="Google Shape;182;p4"/>
          <p:cNvSpPr/>
          <p:nvPr/>
        </p:nvSpPr>
        <p:spPr>
          <a:xfrm>
            <a:off x="2898648" y="2148840"/>
            <a:ext cx="1965960" cy="2057400"/>
          </a:xfrm>
          <a:prstGeom prst="roundRect">
            <a:avLst>
              <a:gd fmla="val 16667" name="adj"/>
            </a:avLst>
          </a:prstGeom>
          <a:solidFill>
            <a:srgbClr val="F9F6E5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4"/>
          <p:cNvSpPr/>
          <p:nvPr/>
        </p:nvSpPr>
        <p:spPr>
          <a:xfrm>
            <a:off x="3557015" y="2395728"/>
            <a:ext cx="640080" cy="64008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3557015" y="2578608"/>
            <a:ext cx="64008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4C9791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  <p:sp>
        <p:nvSpPr>
          <p:cNvPr id="185" name="Google Shape;185;p4"/>
          <p:cNvSpPr txBox="1"/>
          <p:nvPr/>
        </p:nvSpPr>
        <p:spPr>
          <a:xfrm>
            <a:off x="3063240" y="3246120"/>
            <a:ext cx="164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「やりたいことがない」と言う</a:t>
            </a:r>
            <a:endParaRPr/>
          </a:p>
        </p:txBody>
      </p:sp>
      <p:sp>
        <p:nvSpPr>
          <p:cNvPr id="186" name="Google Shape;186;p4"/>
          <p:cNvSpPr/>
          <p:nvPr/>
        </p:nvSpPr>
        <p:spPr>
          <a:xfrm>
            <a:off x="5138928" y="2148840"/>
            <a:ext cx="1965960" cy="2057400"/>
          </a:xfrm>
          <a:prstGeom prst="roundRect">
            <a:avLst>
              <a:gd fmla="val 16667" name="adj"/>
            </a:avLst>
          </a:prstGeom>
          <a:solidFill>
            <a:srgbClr val="F9EEF1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4"/>
          <p:cNvSpPr/>
          <p:nvPr/>
        </p:nvSpPr>
        <p:spPr>
          <a:xfrm>
            <a:off x="5797296" y="2395728"/>
            <a:ext cx="640080" cy="64008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4"/>
          <p:cNvSpPr txBox="1"/>
          <p:nvPr/>
        </p:nvSpPr>
        <p:spPr>
          <a:xfrm>
            <a:off x="5797296" y="2578608"/>
            <a:ext cx="64008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4C9791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  <p:sp>
        <p:nvSpPr>
          <p:cNvPr id="189" name="Google Shape;189;p4"/>
          <p:cNvSpPr txBox="1"/>
          <p:nvPr/>
        </p:nvSpPr>
        <p:spPr>
          <a:xfrm>
            <a:off x="5303520" y="3246120"/>
            <a:ext cx="1645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進路をどう</a:t>
            </a:r>
            <a:endParaRPr b="1" sz="1500">
              <a:solidFill>
                <a:srgbClr val="2C344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支えればよいか分からない</a:t>
            </a:r>
            <a:endParaRPr/>
          </a:p>
        </p:txBody>
      </p:sp>
      <p:sp>
        <p:nvSpPr>
          <p:cNvPr id="190" name="Google Shape;190;p4"/>
          <p:cNvSpPr/>
          <p:nvPr/>
        </p:nvSpPr>
        <p:spPr>
          <a:xfrm>
            <a:off x="7379208" y="2148840"/>
            <a:ext cx="1965960" cy="2057400"/>
          </a:xfrm>
          <a:prstGeom prst="roundRect">
            <a:avLst>
              <a:gd fmla="val 16667" name="adj"/>
            </a:avLst>
          </a:prstGeom>
          <a:solidFill>
            <a:srgbClr val="FAEFE3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4"/>
          <p:cNvSpPr/>
          <p:nvPr/>
        </p:nvSpPr>
        <p:spPr>
          <a:xfrm>
            <a:off x="8037576" y="2395728"/>
            <a:ext cx="640080" cy="64008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4"/>
          <p:cNvSpPr txBox="1"/>
          <p:nvPr/>
        </p:nvSpPr>
        <p:spPr>
          <a:xfrm>
            <a:off x="8037576" y="2578608"/>
            <a:ext cx="64008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4C9791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93" name="Google Shape;193;p4"/>
          <p:cNvSpPr txBox="1"/>
          <p:nvPr/>
        </p:nvSpPr>
        <p:spPr>
          <a:xfrm>
            <a:off x="7543800" y="3246120"/>
            <a:ext cx="164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つい先回りして</a:t>
            </a:r>
            <a:br>
              <a:rPr b="1" lang="en-US" sz="15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5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口を出してしまう</a:t>
            </a:r>
            <a:endParaRPr/>
          </a:p>
        </p:txBody>
      </p:sp>
      <p:sp>
        <p:nvSpPr>
          <p:cNvPr id="194" name="Google Shape;194;p4"/>
          <p:cNvSpPr/>
          <p:nvPr/>
        </p:nvSpPr>
        <p:spPr>
          <a:xfrm>
            <a:off x="9619488" y="2148840"/>
            <a:ext cx="1965960" cy="2057400"/>
          </a:xfrm>
          <a:prstGeom prst="roundRect">
            <a:avLst>
              <a:gd fmla="val 16667" name="adj"/>
            </a:avLst>
          </a:prstGeom>
          <a:solidFill>
            <a:srgbClr val="ECF5EB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4"/>
          <p:cNvSpPr/>
          <p:nvPr/>
        </p:nvSpPr>
        <p:spPr>
          <a:xfrm>
            <a:off x="10277856" y="2395728"/>
            <a:ext cx="640080" cy="64008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4"/>
          <p:cNvSpPr txBox="1"/>
          <p:nvPr/>
        </p:nvSpPr>
        <p:spPr>
          <a:xfrm>
            <a:off x="10277856" y="2578608"/>
            <a:ext cx="640080" cy="1828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4C9791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97" name="Google Shape;197;p4"/>
          <p:cNvSpPr txBox="1"/>
          <p:nvPr/>
        </p:nvSpPr>
        <p:spPr>
          <a:xfrm>
            <a:off x="9784080" y="3246120"/>
            <a:ext cx="1645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成績ばかり</a:t>
            </a:r>
            <a:br>
              <a:rPr b="1" lang="en-US" sz="15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5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気になってしまう</a:t>
            </a:r>
            <a:endParaRPr/>
          </a:p>
        </p:txBody>
      </p:sp>
      <p:sp>
        <p:nvSpPr>
          <p:cNvPr id="198" name="Google Shape;198;p4"/>
          <p:cNvSpPr txBox="1"/>
          <p:nvPr/>
        </p:nvSpPr>
        <p:spPr>
          <a:xfrm>
            <a:off x="777240" y="4828032"/>
            <a:ext cx="106070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別々の悩みに見えて、根っこにあるのは</a:t>
            </a:r>
            <a:br>
              <a:rPr b="1" lang="en-US" sz="20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20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「応援したい。でも、どう関わればいいのか分からない」という気持ちです。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9F8"/>
        </a:solidFill>
      </p:bgPr>
    </p:bg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"/>
          <p:cNvSpPr/>
          <p:nvPr/>
        </p:nvSpPr>
        <p:spPr>
          <a:xfrm>
            <a:off x="0" y="0"/>
            <a:ext cx="12191695" cy="114300"/>
          </a:xfrm>
          <a:prstGeom prst="rect">
            <a:avLst/>
          </a:prstGeom>
          <a:solidFill>
            <a:srgbClr val="1D39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5"/>
          <p:cNvSpPr txBox="1"/>
          <p:nvPr/>
        </p:nvSpPr>
        <p:spPr>
          <a:xfrm>
            <a:off x="502920" y="182880"/>
            <a:ext cx="51206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保護者向け60分講座</a:t>
            </a:r>
            <a:endParaRPr/>
          </a:p>
        </p:txBody>
      </p:sp>
      <p:sp>
        <p:nvSpPr>
          <p:cNvPr id="205" name="Google Shape;205;p5"/>
          <p:cNvSpPr/>
          <p:nvPr/>
        </p:nvSpPr>
        <p:spPr>
          <a:xfrm>
            <a:off x="502920" y="6473952"/>
            <a:ext cx="11155680" cy="13970"/>
          </a:xfrm>
          <a:prstGeom prst="rect">
            <a:avLst/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5"/>
          <p:cNvSpPr txBox="1"/>
          <p:nvPr/>
        </p:nvSpPr>
        <p:spPr>
          <a:xfrm>
            <a:off x="502926" y="6510525"/>
            <a:ext cx="23316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吉田正之</a:t>
            </a:r>
            <a:r>
              <a:rPr lang="en-US" sz="1050">
                <a:solidFill>
                  <a:srgbClr val="676F7E"/>
                </a:solidFill>
              </a:rPr>
              <a:t>：キャリア教育案内人</a:t>
            </a:r>
            <a:endParaRPr/>
          </a:p>
        </p:txBody>
      </p:sp>
      <p:sp>
        <p:nvSpPr>
          <p:cNvPr id="207" name="Google Shape;207;p5"/>
          <p:cNvSpPr txBox="1"/>
          <p:nvPr/>
        </p:nvSpPr>
        <p:spPr>
          <a:xfrm>
            <a:off x="11109960" y="65013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208" name="Google Shape;208;p5"/>
          <p:cNvSpPr txBox="1"/>
          <p:nvPr/>
        </p:nvSpPr>
        <p:spPr>
          <a:xfrm>
            <a:off x="640080" y="685800"/>
            <a:ext cx="108813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心配が強いほど、親は「答えを急がせる言葉」を使いやすくなります。</a:t>
            </a:r>
            <a:endParaRPr/>
          </a:p>
        </p:txBody>
      </p:sp>
      <p:sp>
        <p:nvSpPr>
          <p:cNvPr id="209" name="Google Shape;209;p5"/>
          <p:cNvSpPr txBox="1"/>
          <p:nvPr/>
        </p:nvSpPr>
        <p:spPr>
          <a:xfrm>
            <a:off x="658368" y="1435607"/>
            <a:ext cx="10149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悪気ではなく、応援したい気持ちから始まります</a:t>
            </a:r>
            <a:endParaRPr/>
          </a:p>
        </p:txBody>
      </p:sp>
      <p:sp>
        <p:nvSpPr>
          <p:cNvPr id="210" name="Google Shape;210;p5"/>
          <p:cNvSpPr/>
          <p:nvPr/>
        </p:nvSpPr>
        <p:spPr>
          <a:xfrm>
            <a:off x="777240" y="2240280"/>
            <a:ext cx="2331720" cy="2057400"/>
          </a:xfrm>
          <a:prstGeom prst="roundRect">
            <a:avLst>
              <a:gd fmla="val 16667" name="adj"/>
            </a:avLst>
          </a:prstGeom>
          <a:solidFill>
            <a:srgbClr val="EBF2F9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5"/>
          <p:cNvSpPr txBox="1"/>
          <p:nvPr/>
        </p:nvSpPr>
        <p:spPr>
          <a:xfrm>
            <a:off x="914382" y="2779765"/>
            <a:ext cx="2002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心配する</a:t>
            </a:r>
            <a:endParaRPr/>
          </a:p>
        </p:txBody>
      </p:sp>
      <p:sp>
        <p:nvSpPr>
          <p:cNvPr id="212" name="Google Shape;212;p5"/>
          <p:cNvSpPr txBox="1"/>
          <p:nvPr/>
        </p:nvSpPr>
        <p:spPr>
          <a:xfrm>
            <a:off x="960125" y="3296527"/>
            <a:ext cx="1965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このままで大丈夫？</a:t>
            </a:r>
            <a:endParaRPr/>
          </a:p>
        </p:txBody>
      </p:sp>
      <p:sp>
        <p:nvSpPr>
          <p:cNvPr id="213" name="Google Shape;213;p5"/>
          <p:cNvSpPr/>
          <p:nvPr/>
        </p:nvSpPr>
        <p:spPr>
          <a:xfrm>
            <a:off x="3172968" y="3081528"/>
            <a:ext cx="320040" cy="384048"/>
          </a:xfrm>
          <a:prstGeom prst="chevron">
            <a:avLst>
              <a:gd fmla="val 50000" name="adj"/>
            </a:avLst>
          </a:prstGeom>
          <a:solidFill>
            <a:srgbClr val="4C979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5"/>
          <p:cNvSpPr/>
          <p:nvPr/>
        </p:nvSpPr>
        <p:spPr>
          <a:xfrm>
            <a:off x="3566160" y="2240280"/>
            <a:ext cx="2331720" cy="2057400"/>
          </a:xfrm>
          <a:prstGeom prst="roundRect">
            <a:avLst>
              <a:gd fmla="val 16667" name="adj"/>
            </a:avLst>
          </a:prstGeom>
          <a:solidFill>
            <a:srgbClr val="F9F6E5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5"/>
          <p:cNvSpPr txBox="1"/>
          <p:nvPr/>
        </p:nvSpPr>
        <p:spPr>
          <a:xfrm>
            <a:off x="3730739" y="2742903"/>
            <a:ext cx="2002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先回りする</a:t>
            </a:r>
            <a:endParaRPr/>
          </a:p>
        </p:txBody>
      </p:sp>
      <p:sp>
        <p:nvSpPr>
          <p:cNvPr id="216" name="Google Shape;216;p5"/>
          <p:cNvSpPr txBox="1"/>
          <p:nvPr/>
        </p:nvSpPr>
        <p:spPr>
          <a:xfrm>
            <a:off x="3749050" y="3296528"/>
            <a:ext cx="1965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こうした方がいい</a:t>
            </a:r>
            <a:endParaRPr/>
          </a:p>
        </p:txBody>
      </p:sp>
      <p:sp>
        <p:nvSpPr>
          <p:cNvPr id="217" name="Google Shape;217;p5"/>
          <p:cNvSpPr/>
          <p:nvPr/>
        </p:nvSpPr>
        <p:spPr>
          <a:xfrm>
            <a:off x="5961888" y="3081528"/>
            <a:ext cx="320040" cy="384048"/>
          </a:xfrm>
          <a:prstGeom prst="chevron">
            <a:avLst>
              <a:gd fmla="val 50000" name="adj"/>
            </a:avLst>
          </a:prstGeom>
          <a:solidFill>
            <a:srgbClr val="4C979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5"/>
          <p:cNvSpPr/>
          <p:nvPr/>
        </p:nvSpPr>
        <p:spPr>
          <a:xfrm>
            <a:off x="6355079" y="2240280"/>
            <a:ext cx="2331720" cy="2057400"/>
          </a:xfrm>
          <a:prstGeom prst="roundRect">
            <a:avLst>
              <a:gd fmla="val 16667" name="adj"/>
            </a:avLst>
          </a:prstGeom>
          <a:solidFill>
            <a:srgbClr val="F9EEF1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5"/>
          <p:cNvSpPr txBox="1"/>
          <p:nvPr/>
        </p:nvSpPr>
        <p:spPr>
          <a:xfrm>
            <a:off x="6519671" y="2706028"/>
            <a:ext cx="2002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答えを求める</a:t>
            </a:r>
            <a:endParaRPr/>
          </a:p>
        </p:txBody>
      </p:sp>
      <p:sp>
        <p:nvSpPr>
          <p:cNvPr id="220" name="Google Shape;220;p5"/>
          <p:cNvSpPr txBox="1"/>
          <p:nvPr/>
        </p:nvSpPr>
        <p:spPr>
          <a:xfrm>
            <a:off x="6537950" y="3296528"/>
            <a:ext cx="1965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で、どうするの？</a:t>
            </a:r>
            <a:endParaRPr/>
          </a:p>
        </p:txBody>
      </p:sp>
      <p:sp>
        <p:nvSpPr>
          <p:cNvPr id="221" name="Google Shape;221;p5"/>
          <p:cNvSpPr/>
          <p:nvPr/>
        </p:nvSpPr>
        <p:spPr>
          <a:xfrm>
            <a:off x="8750808" y="3081528"/>
            <a:ext cx="320040" cy="384048"/>
          </a:xfrm>
          <a:prstGeom prst="chevron">
            <a:avLst>
              <a:gd fmla="val 50000" name="adj"/>
            </a:avLst>
          </a:prstGeom>
          <a:solidFill>
            <a:srgbClr val="4C979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5"/>
          <p:cNvSpPr/>
          <p:nvPr/>
        </p:nvSpPr>
        <p:spPr>
          <a:xfrm>
            <a:off x="9143999" y="2240280"/>
            <a:ext cx="2331720" cy="2057400"/>
          </a:xfrm>
          <a:prstGeom prst="roundRect">
            <a:avLst>
              <a:gd fmla="val 16667" name="adj"/>
            </a:avLst>
          </a:prstGeom>
          <a:solidFill>
            <a:srgbClr val="F2F4F7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5"/>
          <p:cNvSpPr txBox="1"/>
          <p:nvPr/>
        </p:nvSpPr>
        <p:spPr>
          <a:xfrm>
            <a:off x="9308616" y="2669153"/>
            <a:ext cx="20025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会話が止まる</a:t>
            </a:r>
            <a:endParaRPr/>
          </a:p>
        </p:txBody>
      </p:sp>
      <p:sp>
        <p:nvSpPr>
          <p:cNvPr id="224" name="Google Shape;224;p5"/>
          <p:cNvSpPr txBox="1"/>
          <p:nvPr/>
        </p:nvSpPr>
        <p:spPr>
          <a:xfrm>
            <a:off x="9326875" y="3296525"/>
            <a:ext cx="2194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「別に」「分からない」</a:t>
            </a:r>
            <a:endParaRPr/>
          </a:p>
        </p:txBody>
      </p:sp>
      <p:sp>
        <p:nvSpPr>
          <p:cNvPr id="225" name="Google Shape;225;p5"/>
          <p:cNvSpPr txBox="1"/>
          <p:nvPr/>
        </p:nvSpPr>
        <p:spPr>
          <a:xfrm>
            <a:off x="960120" y="4828032"/>
            <a:ext cx="10195560" cy="74980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大切なのは、心配しないことではありません。</a:t>
            </a:r>
            <a:b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心配を「決めさせる言葉」ではなく、「考えられる問い」に変えることです。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9F8"/>
        </a:solidFill>
      </p:bgPr>
    </p:bg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6"/>
          <p:cNvSpPr/>
          <p:nvPr/>
        </p:nvSpPr>
        <p:spPr>
          <a:xfrm>
            <a:off x="0" y="0"/>
            <a:ext cx="12191695" cy="114300"/>
          </a:xfrm>
          <a:prstGeom prst="rect">
            <a:avLst/>
          </a:prstGeom>
          <a:solidFill>
            <a:srgbClr val="1D39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6"/>
          <p:cNvSpPr txBox="1"/>
          <p:nvPr/>
        </p:nvSpPr>
        <p:spPr>
          <a:xfrm>
            <a:off x="502920" y="182880"/>
            <a:ext cx="51206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保護者向け60分講座</a:t>
            </a:r>
            <a:endParaRPr/>
          </a:p>
        </p:txBody>
      </p:sp>
      <p:sp>
        <p:nvSpPr>
          <p:cNvPr id="232" name="Google Shape;232;p6"/>
          <p:cNvSpPr/>
          <p:nvPr/>
        </p:nvSpPr>
        <p:spPr>
          <a:xfrm>
            <a:off x="502920" y="6473952"/>
            <a:ext cx="11155680" cy="13970"/>
          </a:xfrm>
          <a:prstGeom prst="rect">
            <a:avLst/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6"/>
          <p:cNvSpPr txBox="1"/>
          <p:nvPr/>
        </p:nvSpPr>
        <p:spPr>
          <a:xfrm>
            <a:off x="502926" y="6510525"/>
            <a:ext cx="23265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吉田正之</a:t>
            </a:r>
            <a:r>
              <a:rPr lang="en-US" sz="1050">
                <a:solidFill>
                  <a:srgbClr val="676F7E"/>
                </a:solidFill>
              </a:rPr>
              <a:t>：キャリア教育案内人</a:t>
            </a:r>
            <a:endParaRPr/>
          </a:p>
        </p:txBody>
      </p:sp>
      <p:sp>
        <p:nvSpPr>
          <p:cNvPr id="234" name="Google Shape;234;p6"/>
          <p:cNvSpPr txBox="1"/>
          <p:nvPr/>
        </p:nvSpPr>
        <p:spPr>
          <a:xfrm>
            <a:off x="11109960" y="65013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235" name="Google Shape;235;p6"/>
          <p:cNvSpPr txBox="1"/>
          <p:nvPr/>
        </p:nvSpPr>
        <p:spPr>
          <a:xfrm>
            <a:off x="640080" y="685800"/>
            <a:ext cx="108813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キャリア教育は、「早く夢を決める教育」ではありません。</a:t>
            </a:r>
            <a:endParaRPr/>
          </a:p>
        </p:txBody>
      </p:sp>
      <p:sp>
        <p:nvSpPr>
          <p:cNvPr id="236" name="Google Shape;236;p6"/>
          <p:cNvSpPr txBox="1"/>
          <p:nvPr/>
        </p:nvSpPr>
        <p:spPr>
          <a:xfrm>
            <a:off x="658368" y="1435607"/>
            <a:ext cx="10149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家庭でもできるのは、子どもが自分で考える材料を増やすこと</a:t>
            </a:r>
            <a:endParaRPr/>
          </a:p>
        </p:txBody>
      </p:sp>
      <p:sp>
        <p:nvSpPr>
          <p:cNvPr id="237" name="Google Shape;237;p6"/>
          <p:cNvSpPr txBox="1"/>
          <p:nvPr/>
        </p:nvSpPr>
        <p:spPr>
          <a:xfrm>
            <a:off x="731520" y="1993392"/>
            <a:ext cx="5120640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20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キャリア教育は、</a:t>
            </a:r>
            <a:br>
              <a:rPr b="0" lang="en-US" sz="20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20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自分と社会とのつながりを考えながら、</a:t>
            </a:r>
            <a:br>
              <a:rPr b="0" lang="en-US" sz="20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lang="en-US" sz="20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将来の自立につながる力を育てる教育です。</a:t>
            </a:r>
            <a:endParaRPr/>
          </a:p>
        </p:txBody>
      </p:sp>
      <p:sp>
        <p:nvSpPr>
          <p:cNvPr id="238" name="Google Shape;238;p6"/>
          <p:cNvSpPr/>
          <p:nvPr/>
        </p:nvSpPr>
        <p:spPr>
          <a:xfrm>
            <a:off x="6629400" y="2011680"/>
            <a:ext cx="1572768" cy="1572768"/>
          </a:xfrm>
          <a:prstGeom prst="ellipse">
            <a:avLst/>
          </a:prstGeom>
          <a:solidFill>
            <a:srgbClr val="EBF2F9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6"/>
          <p:cNvSpPr txBox="1"/>
          <p:nvPr/>
        </p:nvSpPr>
        <p:spPr>
          <a:xfrm>
            <a:off x="6629400" y="2578608"/>
            <a:ext cx="1572768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知る</a:t>
            </a:r>
            <a:endParaRPr/>
          </a:p>
        </p:txBody>
      </p:sp>
      <p:sp>
        <p:nvSpPr>
          <p:cNvPr id="240" name="Google Shape;240;p6"/>
          <p:cNvSpPr/>
          <p:nvPr/>
        </p:nvSpPr>
        <p:spPr>
          <a:xfrm>
            <a:off x="8732520" y="2011680"/>
            <a:ext cx="1572768" cy="1572768"/>
          </a:xfrm>
          <a:prstGeom prst="ellipse">
            <a:avLst/>
          </a:prstGeom>
          <a:solidFill>
            <a:srgbClr val="F9F6E5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6"/>
          <p:cNvSpPr txBox="1"/>
          <p:nvPr/>
        </p:nvSpPr>
        <p:spPr>
          <a:xfrm>
            <a:off x="8732520" y="2578608"/>
            <a:ext cx="1572768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やってみる</a:t>
            </a:r>
            <a:endParaRPr/>
          </a:p>
        </p:txBody>
      </p:sp>
      <p:sp>
        <p:nvSpPr>
          <p:cNvPr id="242" name="Google Shape;242;p6"/>
          <p:cNvSpPr/>
          <p:nvPr/>
        </p:nvSpPr>
        <p:spPr>
          <a:xfrm>
            <a:off x="8732520" y="4160520"/>
            <a:ext cx="1572768" cy="1572768"/>
          </a:xfrm>
          <a:prstGeom prst="ellipse">
            <a:avLst/>
          </a:prstGeom>
          <a:solidFill>
            <a:srgbClr val="F9EEF1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6"/>
          <p:cNvSpPr txBox="1"/>
          <p:nvPr/>
        </p:nvSpPr>
        <p:spPr>
          <a:xfrm>
            <a:off x="8732520" y="4727448"/>
            <a:ext cx="1572768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振り返る</a:t>
            </a:r>
            <a:endParaRPr/>
          </a:p>
        </p:txBody>
      </p:sp>
      <p:sp>
        <p:nvSpPr>
          <p:cNvPr id="244" name="Google Shape;244;p6"/>
          <p:cNvSpPr/>
          <p:nvPr/>
        </p:nvSpPr>
        <p:spPr>
          <a:xfrm>
            <a:off x="6629400" y="4160520"/>
            <a:ext cx="1572768" cy="1572768"/>
          </a:xfrm>
          <a:prstGeom prst="ellipse">
            <a:avLst/>
          </a:prstGeom>
          <a:solidFill>
            <a:srgbClr val="ECF5EB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6"/>
          <p:cNvSpPr txBox="1"/>
          <p:nvPr/>
        </p:nvSpPr>
        <p:spPr>
          <a:xfrm>
            <a:off x="6629400" y="4727448"/>
            <a:ext cx="1572768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次を考える</a:t>
            </a:r>
            <a:endParaRPr/>
          </a:p>
        </p:txBody>
      </p:sp>
      <p:sp>
        <p:nvSpPr>
          <p:cNvPr id="246" name="Google Shape;246;p6"/>
          <p:cNvSpPr/>
          <p:nvPr/>
        </p:nvSpPr>
        <p:spPr>
          <a:xfrm>
            <a:off x="8211312" y="2606040"/>
            <a:ext cx="365760" cy="320040"/>
          </a:xfrm>
          <a:prstGeom prst="chevron">
            <a:avLst>
              <a:gd fmla="val 50000" name="adj"/>
            </a:avLst>
          </a:prstGeom>
          <a:solidFill>
            <a:srgbClr val="4C979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6"/>
          <p:cNvSpPr/>
          <p:nvPr/>
        </p:nvSpPr>
        <p:spPr>
          <a:xfrm>
            <a:off x="9464040" y="3675887"/>
            <a:ext cx="320040" cy="365760"/>
          </a:xfrm>
          <a:prstGeom prst="chevron">
            <a:avLst>
              <a:gd fmla="val 50000" name="adj"/>
            </a:avLst>
          </a:prstGeom>
          <a:solidFill>
            <a:srgbClr val="4C979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6"/>
          <p:cNvSpPr/>
          <p:nvPr/>
        </p:nvSpPr>
        <p:spPr>
          <a:xfrm>
            <a:off x="8211312" y="4709160"/>
            <a:ext cx="365760" cy="320040"/>
          </a:xfrm>
          <a:prstGeom prst="chevron">
            <a:avLst>
              <a:gd fmla="val 50000" name="adj"/>
            </a:avLst>
          </a:prstGeom>
          <a:solidFill>
            <a:srgbClr val="4C979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6"/>
          <p:cNvSpPr/>
          <p:nvPr/>
        </p:nvSpPr>
        <p:spPr>
          <a:xfrm>
            <a:off x="6446520" y="3675887"/>
            <a:ext cx="320040" cy="365760"/>
          </a:xfrm>
          <a:prstGeom prst="chevron">
            <a:avLst>
              <a:gd fmla="val 50000" name="adj"/>
            </a:avLst>
          </a:prstGeom>
          <a:solidFill>
            <a:srgbClr val="4C979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6"/>
          <p:cNvSpPr txBox="1"/>
          <p:nvPr/>
        </p:nvSpPr>
        <p:spPr>
          <a:xfrm>
            <a:off x="777240" y="3977639"/>
            <a:ext cx="4937760" cy="9601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だから家庭では、</a:t>
            </a:r>
            <a:br>
              <a:rPr b="1" lang="en-US" sz="18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8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「何になる？」だけでなく、</a:t>
            </a:r>
            <a:br>
              <a:rPr b="1" lang="en-US" sz="18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8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「何が気になった？」「次に何を試したい？」が大切になります。</a:t>
            </a:r>
            <a:endParaRPr/>
          </a:p>
        </p:txBody>
      </p:sp>
      <p:sp>
        <p:nvSpPr>
          <p:cNvPr id="251" name="Google Shape;251;p6"/>
          <p:cNvSpPr txBox="1"/>
          <p:nvPr/>
        </p:nvSpPr>
        <p:spPr>
          <a:xfrm>
            <a:off x="658368" y="6053328"/>
            <a:ext cx="106070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参考：文部科学省「キャリア教育」／「中学校・高等学校キャリア教育の手引き（2023年3月）」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9F8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7"/>
          <p:cNvSpPr/>
          <p:nvPr/>
        </p:nvSpPr>
        <p:spPr>
          <a:xfrm>
            <a:off x="0" y="0"/>
            <a:ext cx="12191695" cy="114300"/>
          </a:xfrm>
          <a:prstGeom prst="rect">
            <a:avLst/>
          </a:prstGeom>
          <a:solidFill>
            <a:srgbClr val="1D39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7"/>
          <p:cNvSpPr txBox="1"/>
          <p:nvPr/>
        </p:nvSpPr>
        <p:spPr>
          <a:xfrm>
            <a:off x="502920" y="182880"/>
            <a:ext cx="51206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保護者向け60分講座</a:t>
            </a:r>
            <a:endParaRPr/>
          </a:p>
        </p:txBody>
      </p:sp>
      <p:sp>
        <p:nvSpPr>
          <p:cNvPr id="258" name="Google Shape;258;p7"/>
          <p:cNvSpPr/>
          <p:nvPr/>
        </p:nvSpPr>
        <p:spPr>
          <a:xfrm>
            <a:off x="502920" y="6473952"/>
            <a:ext cx="11155680" cy="13970"/>
          </a:xfrm>
          <a:prstGeom prst="rect">
            <a:avLst/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9" name="Google Shape;259;p7"/>
          <p:cNvSpPr txBox="1"/>
          <p:nvPr/>
        </p:nvSpPr>
        <p:spPr>
          <a:xfrm>
            <a:off x="502926" y="6510525"/>
            <a:ext cx="23775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吉田正之</a:t>
            </a:r>
            <a:r>
              <a:rPr lang="en-US" sz="1050">
                <a:solidFill>
                  <a:srgbClr val="676F7E"/>
                </a:solidFill>
              </a:rPr>
              <a:t>：キャリア教育案内人</a:t>
            </a:r>
            <a:endParaRPr/>
          </a:p>
        </p:txBody>
      </p:sp>
      <p:sp>
        <p:nvSpPr>
          <p:cNvPr id="260" name="Google Shape;260;p7"/>
          <p:cNvSpPr txBox="1"/>
          <p:nvPr/>
        </p:nvSpPr>
        <p:spPr>
          <a:xfrm>
            <a:off x="11109960" y="65013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  <p:sp>
        <p:nvSpPr>
          <p:cNvPr id="261" name="Google Shape;261;p7"/>
          <p:cNvSpPr txBox="1"/>
          <p:nvPr/>
        </p:nvSpPr>
        <p:spPr>
          <a:xfrm>
            <a:off x="640080" y="685800"/>
            <a:ext cx="108813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親の役割は、答えを出すことより「考えられる余白」をつくること。</a:t>
            </a:r>
            <a:endParaRPr/>
          </a:p>
        </p:txBody>
      </p:sp>
      <p:sp>
        <p:nvSpPr>
          <p:cNvPr id="262" name="Google Shape;262;p7"/>
          <p:cNvSpPr txBox="1"/>
          <p:nvPr/>
        </p:nvSpPr>
        <p:spPr>
          <a:xfrm>
            <a:off x="658368" y="1435607"/>
            <a:ext cx="10149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今日から使う3つの関わり方</a:t>
            </a:r>
            <a:endParaRPr/>
          </a:p>
        </p:txBody>
      </p:sp>
      <p:sp>
        <p:nvSpPr>
          <p:cNvPr id="263" name="Google Shape;263;p7"/>
          <p:cNvSpPr/>
          <p:nvPr/>
        </p:nvSpPr>
        <p:spPr>
          <a:xfrm>
            <a:off x="822960" y="2057400"/>
            <a:ext cx="3246120" cy="3108960"/>
          </a:xfrm>
          <a:prstGeom prst="roundRect">
            <a:avLst>
              <a:gd fmla="val 16667" name="adj"/>
            </a:avLst>
          </a:prstGeom>
          <a:solidFill>
            <a:srgbClr val="EBF2F9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7"/>
          <p:cNvSpPr/>
          <p:nvPr/>
        </p:nvSpPr>
        <p:spPr>
          <a:xfrm>
            <a:off x="2011680" y="2286000"/>
            <a:ext cx="868680" cy="86868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7"/>
          <p:cNvSpPr txBox="1"/>
          <p:nvPr/>
        </p:nvSpPr>
        <p:spPr>
          <a:xfrm>
            <a:off x="2011680" y="2542032"/>
            <a:ext cx="86868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4C9791"/>
                </a:solidFill>
                <a:latin typeface="Arial"/>
                <a:ea typeface="Arial"/>
                <a:cs typeface="Arial"/>
                <a:sym typeface="Arial"/>
              </a:rPr>
              <a:t>聞く</a:t>
            </a:r>
            <a:endParaRPr/>
          </a:p>
        </p:txBody>
      </p:sp>
      <p:sp>
        <p:nvSpPr>
          <p:cNvPr id="266" name="Google Shape;266;p7"/>
          <p:cNvSpPr txBox="1"/>
          <p:nvPr/>
        </p:nvSpPr>
        <p:spPr>
          <a:xfrm>
            <a:off x="1097280" y="3364992"/>
            <a:ext cx="26976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まず、本人の言葉を</a:t>
            </a:r>
            <a:endParaRPr b="1" sz="1600">
              <a:solidFill>
                <a:srgbClr val="1D396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最後まで聞く</a:t>
            </a:r>
            <a:endParaRPr/>
          </a:p>
        </p:txBody>
      </p:sp>
      <p:sp>
        <p:nvSpPr>
          <p:cNvPr id="267" name="Google Shape;267;p7"/>
          <p:cNvSpPr txBox="1"/>
          <p:nvPr/>
        </p:nvSpPr>
        <p:spPr>
          <a:xfrm>
            <a:off x="1207008" y="4160520"/>
            <a:ext cx="24688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すぐ助言しない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途中で結論を出さない</a:t>
            </a:r>
            <a:endParaRPr/>
          </a:p>
        </p:txBody>
      </p:sp>
      <p:sp>
        <p:nvSpPr>
          <p:cNvPr id="268" name="Google Shape;268;p7"/>
          <p:cNvSpPr/>
          <p:nvPr/>
        </p:nvSpPr>
        <p:spPr>
          <a:xfrm>
            <a:off x="4572000" y="2057400"/>
            <a:ext cx="3246120" cy="3108960"/>
          </a:xfrm>
          <a:prstGeom prst="roundRect">
            <a:avLst>
              <a:gd fmla="val 16667" name="adj"/>
            </a:avLst>
          </a:prstGeom>
          <a:solidFill>
            <a:srgbClr val="F9F6E5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7"/>
          <p:cNvSpPr/>
          <p:nvPr/>
        </p:nvSpPr>
        <p:spPr>
          <a:xfrm>
            <a:off x="5760720" y="2286000"/>
            <a:ext cx="868680" cy="86868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7"/>
          <p:cNvSpPr txBox="1"/>
          <p:nvPr/>
        </p:nvSpPr>
        <p:spPr>
          <a:xfrm>
            <a:off x="5760720" y="2542032"/>
            <a:ext cx="86868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4C9791"/>
                </a:solidFill>
                <a:latin typeface="Arial"/>
                <a:ea typeface="Arial"/>
                <a:cs typeface="Arial"/>
                <a:sym typeface="Arial"/>
              </a:rPr>
              <a:t>広げる</a:t>
            </a:r>
            <a:endParaRPr/>
          </a:p>
        </p:txBody>
      </p:sp>
      <p:sp>
        <p:nvSpPr>
          <p:cNvPr id="271" name="Google Shape;271;p7"/>
          <p:cNvSpPr txBox="1"/>
          <p:nvPr/>
        </p:nvSpPr>
        <p:spPr>
          <a:xfrm>
            <a:off x="4846320" y="3364992"/>
            <a:ext cx="26974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選択肢や経験を少し広げる</a:t>
            </a:r>
            <a:endParaRPr/>
          </a:p>
        </p:txBody>
      </p:sp>
      <p:sp>
        <p:nvSpPr>
          <p:cNvPr id="272" name="Google Shape;272;p7"/>
          <p:cNvSpPr txBox="1"/>
          <p:nvPr/>
        </p:nvSpPr>
        <p:spPr>
          <a:xfrm>
            <a:off x="4956048" y="4160520"/>
            <a:ext cx="24688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調べる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見に行く・体験する</a:t>
            </a:r>
            <a:endParaRPr/>
          </a:p>
        </p:txBody>
      </p:sp>
      <p:sp>
        <p:nvSpPr>
          <p:cNvPr id="273" name="Google Shape;273;p7"/>
          <p:cNvSpPr/>
          <p:nvPr/>
        </p:nvSpPr>
        <p:spPr>
          <a:xfrm>
            <a:off x="8321040" y="2057400"/>
            <a:ext cx="3246120" cy="3108960"/>
          </a:xfrm>
          <a:prstGeom prst="roundRect">
            <a:avLst>
              <a:gd fmla="val 16667" name="adj"/>
            </a:avLst>
          </a:prstGeom>
          <a:solidFill>
            <a:srgbClr val="ECF5EB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7"/>
          <p:cNvSpPr/>
          <p:nvPr/>
        </p:nvSpPr>
        <p:spPr>
          <a:xfrm>
            <a:off x="9509760" y="2286000"/>
            <a:ext cx="868680" cy="868680"/>
          </a:xfrm>
          <a:prstGeom prst="ellipse">
            <a:avLst/>
          </a:prstGeom>
          <a:solidFill>
            <a:srgbClr val="FFFFFF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5" name="Google Shape;275;p7"/>
          <p:cNvSpPr txBox="1"/>
          <p:nvPr/>
        </p:nvSpPr>
        <p:spPr>
          <a:xfrm>
            <a:off x="9509760" y="2542032"/>
            <a:ext cx="86868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4C9791"/>
                </a:solidFill>
                <a:latin typeface="Arial"/>
                <a:ea typeface="Arial"/>
                <a:cs typeface="Arial"/>
                <a:sym typeface="Arial"/>
              </a:rPr>
              <a:t>待つ</a:t>
            </a:r>
            <a:endParaRPr/>
          </a:p>
        </p:txBody>
      </p:sp>
      <p:sp>
        <p:nvSpPr>
          <p:cNvPr id="276" name="Google Shape;276;p7"/>
          <p:cNvSpPr txBox="1"/>
          <p:nvPr/>
        </p:nvSpPr>
        <p:spPr>
          <a:xfrm>
            <a:off x="8595360" y="3364992"/>
            <a:ext cx="2697480" cy="56692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決めるまでの時間を残す</a:t>
            </a:r>
            <a:endParaRPr/>
          </a:p>
        </p:txBody>
      </p:sp>
      <p:sp>
        <p:nvSpPr>
          <p:cNvPr id="277" name="Google Shape;277;p7"/>
          <p:cNvSpPr txBox="1"/>
          <p:nvPr/>
        </p:nvSpPr>
        <p:spPr>
          <a:xfrm>
            <a:off x="8705088" y="4160520"/>
            <a:ext cx="24688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考える時間を取る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失敗も次の材料にする</a:t>
            </a:r>
            <a:endParaRPr/>
          </a:p>
        </p:txBody>
      </p:sp>
      <p:sp>
        <p:nvSpPr>
          <p:cNvPr id="278" name="Google Shape;278;p7"/>
          <p:cNvSpPr txBox="1"/>
          <p:nvPr/>
        </p:nvSpPr>
        <p:spPr>
          <a:xfrm>
            <a:off x="914400" y="5440680"/>
            <a:ext cx="1024128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「聞く・広げる・待つ」は、年齢によって比重が変わります。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9F8"/>
        </a:solidFill>
      </p:bgPr>
    </p:bg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8"/>
          <p:cNvSpPr/>
          <p:nvPr/>
        </p:nvSpPr>
        <p:spPr>
          <a:xfrm>
            <a:off x="0" y="0"/>
            <a:ext cx="12191695" cy="114300"/>
          </a:xfrm>
          <a:prstGeom prst="rect">
            <a:avLst/>
          </a:prstGeom>
          <a:solidFill>
            <a:srgbClr val="1D39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8"/>
          <p:cNvSpPr txBox="1"/>
          <p:nvPr/>
        </p:nvSpPr>
        <p:spPr>
          <a:xfrm>
            <a:off x="502920" y="182880"/>
            <a:ext cx="51206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保護者向け60分講座</a:t>
            </a:r>
            <a:endParaRPr/>
          </a:p>
        </p:txBody>
      </p:sp>
      <p:sp>
        <p:nvSpPr>
          <p:cNvPr id="285" name="Google Shape;285;p8"/>
          <p:cNvSpPr/>
          <p:nvPr/>
        </p:nvSpPr>
        <p:spPr>
          <a:xfrm>
            <a:off x="502920" y="6473952"/>
            <a:ext cx="11155680" cy="13970"/>
          </a:xfrm>
          <a:prstGeom prst="rect">
            <a:avLst/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6" name="Google Shape;286;p8"/>
          <p:cNvSpPr txBox="1"/>
          <p:nvPr/>
        </p:nvSpPr>
        <p:spPr>
          <a:xfrm>
            <a:off x="502926" y="6510525"/>
            <a:ext cx="23436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吉田正之</a:t>
            </a:r>
            <a:r>
              <a:rPr lang="en-US" sz="1050">
                <a:solidFill>
                  <a:srgbClr val="676F7E"/>
                </a:solidFill>
              </a:rPr>
              <a:t>：キャリア教育案内人</a:t>
            </a:r>
            <a:endParaRPr/>
          </a:p>
        </p:txBody>
      </p:sp>
      <p:sp>
        <p:nvSpPr>
          <p:cNvPr id="287" name="Google Shape;287;p8"/>
          <p:cNvSpPr txBox="1"/>
          <p:nvPr/>
        </p:nvSpPr>
        <p:spPr>
          <a:xfrm>
            <a:off x="11109960" y="65013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  <p:sp>
        <p:nvSpPr>
          <p:cNvPr id="288" name="Google Shape;288;p8"/>
          <p:cNvSpPr txBox="1"/>
          <p:nvPr/>
        </p:nvSpPr>
        <p:spPr>
          <a:xfrm>
            <a:off x="640080" y="685800"/>
            <a:ext cx="108813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小・中・高で、親の関わり方は少しずつ変わります。</a:t>
            </a:r>
            <a:endParaRPr/>
          </a:p>
        </p:txBody>
      </p:sp>
      <p:sp>
        <p:nvSpPr>
          <p:cNvPr id="289" name="Google Shape;289;p8"/>
          <p:cNvSpPr txBox="1"/>
          <p:nvPr/>
        </p:nvSpPr>
        <p:spPr>
          <a:xfrm>
            <a:off x="658368" y="1435607"/>
            <a:ext cx="10149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同じ問いを繰り返すのではなく、成長に合わせて変える</a:t>
            </a:r>
            <a:endParaRPr/>
          </a:p>
        </p:txBody>
      </p:sp>
      <p:sp>
        <p:nvSpPr>
          <p:cNvPr id="290" name="Google Shape;290;p8"/>
          <p:cNvSpPr/>
          <p:nvPr/>
        </p:nvSpPr>
        <p:spPr>
          <a:xfrm>
            <a:off x="777240" y="2011680"/>
            <a:ext cx="3337560" cy="3154680"/>
          </a:xfrm>
          <a:prstGeom prst="roundRect">
            <a:avLst>
              <a:gd fmla="val 16667" name="adj"/>
            </a:avLst>
          </a:prstGeom>
          <a:solidFill>
            <a:srgbClr val="EBF2F9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Google Shape;291;p8"/>
          <p:cNvSpPr txBox="1"/>
          <p:nvPr/>
        </p:nvSpPr>
        <p:spPr>
          <a:xfrm>
            <a:off x="941845" y="2617465"/>
            <a:ext cx="300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小学生｜広げる</a:t>
            </a:r>
            <a:endParaRPr/>
          </a:p>
        </p:txBody>
      </p:sp>
      <p:sp>
        <p:nvSpPr>
          <p:cNvPr id="292" name="Google Shape;292;p8"/>
          <p:cNvSpPr txBox="1"/>
          <p:nvPr/>
        </p:nvSpPr>
        <p:spPr>
          <a:xfrm>
            <a:off x="960125" y="3262934"/>
            <a:ext cx="2971800" cy="7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好き・面白いを増やす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身近な仕事や大人に出会う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「やってみたい」を大事にする</a:t>
            </a:r>
            <a:endParaRPr/>
          </a:p>
        </p:txBody>
      </p:sp>
      <p:sp>
        <p:nvSpPr>
          <p:cNvPr id="293" name="Google Shape;293;p8"/>
          <p:cNvSpPr/>
          <p:nvPr/>
        </p:nvSpPr>
        <p:spPr>
          <a:xfrm>
            <a:off x="4425696" y="2011680"/>
            <a:ext cx="3337560" cy="3154680"/>
          </a:xfrm>
          <a:prstGeom prst="roundRect">
            <a:avLst>
              <a:gd fmla="val 16667" name="adj"/>
            </a:avLst>
          </a:prstGeom>
          <a:solidFill>
            <a:srgbClr val="F9F6E5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4" name="Google Shape;294;p8"/>
          <p:cNvSpPr txBox="1"/>
          <p:nvPr/>
        </p:nvSpPr>
        <p:spPr>
          <a:xfrm>
            <a:off x="4508001" y="2580603"/>
            <a:ext cx="300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中学生｜つなぐ</a:t>
            </a:r>
            <a:endParaRPr/>
          </a:p>
        </p:txBody>
      </p:sp>
      <p:sp>
        <p:nvSpPr>
          <p:cNvPr id="295" name="Google Shape;295;p8"/>
          <p:cNvSpPr txBox="1"/>
          <p:nvPr/>
        </p:nvSpPr>
        <p:spPr>
          <a:xfrm>
            <a:off x="4608575" y="3262922"/>
            <a:ext cx="2971800" cy="7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体験と自分を結び付ける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意外だったことを言葉にする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選択肢を広げる</a:t>
            </a:r>
            <a:endParaRPr/>
          </a:p>
        </p:txBody>
      </p:sp>
      <p:sp>
        <p:nvSpPr>
          <p:cNvPr id="296" name="Google Shape;296;p8"/>
          <p:cNvSpPr/>
          <p:nvPr/>
        </p:nvSpPr>
        <p:spPr>
          <a:xfrm>
            <a:off x="8074152" y="2011680"/>
            <a:ext cx="3337560" cy="3154680"/>
          </a:xfrm>
          <a:prstGeom prst="roundRect">
            <a:avLst>
              <a:gd fmla="val 16667" name="adj"/>
            </a:avLst>
          </a:prstGeom>
          <a:solidFill>
            <a:srgbClr val="ECF5EB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8"/>
          <p:cNvSpPr txBox="1"/>
          <p:nvPr/>
        </p:nvSpPr>
        <p:spPr>
          <a:xfrm>
            <a:off x="8238694" y="2543728"/>
            <a:ext cx="30084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高校生｜整理する</a:t>
            </a:r>
            <a:endParaRPr/>
          </a:p>
        </p:txBody>
      </p:sp>
      <p:sp>
        <p:nvSpPr>
          <p:cNvPr id="298" name="Google Shape;298;p8"/>
          <p:cNvSpPr txBox="1"/>
          <p:nvPr/>
        </p:nvSpPr>
        <p:spPr>
          <a:xfrm>
            <a:off x="8257025" y="3262922"/>
            <a:ext cx="2971800" cy="774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何を大事にしたいか考える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選択肢を比較する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次の行動を自分で決める</a:t>
            </a:r>
            <a:endParaRPr/>
          </a:p>
        </p:txBody>
      </p:sp>
      <p:sp>
        <p:nvSpPr>
          <p:cNvPr id="299" name="Google Shape;299;p8"/>
          <p:cNvSpPr txBox="1"/>
          <p:nvPr/>
        </p:nvSpPr>
        <p:spPr>
          <a:xfrm>
            <a:off x="868680" y="5440680"/>
            <a:ext cx="1033272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3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※成長には個人差があります。小・中・高の整理は「関わり方を考える目安」です。</a:t>
            </a:r>
            <a:endParaRPr/>
          </a:p>
        </p:txBody>
      </p:sp>
      <p:sp>
        <p:nvSpPr>
          <p:cNvPr id="300" name="Google Shape;300;p8"/>
          <p:cNvSpPr txBox="1"/>
          <p:nvPr/>
        </p:nvSpPr>
        <p:spPr>
          <a:xfrm>
            <a:off x="658368" y="6053328"/>
            <a:ext cx="10607040" cy="22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9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参考：文部科学省「小学校キャリア教育の手引き（改訂版）」「中学校・高等学校キャリア教育の手引き（2023年3月）」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9F8"/>
        </a:solidFill>
      </p:bgPr>
    </p:bg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9"/>
          <p:cNvSpPr/>
          <p:nvPr/>
        </p:nvSpPr>
        <p:spPr>
          <a:xfrm>
            <a:off x="0" y="0"/>
            <a:ext cx="12191695" cy="114300"/>
          </a:xfrm>
          <a:prstGeom prst="rect">
            <a:avLst/>
          </a:prstGeom>
          <a:solidFill>
            <a:srgbClr val="1D39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6" name="Google Shape;306;p9"/>
          <p:cNvSpPr txBox="1"/>
          <p:nvPr/>
        </p:nvSpPr>
        <p:spPr>
          <a:xfrm>
            <a:off x="502920" y="182880"/>
            <a:ext cx="51206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保護者向け60分講座</a:t>
            </a:r>
            <a:endParaRPr/>
          </a:p>
        </p:txBody>
      </p:sp>
      <p:sp>
        <p:nvSpPr>
          <p:cNvPr id="307" name="Google Shape;307;p9"/>
          <p:cNvSpPr/>
          <p:nvPr/>
        </p:nvSpPr>
        <p:spPr>
          <a:xfrm>
            <a:off x="502920" y="6473952"/>
            <a:ext cx="11155680" cy="13970"/>
          </a:xfrm>
          <a:prstGeom prst="rect">
            <a:avLst/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9"/>
          <p:cNvSpPr txBox="1"/>
          <p:nvPr/>
        </p:nvSpPr>
        <p:spPr>
          <a:xfrm>
            <a:off x="502926" y="6510525"/>
            <a:ext cx="22746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吉田正之</a:t>
            </a:r>
            <a:r>
              <a:rPr lang="en-US" sz="1050">
                <a:solidFill>
                  <a:srgbClr val="676F7E"/>
                </a:solidFill>
              </a:rPr>
              <a:t>：キャリア教育案内人</a:t>
            </a:r>
            <a:endParaRPr/>
          </a:p>
        </p:txBody>
      </p:sp>
      <p:sp>
        <p:nvSpPr>
          <p:cNvPr id="309" name="Google Shape;309;p9"/>
          <p:cNvSpPr txBox="1"/>
          <p:nvPr/>
        </p:nvSpPr>
        <p:spPr>
          <a:xfrm>
            <a:off x="11109960" y="65013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9</a:t>
            </a:r>
            <a:endParaRPr/>
          </a:p>
        </p:txBody>
      </p:sp>
      <p:sp>
        <p:nvSpPr>
          <p:cNvPr id="310" name="Google Shape;310;p9"/>
          <p:cNvSpPr txBox="1"/>
          <p:nvPr/>
        </p:nvSpPr>
        <p:spPr>
          <a:xfrm>
            <a:off x="640080" y="685800"/>
            <a:ext cx="108813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小学生には、「将来」より「今の面白い」を広げます。</a:t>
            </a:r>
            <a:endParaRPr/>
          </a:p>
        </p:txBody>
      </p:sp>
      <p:sp>
        <p:nvSpPr>
          <p:cNvPr id="311" name="Google Shape;311;p9"/>
          <p:cNvSpPr txBox="1"/>
          <p:nvPr/>
        </p:nvSpPr>
        <p:spPr>
          <a:xfrm>
            <a:off x="658368" y="1435607"/>
            <a:ext cx="10149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好き・得意を決めつけず、経験を増やす</a:t>
            </a:r>
            <a:endParaRPr/>
          </a:p>
        </p:txBody>
      </p:sp>
      <p:sp>
        <p:nvSpPr>
          <p:cNvPr id="312" name="Google Shape;312;p9"/>
          <p:cNvSpPr txBox="1"/>
          <p:nvPr/>
        </p:nvSpPr>
        <p:spPr>
          <a:xfrm>
            <a:off x="749808" y="2011680"/>
            <a:ext cx="47548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親がやること</a:t>
            </a:r>
            <a:endParaRPr/>
          </a:p>
        </p:txBody>
      </p:sp>
      <p:sp>
        <p:nvSpPr>
          <p:cNvPr id="313" name="Google Shape;313;p9"/>
          <p:cNvSpPr txBox="1"/>
          <p:nvPr/>
        </p:nvSpPr>
        <p:spPr>
          <a:xfrm>
            <a:off x="914400" y="2651750"/>
            <a:ext cx="5120700" cy="10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✓  面白かったことを聞く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✓  「なぜ？」より「どこが？」と具体的に聞く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✓  一回やってみる機会をつくる</a:t>
            </a:r>
            <a:endParaRPr/>
          </a:p>
        </p:txBody>
      </p:sp>
      <p:sp>
        <p:nvSpPr>
          <p:cNvPr id="314" name="Google Shape;314;p9"/>
          <p:cNvSpPr/>
          <p:nvPr/>
        </p:nvSpPr>
        <p:spPr>
          <a:xfrm>
            <a:off x="6537960" y="2057400"/>
            <a:ext cx="4389120" cy="2926080"/>
          </a:xfrm>
          <a:prstGeom prst="roundRect">
            <a:avLst>
              <a:gd fmla="val 16667" name="adj"/>
            </a:avLst>
          </a:prstGeom>
          <a:solidFill>
            <a:srgbClr val="EBF2F9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9"/>
          <p:cNvSpPr/>
          <p:nvPr/>
        </p:nvSpPr>
        <p:spPr>
          <a:xfrm>
            <a:off x="7790688" y="2331720"/>
            <a:ext cx="1874519" cy="34747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9"/>
          <p:cNvSpPr txBox="1"/>
          <p:nvPr/>
        </p:nvSpPr>
        <p:spPr>
          <a:xfrm>
            <a:off x="7863840" y="2404872"/>
            <a:ext cx="1728216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声かけ例</a:t>
            </a:r>
            <a:endParaRPr/>
          </a:p>
        </p:txBody>
      </p:sp>
      <p:sp>
        <p:nvSpPr>
          <p:cNvPr id="317" name="Google Shape;317;p9"/>
          <p:cNvSpPr txBox="1"/>
          <p:nvPr/>
        </p:nvSpPr>
        <p:spPr>
          <a:xfrm>
            <a:off x="6903720" y="2971800"/>
            <a:ext cx="3657600" cy="1463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「今日、何が面白かった？」</a:t>
            </a:r>
            <a:br>
              <a:rPr b="1" lang="en-US" sz="20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lang="en-US" sz="20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20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「今度、一回やってみたいことある？」</a:t>
            </a:r>
            <a:endParaRPr/>
          </a:p>
        </p:txBody>
      </p:sp>
      <p:sp>
        <p:nvSpPr>
          <p:cNvPr id="318" name="Google Shape;318;p9"/>
          <p:cNvSpPr txBox="1"/>
          <p:nvPr/>
        </p:nvSpPr>
        <p:spPr>
          <a:xfrm>
            <a:off x="822960" y="5257800"/>
            <a:ext cx="10241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「何になりたい？」に答えられなくても、まったく問題ありません。まず材料を増やします。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9F8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10"/>
          <p:cNvSpPr/>
          <p:nvPr/>
        </p:nvSpPr>
        <p:spPr>
          <a:xfrm>
            <a:off x="0" y="0"/>
            <a:ext cx="12191695" cy="114300"/>
          </a:xfrm>
          <a:prstGeom prst="rect">
            <a:avLst/>
          </a:prstGeom>
          <a:solidFill>
            <a:srgbClr val="1D39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0"/>
          <p:cNvSpPr txBox="1"/>
          <p:nvPr/>
        </p:nvSpPr>
        <p:spPr>
          <a:xfrm>
            <a:off x="502920" y="182880"/>
            <a:ext cx="51206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保護者向け60分講座</a:t>
            </a:r>
            <a:endParaRPr/>
          </a:p>
        </p:txBody>
      </p:sp>
      <p:sp>
        <p:nvSpPr>
          <p:cNvPr id="325" name="Google Shape;325;p10"/>
          <p:cNvSpPr/>
          <p:nvPr/>
        </p:nvSpPr>
        <p:spPr>
          <a:xfrm>
            <a:off x="502920" y="6473952"/>
            <a:ext cx="11155680" cy="13970"/>
          </a:xfrm>
          <a:prstGeom prst="rect">
            <a:avLst/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0"/>
          <p:cNvSpPr txBox="1"/>
          <p:nvPr/>
        </p:nvSpPr>
        <p:spPr>
          <a:xfrm>
            <a:off x="502926" y="6510525"/>
            <a:ext cx="22575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吉田正之</a:t>
            </a:r>
            <a:r>
              <a:rPr lang="en-US" sz="1050">
                <a:solidFill>
                  <a:srgbClr val="676F7E"/>
                </a:solidFill>
              </a:rPr>
              <a:t>：キャリア教育案内人</a:t>
            </a:r>
            <a:endParaRPr/>
          </a:p>
        </p:txBody>
      </p:sp>
      <p:sp>
        <p:nvSpPr>
          <p:cNvPr id="327" name="Google Shape;327;p10"/>
          <p:cNvSpPr txBox="1"/>
          <p:nvPr/>
        </p:nvSpPr>
        <p:spPr>
          <a:xfrm>
            <a:off x="11109960" y="65013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328" name="Google Shape;328;p10"/>
          <p:cNvSpPr txBox="1"/>
          <p:nvPr/>
        </p:nvSpPr>
        <p:spPr>
          <a:xfrm>
            <a:off x="640080" y="685800"/>
            <a:ext cx="108813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中学生には、体験と「自分」をつなぐ問いを増やします。</a:t>
            </a:r>
            <a:endParaRPr/>
          </a:p>
        </p:txBody>
      </p:sp>
      <p:sp>
        <p:nvSpPr>
          <p:cNvPr id="329" name="Google Shape;329;p10"/>
          <p:cNvSpPr txBox="1"/>
          <p:nvPr/>
        </p:nvSpPr>
        <p:spPr>
          <a:xfrm>
            <a:off x="658368" y="1435607"/>
            <a:ext cx="10149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職場体験・部活動・地域活動も、振り返ると学びになる</a:t>
            </a:r>
            <a:endParaRPr/>
          </a:p>
        </p:txBody>
      </p:sp>
      <p:sp>
        <p:nvSpPr>
          <p:cNvPr id="330" name="Google Shape;330;p10"/>
          <p:cNvSpPr txBox="1"/>
          <p:nvPr/>
        </p:nvSpPr>
        <p:spPr>
          <a:xfrm>
            <a:off x="749808" y="2011680"/>
            <a:ext cx="47548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親がやること</a:t>
            </a:r>
            <a:endParaRPr/>
          </a:p>
        </p:txBody>
      </p:sp>
      <p:sp>
        <p:nvSpPr>
          <p:cNvPr id="331" name="Google Shape;331;p10"/>
          <p:cNvSpPr txBox="1"/>
          <p:nvPr/>
        </p:nvSpPr>
        <p:spPr>
          <a:xfrm>
            <a:off x="914400" y="2651760"/>
            <a:ext cx="475488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✓  体験の感想だけで終わらせない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✓  意外だったこと・気になったことを聞く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✓  「自分なら？」と少しだけ自分事にする</a:t>
            </a:r>
            <a:endParaRPr/>
          </a:p>
        </p:txBody>
      </p:sp>
      <p:sp>
        <p:nvSpPr>
          <p:cNvPr id="332" name="Google Shape;332;p10"/>
          <p:cNvSpPr/>
          <p:nvPr/>
        </p:nvSpPr>
        <p:spPr>
          <a:xfrm>
            <a:off x="6537960" y="2057400"/>
            <a:ext cx="4389120" cy="2926080"/>
          </a:xfrm>
          <a:prstGeom prst="roundRect">
            <a:avLst>
              <a:gd fmla="val 16667" name="adj"/>
            </a:avLst>
          </a:prstGeom>
          <a:solidFill>
            <a:srgbClr val="F9F6E5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0"/>
          <p:cNvSpPr/>
          <p:nvPr/>
        </p:nvSpPr>
        <p:spPr>
          <a:xfrm>
            <a:off x="7790688" y="2331720"/>
            <a:ext cx="1874519" cy="34747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0"/>
          <p:cNvSpPr txBox="1"/>
          <p:nvPr/>
        </p:nvSpPr>
        <p:spPr>
          <a:xfrm>
            <a:off x="7863840" y="2404872"/>
            <a:ext cx="1728216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声かけ例</a:t>
            </a:r>
            <a:endParaRPr/>
          </a:p>
        </p:txBody>
      </p:sp>
      <p:sp>
        <p:nvSpPr>
          <p:cNvPr id="335" name="Google Shape;335;p10"/>
          <p:cNvSpPr txBox="1"/>
          <p:nvPr/>
        </p:nvSpPr>
        <p:spPr>
          <a:xfrm>
            <a:off x="6903720" y="2788920"/>
            <a:ext cx="36576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「何が意外だった？」</a:t>
            </a:r>
            <a:b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「もっと知りたいことは？」</a:t>
            </a:r>
            <a:b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「自分ならどうする？」</a:t>
            </a:r>
            <a:endParaRPr/>
          </a:p>
        </p:txBody>
      </p:sp>
      <p:sp>
        <p:nvSpPr>
          <p:cNvPr id="336" name="Google Shape;336;p10"/>
          <p:cNvSpPr txBox="1"/>
          <p:nvPr/>
        </p:nvSpPr>
        <p:spPr>
          <a:xfrm>
            <a:off x="822960" y="5257800"/>
            <a:ext cx="10241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「やりたいことがない」は、まだ材料が少ない途中の状態かもしれません。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9F8"/>
        </a:solidFill>
      </p:bgPr>
    </p:bg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11"/>
          <p:cNvSpPr/>
          <p:nvPr/>
        </p:nvSpPr>
        <p:spPr>
          <a:xfrm>
            <a:off x="0" y="0"/>
            <a:ext cx="12191695" cy="114300"/>
          </a:xfrm>
          <a:prstGeom prst="rect">
            <a:avLst/>
          </a:prstGeom>
          <a:solidFill>
            <a:srgbClr val="1D39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1"/>
          <p:cNvSpPr txBox="1"/>
          <p:nvPr/>
        </p:nvSpPr>
        <p:spPr>
          <a:xfrm>
            <a:off x="502920" y="182880"/>
            <a:ext cx="51206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保護者向け60分講座</a:t>
            </a:r>
            <a:endParaRPr/>
          </a:p>
        </p:txBody>
      </p:sp>
      <p:sp>
        <p:nvSpPr>
          <p:cNvPr id="343" name="Google Shape;343;p11"/>
          <p:cNvSpPr/>
          <p:nvPr/>
        </p:nvSpPr>
        <p:spPr>
          <a:xfrm>
            <a:off x="502920" y="6473952"/>
            <a:ext cx="11155680" cy="13970"/>
          </a:xfrm>
          <a:prstGeom prst="rect">
            <a:avLst/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1"/>
          <p:cNvSpPr txBox="1"/>
          <p:nvPr/>
        </p:nvSpPr>
        <p:spPr>
          <a:xfrm>
            <a:off x="502926" y="6510525"/>
            <a:ext cx="22746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吉田正之</a:t>
            </a:r>
            <a:r>
              <a:rPr lang="en-US" sz="1050">
                <a:solidFill>
                  <a:srgbClr val="676F7E"/>
                </a:solidFill>
              </a:rPr>
              <a:t>：キャリア教育案内人</a:t>
            </a:r>
            <a:endParaRPr/>
          </a:p>
        </p:txBody>
      </p:sp>
      <p:sp>
        <p:nvSpPr>
          <p:cNvPr id="345" name="Google Shape;345;p11"/>
          <p:cNvSpPr txBox="1"/>
          <p:nvPr/>
        </p:nvSpPr>
        <p:spPr>
          <a:xfrm>
            <a:off x="11109960" y="65013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  <p:sp>
        <p:nvSpPr>
          <p:cNvPr id="346" name="Google Shape;346;p11"/>
          <p:cNvSpPr txBox="1"/>
          <p:nvPr/>
        </p:nvSpPr>
        <p:spPr>
          <a:xfrm>
            <a:off x="640080" y="685800"/>
            <a:ext cx="108813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高校生には、「何を選ぶか」より「なぜ選ぶか」を整理します。</a:t>
            </a:r>
            <a:endParaRPr/>
          </a:p>
        </p:txBody>
      </p:sp>
      <p:sp>
        <p:nvSpPr>
          <p:cNvPr id="347" name="Google Shape;347;p11"/>
          <p:cNvSpPr txBox="1"/>
          <p:nvPr/>
        </p:nvSpPr>
        <p:spPr>
          <a:xfrm>
            <a:off x="658368" y="1435607"/>
            <a:ext cx="10149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親は結論より、比較するための材料を一緒に並べる</a:t>
            </a:r>
            <a:endParaRPr/>
          </a:p>
        </p:txBody>
      </p:sp>
      <p:sp>
        <p:nvSpPr>
          <p:cNvPr id="348" name="Google Shape;348;p11"/>
          <p:cNvSpPr txBox="1"/>
          <p:nvPr/>
        </p:nvSpPr>
        <p:spPr>
          <a:xfrm>
            <a:off x="749808" y="2011680"/>
            <a:ext cx="47548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親がやること</a:t>
            </a:r>
            <a:endParaRPr/>
          </a:p>
        </p:txBody>
      </p:sp>
      <p:sp>
        <p:nvSpPr>
          <p:cNvPr id="349" name="Google Shape;349;p11"/>
          <p:cNvSpPr txBox="1"/>
          <p:nvPr/>
        </p:nvSpPr>
        <p:spPr>
          <a:xfrm>
            <a:off x="914400" y="2651760"/>
            <a:ext cx="4754880" cy="21945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✓  本人が大事にしたいことを聞く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✓  選択肢の違いを一緒に整理する</a:t>
            </a:r>
            <a:endParaRPr/>
          </a:p>
          <a:p>
            <a:pPr indent="0" lvl="0" marL="0" marR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✓  最後の決定は本人に戻す</a:t>
            </a:r>
            <a:endParaRPr/>
          </a:p>
        </p:txBody>
      </p:sp>
      <p:sp>
        <p:nvSpPr>
          <p:cNvPr id="350" name="Google Shape;350;p11"/>
          <p:cNvSpPr/>
          <p:nvPr/>
        </p:nvSpPr>
        <p:spPr>
          <a:xfrm>
            <a:off x="6537960" y="2057400"/>
            <a:ext cx="4389120" cy="2926080"/>
          </a:xfrm>
          <a:prstGeom prst="roundRect">
            <a:avLst>
              <a:gd fmla="val 16667" name="adj"/>
            </a:avLst>
          </a:prstGeom>
          <a:solidFill>
            <a:srgbClr val="ECF5EB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1"/>
          <p:cNvSpPr/>
          <p:nvPr/>
        </p:nvSpPr>
        <p:spPr>
          <a:xfrm>
            <a:off x="7790688" y="2331720"/>
            <a:ext cx="1874519" cy="347472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2" name="Google Shape;352;p11"/>
          <p:cNvSpPr txBox="1"/>
          <p:nvPr/>
        </p:nvSpPr>
        <p:spPr>
          <a:xfrm>
            <a:off x="7863840" y="2404872"/>
            <a:ext cx="1728216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声かけ例</a:t>
            </a:r>
            <a:endParaRPr/>
          </a:p>
        </p:txBody>
      </p:sp>
      <p:sp>
        <p:nvSpPr>
          <p:cNvPr id="353" name="Google Shape;353;p11"/>
          <p:cNvSpPr txBox="1"/>
          <p:nvPr/>
        </p:nvSpPr>
        <p:spPr>
          <a:xfrm>
            <a:off x="6903720" y="2788920"/>
            <a:ext cx="3657600" cy="17373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「何を大事にしたい？」</a:t>
            </a:r>
            <a:b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「選択肢の違いは何？」</a:t>
            </a:r>
            <a:b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「次に何を確かめたい？」</a:t>
            </a:r>
            <a:endParaRPr/>
          </a:p>
        </p:txBody>
      </p:sp>
      <p:sp>
        <p:nvSpPr>
          <p:cNvPr id="354" name="Google Shape;354;p11"/>
          <p:cNvSpPr txBox="1"/>
          <p:nvPr/>
        </p:nvSpPr>
        <p:spPr>
          <a:xfrm>
            <a:off x="822960" y="5257800"/>
            <a:ext cx="1024128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私自身、長女の進路で「最後の決定を本人に戻す」ことの大切さを学びました。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9F8"/>
        </a:solidFill>
      </p:bgPr>
    </p:bg>
    <p:spTree>
      <p:nvGrpSpPr>
        <p:cNvPr id="358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12"/>
          <p:cNvSpPr/>
          <p:nvPr/>
        </p:nvSpPr>
        <p:spPr>
          <a:xfrm>
            <a:off x="0" y="0"/>
            <a:ext cx="12191695" cy="114300"/>
          </a:xfrm>
          <a:prstGeom prst="rect">
            <a:avLst/>
          </a:prstGeom>
          <a:solidFill>
            <a:srgbClr val="1D39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2"/>
          <p:cNvSpPr txBox="1"/>
          <p:nvPr/>
        </p:nvSpPr>
        <p:spPr>
          <a:xfrm>
            <a:off x="502920" y="182880"/>
            <a:ext cx="51206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保護者向け60分講座</a:t>
            </a:r>
            <a:endParaRPr/>
          </a:p>
        </p:txBody>
      </p:sp>
      <p:sp>
        <p:nvSpPr>
          <p:cNvPr id="361" name="Google Shape;361;p12"/>
          <p:cNvSpPr/>
          <p:nvPr/>
        </p:nvSpPr>
        <p:spPr>
          <a:xfrm>
            <a:off x="502920" y="6473952"/>
            <a:ext cx="11155680" cy="13970"/>
          </a:xfrm>
          <a:prstGeom prst="rect">
            <a:avLst/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12"/>
          <p:cNvSpPr txBox="1"/>
          <p:nvPr/>
        </p:nvSpPr>
        <p:spPr>
          <a:xfrm>
            <a:off x="502926" y="6510525"/>
            <a:ext cx="24690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吉田正之</a:t>
            </a:r>
            <a:r>
              <a:rPr lang="en-US" sz="1050">
                <a:solidFill>
                  <a:srgbClr val="676F7E"/>
                </a:solidFill>
              </a:rPr>
              <a:t>：キャリア教育案内人</a:t>
            </a:r>
            <a:endParaRPr/>
          </a:p>
        </p:txBody>
      </p:sp>
      <p:sp>
        <p:nvSpPr>
          <p:cNvPr id="363" name="Google Shape;363;p12"/>
          <p:cNvSpPr txBox="1"/>
          <p:nvPr/>
        </p:nvSpPr>
        <p:spPr>
          <a:xfrm>
            <a:off x="11109960" y="65013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/>
          </a:p>
        </p:txBody>
      </p:sp>
      <p:sp>
        <p:nvSpPr>
          <p:cNvPr id="364" name="Google Shape;364;p12"/>
          <p:cNvSpPr txBox="1"/>
          <p:nvPr/>
        </p:nvSpPr>
        <p:spPr>
          <a:xfrm>
            <a:off x="640080" y="685800"/>
            <a:ext cx="108813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ミニワーク｜「将来どうするの？」を、別の聞き方に変えてみます。</a:t>
            </a:r>
            <a:endParaRPr/>
          </a:p>
        </p:txBody>
      </p:sp>
      <p:sp>
        <p:nvSpPr>
          <p:cNvPr id="365" name="Google Shape;365;p12"/>
          <p:cNvSpPr txBox="1"/>
          <p:nvPr/>
        </p:nvSpPr>
        <p:spPr>
          <a:xfrm>
            <a:off x="658368" y="1435607"/>
            <a:ext cx="10149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15分｜いつもの一言を、本人が考えやすい問いに言い換えるワーク</a:t>
            </a:r>
            <a:endParaRPr/>
          </a:p>
        </p:txBody>
      </p:sp>
      <p:sp>
        <p:nvSpPr>
          <p:cNvPr id="366" name="Google Shape;366;p12"/>
          <p:cNvSpPr/>
          <p:nvPr/>
        </p:nvSpPr>
        <p:spPr>
          <a:xfrm>
            <a:off x="777240" y="1965960"/>
            <a:ext cx="3017520" cy="2560320"/>
          </a:xfrm>
          <a:prstGeom prst="roundRect">
            <a:avLst>
              <a:gd fmla="val 16667" name="adj"/>
            </a:avLst>
          </a:prstGeom>
          <a:solidFill>
            <a:srgbClr val="F9EEF1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12"/>
          <p:cNvSpPr txBox="1"/>
          <p:nvPr/>
        </p:nvSpPr>
        <p:spPr>
          <a:xfrm>
            <a:off x="1051560" y="2331720"/>
            <a:ext cx="24688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AF4F4F"/>
                </a:solidFill>
                <a:latin typeface="Arial"/>
                <a:ea typeface="Arial"/>
                <a:cs typeface="Arial"/>
                <a:sym typeface="Arial"/>
              </a:rPr>
              <a:t>いつもの一言</a:t>
            </a:r>
            <a:endParaRPr/>
          </a:p>
        </p:txBody>
      </p:sp>
      <p:sp>
        <p:nvSpPr>
          <p:cNvPr id="368" name="Google Shape;368;p12"/>
          <p:cNvSpPr txBox="1"/>
          <p:nvPr/>
        </p:nvSpPr>
        <p:spPr>
          <a:xfrm>
            <a:off x="1097280" y="2971800"/>
            <a:ext cx="23775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「将来、</a:t>
            </a:r>
            <a:br>
              <a:rPr b="1" lang="en-US" sz="25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25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どうするの？」</a:t>
            </a:r>
            <a:endParaRPr/>
          </a:p>
        </p:txBody>
      </p:sp>
      <p:sp>
        <p:nvSpPr>
          <p:cNvPr id="369" name="Google Shape;369;p12"/>
          <p:cNvSpPr/>
          <p:nvPr/>
        </p:nvSpPr>
        <p:spPr>
          <a:xfrm>
            <a:off x="4096512" y="2971800"/>
            <a:ext cx="502920" cy="502920"/>
          </a:xfrm>
          <a:prstGeom prst="chevron">
            <a:avLst>
              <a:gd fmla="val 50000" name="adj"/>
            </a:avLst>
          </a:prstGeom>
          <a:solidFill>
            <a:srgbClr val="4C979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2"/>
          <p:cNvSpPr/>
          <p:nvPr/>
        </p:nvSpPr>
        <p:spPr>
          <a:xfrm>
            <a:off x="4892040" y="1965960"/>
            <a:ext cx="6035040" cy="2560320"/>
          </a:xfrm>
          <a:prstGeom prst="roundRect">
            <a:avLst>
              <a:gd fmla="val 16667" name="adj"/>
            </a:avLst>
          </a:prstGeom>
          <a:solidFill>
            <a:srgbClr val="E7F2F0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2"/>
          <p:cNvSpPr txBox="1"/>
          <p:nvPr/>
        </p:nvSpPr>
        <p:spPr>
          <a:xfrm>
            <a:off x="5257800" y="2286000"/>
            <a:ext cx="53035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4C9791"/>
                </a:solidFill>
                <a:latin typeface="Arial"/>
                <a:ea typeface="Arial"/>
                <a:cs typeface="Arial"/>
                <a:sym typeface="Arial"/>
              </a:rPr>
              <a:t>子どもが考えやすい聞き方に変える</a:t>
            </a:r>
            <a:endParaRPr/>
          </a:p>
        </p:txBody>
      </p:sp>
      <p:sp>
        <p:nvSpPr>
          <p:cNvPr id="372" name="Google Shape;372;p12"/>
          <p:cNvSpPr txBox="1"/>
          <p:nvPr/>
        </p:nvSpPr>
        <p:spPr>
          <a:xfrm>
            <a:off x="5303520" y="2834640"/>
            <a:ext cx="516636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✓  答えを急がせない</a:t>
            </a:r>
            <a:endParaRPr/>
          </a:p>
          <a:p>
            <a:pPr indent="0" lvl="0" marL="0" marR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✓  今の経験や関心から聞く</a:t>
            </a:r>
            <a:endParaRPr/>
          </a:p>
          <a:p>
            <a:pPr indent="0" lvl="0" marL="0" marR="0" rtl="0" algn="l"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✓  「次に試すこと」まで小さくする</a:t>
            </a:r>
            <a:endParaRPr/>
          </a:p>
        </p:txBody>
      </p:sp>
      <p:sp>
        <p:nvSpPr>
          <p:cNvPr id="373" name="Google Shape;373;p12"/>
          <p:cNvSpPr txBox="1"/>
          <p:nvPr/>
        </p:nvSpPr>
        <p:spPr>
          <a:xfrm>
            <a:off x="1005840" y="4983480"/>
            <a:ext cx="100584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3分：最近の声かけを思い出す／7分：言い換えを考える／3分：試す一言を選ぶ／2分：希望者で共有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9F8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13"/>
          <p:cNvSpPr/>
          <p:nvPr/>
        </p:nvSpPr>
        <p:spPr>
          <a:xfrm>
            <a:off x="0" y="0"/>
            <a:ext cx="12191695" cy="114300"/>
          </a:xfrm>
          <a:prstGeom prst="rect">
            <a:avLst/>
          </a:prstGeom>
          <a:solidFill>
            <a:srgbClr val="1D39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13"/>
          <p:cNvSpPr txBox="1"/>
          <p:nvPr/>
        </p:nvSpPr>
        <p:spPr>
          <a:xfrm>
            <a:off x="502920" y="182880"/>
            <a:ext cx="51206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保護者向け60分講座</a:t>
            </a:r>
            <a:endParaRPr/>
          </a:p>
        </p:txBody>
      </p:sp>
      <p:sp>
        <p:nvSpPr>
          <p:cNvPr id="380" name="Google Shape;380;p13"/>
          <p:cNvSpPr/>
          <p:nvPr/>
        </p:nvSpPr>
        <p:spPr>
          <a:xfrm>
            <a:off x="502920" y="6473952"/>
            <a:ext cx="11155680" cy="13970"/>
          </a:xfrm>
          <a:prstGeom prst="rect">
            <a:avLst/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1" name="Google Shape;381;p13"/>
          <p:cNvSpPr txBox="1"/>
          <p:nvPr/>
        </p:nvSpPr>
        <p:spPr>
          <a:xfrm>
            <a:off x="502926" y="6510525"/>
            <a:ext cx="23955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吉田正之</a:t>
            </a:r>
            <a:r>
              <a:rPr lang="en-US" sz="1050">
                <a:solidFill>
                  <a:srgbClr val="676F7E"/>
                </a:solidFill>
              </a:rPr>
              <a:t>：キャリア教育案内人</a:t>
            </a:r>
            <a:endParaRPr/>
          </a:p>
        </p:txBody>
      </p:sp>
      <p:sp>
        <p:nvSpPr>
          <p:cNvPr id="382" name="Google Shape;382;p13"/>
          <p:cNvSpPr txBox="1"/>
          <p:nvPr/>
        </p:nvSpPr>
        <p:spPr>
          <a:xfrm>
            <a:off x="11109960" y="65013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/>
          </a:p>
        </p:txBody>
      </p:sp>
      <p:sp>
        <p:nvSpPr>
          <p:cNvPr id="383" name="Google Shape;383;p13"/>
          <p:cNvSpPr txBox="1"/>
          <p:nvPr/>
        </p:nvSpPr>
        <p:spPr>
          <a:xfrm>
            <a:off x="640080" y="685800"/>
            <a:ext cx="108813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声かけには、たくさんの答えがあります。</a:t>
            </a:r>
            <a:endParaRPr/>
          </a:p>
        </p:txBody>
      </p:sp>
      <p:sp>
        <p:nvSpPr>
          <p:cNvPr id="384" name="Google Shape;384;p13"/>
          <p:cNvSpPr txBox="1"/>
          <p:nvPr/>
        </p:nvSpPr>
        <p:spPr>
          <a:xfrm>
            <a:off x="658368" y="1435607"/>
            <a:ext cx="10149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「これが正解」ではなく、子どもが話しやすくなる一言を探す</a:t>
            </a:r>
            <a:endParaRPr/>
          </a:p>
        </p:txBody>
      </p:sp>
      <p:sp>
        <p:nvSpPr>
          <p:cNvPr id="385" name="Google Shape;385;p13"/>
          <p:cNvSpPr/>
          <p:nvPr/>
        </p:nvSpPr>
        <p:spPr>
          <a:xfrm>
            <a:off x="731520" y="1874519"/>
            <a:ext cx="3977639" cy="804672"/>
          </a:xfrm>
          <a:prstGeom prst="roundRect">
            <a:avLst>
              <a:gd fmla="val 16667" name="adj"/>
            </a:avLst>
          </a:prstGeom>
          <a:solidFill>
            <a:srgbClr val="F9EEF1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3"/>
          <p:cNvSpPr txBox="1"/>
          <p:nvPr/>
        </p:nvSpPr>
        <p:spPr>
          <a:xfrm>
            <a:off x="960120" y="2103120"/>
            <a:ext cx="35204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AF4F4F"/>
                </a:solidFill>
                <a:latin typeface="Arial"/>
                <a:ea typeface="Arial"/>
                <a:cs typeface="Arial"/>
                <a:sym typeface="Arial"/>
              </a:rPr>
              <a:t>「将来どうするの？」</a:t>
            </a:r>
            <a:endParaRPr/>
          </a:p>
        </p:txBody>
      </p:sp>
      <p:sp>
        <p:nvSpPr>
          <p:cNvPr id="387" name="Google Shape;387;p13"/>
          <p:cNvSpPr/>
          <p:nvPr/>
        </p:nvSpPr>
        <p:spPr>
          <a:xfrm>
            <a:off x="4956048" y="2075688"/>
            <a:ext cx="502920" cy="393192"/>
          </a:xfrm>
          <a:prstGeom prst="chevron">
            <a:avLst>
              <a:gd fmla="val 50000" name="adj"/>
            </a:avLst>
          </a:prstGeom>
          <a:solidFill>
            <a:srgbClr val="4C979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8" name="Google Shape;388;p13"/>
          <p:cNvSpPr/>
          <p:nvPr/>
        </p:nvSpPr>
        <p:spPr>
          <a:xfrm>
            <a:off x="5715000" y="1874519"/>
            <a:ext cx="5440680" cy="804672"/>
          </a:xfrm>
          <a:prstGeom prst="roundRect">
            <a:avLst>
              <a:gd fmla="val 16667" name="adj"/>
            </a:avLst>
          </a:prstGeom>
          <a:solidFill>
            <a:srgbClr val="E7F2F0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9" name="Google Shape;389;p13"/>
          <p:cNvSpPr txBox="1"/>
          <p:nvPr/>
        </p:nvSpPr>
        <p:spPr>
          <a:xfrm>
            <a:off x="5961888" y="2084831"/>
            <a:ext cx="49377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「最近、ちょっと気になっていることある？」</a:t>
            </a:r>
            <a:endParaRPr/>
          </a:p>
        </p:txBody>
      </p:sp>
      <p:sp>
        <p:nvSpPr>
          <p:cNvPr id="390" name="Google Shape;390;p13"/>
          <p:cNvSpPr/>
          <p:nvPr/>
        </p:nvSpPr>
        <p:spPr>
          <a:xfrm>
            <a:off x="731520" y="3136391"/>
            <a:ext cx="3977639" cy="804672"/>
          </a:xfrm>
          <a:prstGeom prst="roundRect">
            <a:avLst>
              <a:gd fmla="val 16667" name="adj"/>
            </a:avLst>
          </a:prstGeom>
          <a:solidFill>
            <a:srgbClr val="F9EEF1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3"/>
          <p:cNvSpPr txBox="1"/>
          <p:nvPr/>
        </p:nvSpPr>
        <p:spPr>
          <a:xfrm>
            <a:off x="960120" y="3364991"/>
            <a:ext cx="35204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AF4F4F"/>
                </a:solidFill>
                <a:latin typeface="Arial"/>
                <a:ea typeface="Arial"/>
                <a:cs typeface="Arial"/>
                <a:sym typeface="Arial"/>
              </a:rPr>
              <a:t>「何になりたいの？」</a:t>
            </a:r>
            <a:endParaRPr/>
          </a:p>
        </p:txBody>
      </p:sp>
      <p:sp>
        <p:nvSpPr>
          <p:cNvPr id="392" name="Google Shape;392;p13"/>
          <p:cNvSpPr/>
          <p:nvPr/>
        </p:nvSpPr>
        <p:spPr>
          <a:xfrm>
            <a:off x="4956048" y="3337560"/>
            <a:ext cx="502920" cy="393192"/>
          </a:xfrm>
          <a:prstGeom prst="chevron">
            <a:avLst>
              <a:gd fmla="val 50000" name="adj"/>
            </a:avLst>
          </a:prstGeom>
          <a:solidFill>
            <a:srgbClr val="4C979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3" name="Google Shape;393;p13"/>
          <p:cNvSpPr/>
          <p:nvPr/>
        </p:nvSpPr>
        <p:spPr>
          <a:xfrm>
            <a:off x="5715000" y="3136391"/>
            <a:ext cx="5440680" cy="804672"/>
          </a:xfrm>
          <a:prstGeom prst="roundRect">
            <a:avLst>
              <a:gd fmla="val 16667" name="adj"/>
            </a:avLst>
          </a:prstGeom>
          <a:solidFill>
            <a:srgbClr val="E7F2F0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4" name="Google Shape;394;p13"/>
          <p:cNvSpPr txBox="1"/>
          <p:nvPr/>
        </p:nvSpPr>
        <p:spPr>
          <a:xfrm>
            <a:off x="5961888" y="3346703"/>
            <a:ext cx="49377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「一度やってみたいこと、何かある？」</a:t>
            </a:r>
            <a:endParaRPr/>
          </a:p>
        </p:txBody>
      </p:sp>
      <p:sp>
        <p:nvSpPr>
          <p:cNvPr id="395" name="Google Shape;395;p13"/>
          <p:cNvSpPr/>
          <p:nvPr/>
        </p:nvSpPr>
        <p:spPr>
          <a:xfrm>
            <a:off x="731520" y="4398264"/>
            <a:ext cx="3977639" cy="804672"/>
          </a:xfrm>
          <a:prstGeom prst="roundRect">
            <a:avLst>
              <a:gd fmla="val 16667" name="adj"/>
            </a:avLst>
          </a:prstGeom>
          <a:solidFill>
            <a:srgbClr val="F9EEF1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6" name="Google Shape;396;p13"/>
          <p:cNvSpPr txBox="1"/>
          <p:nvPr/>
        </p:nvSpPr>
        <p:spPr>
          <a:xfrm>
            <a:off x="960120" y="4626864"/>
            <a:ext cx="352044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AF4F4F"/>
                </a:solidFill>
                <a:latin typeface="Arial"/>
                <a:ea typeface="Arial"/>
                <a:cs typeface="Arial"/>
                <a:sym typeface="Arial"/>
              </a:rPr>
              <a:t>「勉強しないと困るよ」</a:t>
            </a:r>
            <a:endParaRPr/>
          </a:p>
        </p:txBody>
      </p:sp>
      <p:sp>
        <p:nvSpPr>
          <p:cNvPr id="397" name="Google Shape;397;p13"/>
          <p:cNvSpPr/>
          <p:nvPr/>
        </p:nvSpPr>
        <p:spPr>
          <a:xfrm>
            <a:off x="4956048" y="4599431"/>
            <a:ext cx="502920" cy="393192"/>
          </a:xfrm>
          <a:prstGeom prst="chevron">
            <a:avLst>
              <a:gd fmla="val 50000" name="adj"/>
            </a:avLst>
          </a:prstGeom>
          <a:solidFill>
            <a:srgbClr val="4C9791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8" name="Google Shape;398;p13"/>
          <p:cNvSpPr/>
          <p:nvPr/>
        </p:nvSpPr>
        <p:spPr>
          <a:xfrm>
            <a:off x="5715000" y="4398264"/>
            <a:ext cx="5440680" cy="804672"/>
          </a:xfrm>
          <a:prstGeom prst="roundRect">
            <a:avLst>
              <a:gd fmla="val 16667" name="adj"/>
            </a:avLst>
          </a:prstGeom>
          <a:solidFill>
            <a:srgbClr val="E7F2F0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p13"/>
          <p:cNvSpPr txBox="1"/>
          <p:nvPr/>
        </p:nvSpPr>
        <p:spPr>
          <a:xfrm>
            <a:off x="5961888" y="4608576"/>
            <a:ext cx="4937760" cy="3108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「今の勉強で、意味が分かりにくいところある？」</a:t>
            </a:r>
            <a:endParaRPr/>
          </a:p>
        </p:txBody>
      </p:sp>
      <p:sp>
        <p:nvSpPr>
          <p:cNvPr id="400" name="Google Shape;400;p13"/>
          <p:cNvSpPr txBox="1"/>
          <p:nvPr/>
        </p:nvSpPr>
        <p:spPr>
          <a:xfrm>
            <a:off x="914400" y="5733288"/>
            <a:ext cx="1024128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9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最後に、「今夜、自分が使う一言」を一つだけ決めてください。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9F9F8"/>
        </a:solidFill>
      </p:bgPr>
    </p:bg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p14"/>
          <p:cNvSpPr/>
          <p:nvPr/>
        </p:nvSpPr>
        <p:spPr>
          <a:xfrm>
            <a:off x="0" y="0"/>
            <a:ext cx="12191695" cy="114300"/>
          </a:xfrm>
          <a:prstGeom prst="rect">
            <a:avLst/>
          </a:prstGeom>
          <a:solidFill>
            <a:srgbClr val="1D3960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6" name="Google Shape;406;p14"/>
          <p:cNvSpPr txBox="1"/>
          <p:nvPr/>
        </p:nvSpPr>
        <p:spPr>
          <a:xfrm>
            <a:off x="502920" y="182880"/>
            <a:ext cx="5120640" cy="2377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保護者向け60分講座</a:t>
            </a:r>
            <a:endParaRPr/>
          </a:p>
        </p:txBody>
      </p:sp>
      <p:sp>
        <p:nvSpPr>
          <p:cNvPr id="407" name="Google Shape;407;p14"/>
          <p:cNvSpPr/>
          <p:nvPr/>
        </p:nvSpPr>
        <p:spPr>
          <a:xfrm>
            <a:off x="502920" y="6473952"/>
            <a:ext cx="11155680" cy="13970"/>
          </a:xfrm>
          <a:prstGeom prst="rect">
            <a:avLst/>
          </a:prstGeom>
          <a:solidFill>
            <a:srgbClr val="DBDFE5"/>
          </a:solidFill>
          <a:ln>
            <a:noFill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4"/>
          <p:cNvSpPr txBox="1"/>
          <p:nvPr/>
        </p:nvSpPr>
        <p:spPr>
          <a:xfrm>
            <a:off x="502926" y="6510525"/>
            <a:ext cx="2240400" cy="2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吉田正之</a:t>
            </a:r>
            <a:r>
              <a:rPr lang="en-US" sz="1050">
                <a:solidFill>
                  <a:srgbClr val="676F7E"/>
                </a:solidFill>
              </a:rPr>
              <a:t>：キャリア教育案内人</a:t>
            </a:r>
            <a:endParaRPr/>
          </a:p>
        </p:txBody>
      </p:sp>
      <p:sp>
        <p:nvSpPr>
          <p:cNvPr id="409" name="Google Shape;409;p14"/>
          <p:cNvSpPr txBox="1"/>
          <p:nvPr/>
        </p:nvSpPr>
        <p:spPr>
          <a:xfrm>
            <a:off x="11109960" y="6501384"/>
            <a:ext cx="502920" cy="2011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/>
          </a:p>
        </p:txBody>
      </p:sp>
      <p:sp>
        <p:nvSpPr>
          <p:cNvPr id="410" name="Google Shape;410;p14"/>
          <p:cNvSpPr txBox="1"/>
          <p:nvPr/>
        </p:nvSpPr>
        <p:spPr>
          <a:xfrm>
            <a:off x="640080" y="685800"/>
            <a:ext cx="10881360" cy="71323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子どもの将来を、親が全部背負わなくて大丈夫です。</a:t>
            </a:r>
            <a:endParaRPr/>
          </a:p>
        </p:txBody>
      </p:sp>
      <p:sp>
        <p:nvSpPr>
          <p:cNvPr id="411" name="Google Shape;411;p14"/>
          <p:cNvSpPr txBox="1"/>
          <p:nvPr/>
        </p:nvSpPr>
        <p:spPr>
          <a:xfrm>
            <a:off x="658368" y="1435607"/>
            <a:ext cx="10149840" cy="3291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676F7E"/>
                </a:solidFill>
                <a:latin typeface="Arial"/>
                <a:ea typeface="Arial"/>
                <a:cs typeface="Arial"/>
                <a:sym typeface="Arial"/>
              </a:rPr>
              <a:t>今日から変えるのは、たった一つの声かけ</a:t>
            </a:r>
            <a:endParaRPr/>
          </a:p>
        </p:txBody>
      </p:sp>
      <p:sp>
        <p:nvSpPr>
          <p:cNvPr id="412" name="Google Shape;412;p14"/>
          <p:cNvSpPr/>
          <p:nvPr/>
        </p:nvSpPr>
        <p:spPr>
          <a:xfrm>
            <a:off x="777240" y="1965960"/>
            <a:ext cx="3246120" cy="2148840"/>
          </a:xfrm>
          <a:prstGeom prst="roundRect">
            <a:avLst>
              <a:gd fmla="val 16667" name="adj"/>
            </a:avLst>
          </a:prstGeom>
          <a:solidFill>
            <a:srgbClr val="EBF2F9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4"/>
          <p:cNvSpPr txBox="1"/>
          <p:nvPr/>
        </p:nvSpPr>
        <p:spPr>
          <a:xfrm>
            <a:off x="941832" y="2528320"/>
            <a:ext cx="2916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① 急いで決めさせない</a:t>
            </a:r>
            <a:endParaRPr/>
          </a:p>
        </p:txBody>
      </p:sp>
      <p:sp>
        <p:nvSpPr>
          <p:cNvPr id="414" name="Google Shape;414;p14"/>
          <p:cNvSpPr txBox="1"/>
          <p:nvPr/>
        </p:nvSpPr>
        <p:spPr>
          <a:xfrm>
            <a:off x="960125" y="2944851"/>
            <a:ext cx="2880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「まだ途中」を認める</a:t>
            </a:r>
            <a:endParaRPr/>
          </a:p>
        </p:txBody>
      </p:sp>
      <p:sp>
        <p:nvSpPr>
          <p:cNvPr id="415" name="Google Shape;415;p14"/>
          <p:cNvSpPr/>
          <p:nvPr/>
        </p:nvSpPr>
        <p:spPr>
          <a:xfrm>
            <a:off x="4462272" y="1965960"/>
            <a:ext cx="3246120" cy="2148840"/>
          </a:xfrm>
          <a:prstGeom prst="roundRect">
            <a:avLst>
              <a:gd fmla="val 16667" name="adj"/>
            </a:avLst>
          </a:prstGeom>
          <a:solidFill>
            <a:srgbClr val="F9F6E5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6" name="Google Shape;416;p14"/>
          <p:cNvSpPr txBox="1"/>
          <p:nvPr/>
        </p:nvSpPr>
        <p:spPr>
          <a:xfrm>
            <a:off x="4626852" y="2528320"/>
            <a:ext cx="2916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② 経験を言葉にする</a:t>
            </a:r>
            <a:endParaRPr/>
          </a:p>
        </p:txBody>
      </p:sp>
      <p:sp>
        <p:nvSpPr>
          <p:cNvPr id="417" name="Google Shape;417;p14"/>
          <p:cNvSpPr txBox="1"/>
          <p:nvPr/>
        </p:nvSpPr>
        <p:spPr>
          <a:xfrm>
            <a:off x="4645150" y="2944851"/>
            <a:ext cx="2880300" cy="49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何が面白かった？</a:t>
            </a:r>
            <a:endParaRPr/>
          </a:p>
          <a:p>
            <a:pPr indent="0" lvl="0" marL="0" marR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lang="en-US" sz="140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何が意外だった？</a:t>
            </a:r>
            <a:endParaRPr/>
          </a:p>
        </p:txBody>
      </p:sp>
      <p:sp>
        <p:nvSpPr>
          <p:cNvPr id="418" name="Google Shape;418;p14"/>
          <p:cNvSpPr/>
          <p:nvPr/>
        </p:nvSpPr>
        <p:spPr>
          <a:xfrm>
            <a:off x="8147304" y="1965960"/>
            <a:ext cx="3246120" cy="2148840"/>
          </a:xfrm>
          <a:prstGeom prst="roundRect">
            <a:avLst>
              <a:gd fmla="val 16667" name="adj"/>
            </a:avLst>
          </a:prstGeom>
          <a:solidFill>
            <a:srgbClr val="ECF5EB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9" name="Google Shape;419;p14"/>
          <p:cNvSpPr txBox="1"/>
          <p:nvPr/>
        </p:nvSpPr>
        <p:spPr>
          <a:xfrm>
            <a:off x="8311946" y="2491458"/>
            <a:ext cx="29169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③ 最後は本人に戻す</a:t>
            </a:r>
            <a:endParaRPr/>
          </a:p>
        </p:txBody>
      </p:sp>
      <p:sp>
        <p:nvSpPr>
          <p:cNvPr id="420" name="Google Shape;420;p14"/>
          <p:cNvSpPr txBox="1"/>
          <p:nvPr/>
        </p:nvSpPr>
        <p:spPr>
          <a:xfrm>
            <a:off x="8330175" y="2944851"/>
            <a:ext cx="2880300" cy="207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50">
                <a:solidFill>
                  <a:srgbClr val="2C3442"/>
                </a:solidFill>
                <a:latin typeface="Arial"/>
                <a:ea typeface="Arial"/>
                <a:cs typeface="Arial"/>
                <a:sym typeface="Arial"/>
              </a:rPr>
              <a:t>•  選ぶための材料を整理する</a:t>
            </a:r>
            <a:endParaRPr/>
          </a:p>
        </p:txBody>
      </p:sp>
      <p:sp>
        <p:nvSpPr>
          <p:cNvPr id="421" name="Google Shape;421;p14"/>
          <p:cNvSpPr txBox="1"/>
          <p:nvPr/>
        </p:nvSpPr>
        <p:spPr>
          <a:xfrm>
            <a:off x="777240" y="4526280"/>
            <a:ext cx="5486400" cy="4114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4C9791"/>
                </a:solidFill>
                <a:latin typeface="Arial"/>
                <a:ea typeface="Arial"/>
                <a:cs typeface="Arial"/>
                <a:sym typeface="Arial"/>
              </a:rPr>
              <a:t>今夜の一問</a:t>
            </a:r>
            <a:endParaRPr/>
          </a:p>
        </p:txBody>
      </p:sp>
      <p:sp>
        <p:nvSpPr>
          <p:cNvPr id="422" name="Google Shape;422;p14"/>
          <p:cNvSpPr txBox="1"/>
          <p:nvPr/>
        </p:nvSpPr>
        <p:spPr>
          <a:xfrm>
            <a:off x="777251" y="4956050"/>
            <a:ext cx="63945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3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「最近、ちょっと気になっていることある？」</a:t>
            </a:r>
            <a:endParaRPr/>
          </a:p>
        </p:txBody>
      </p:sp>
      <p:sp>
        <p:nvSpPr>
          <p:cNvPr id="423" name="Google Shape;423;p14"/>
          <p:cNvSpPr/>
          <p:nvPr/>
        </p:nvSpPr>
        <p:spPr>
          <a:xfrm>
            <a:off x="8936875" y="4526275"/>
            <a:ext cx="1508700" cy="15087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9525">
            <a:solidFill>
              <a:srgbClr val="DBDFE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2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ine_qr.png" id="424" name="Google Shape;424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14563" y="4617725"/>
            <a:ext cx="1353325" cy="1353325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14"/>
          <p:cNvSpPr txBox="1"/>
          <p:nvPr/>
        </p:nvSpPr>
        <p:spPr>
          <a:xfrm>
            <a:off x="6995160" y="4736592"/>
            <a:ext cx="15087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講座後の</a:t>
            </a:r>
            <a:br>
              <a:rPr b="1" lang="en-US" sz="14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4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質問・相談</a:t>
            </a:r>
            <a:endParaRPr/>
          </a:p>
        </p:txBody>
      </p:sp>
      <p:sp>
        <p:nvSpPr>
          <p:cNvPr id="426" name="Google Shape;426;p14"/>
          <p:cNvSpPr txBox="1"/>
          <p:nvPr/>
        </p:nvSpPr>
        <p:spPr>
          <a:xfrm>
            <a:off x="777240" y="5925312"/>
            <a:ext cx="10789920" cy="2743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1D3960"/>
                </a:solidFill>
                <a:latin typeface="Arial"/>
                <a:ea typeface="Arial"/>
                <a:cs typeface="Arial"/>
                <a:sym typeface="Arial"/>
              </a:rPr>
              <a:t>「答えを与える」より、「考えられる問いを残す」。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2013-01-27T09:14:16Z</dcterms:created>
</cp:coreProperties>
</file>