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6510528"/>
            <a:ext cx="11155680" cy="0"/>
          </a:xfrm>
          <a:prstGeom prst="line">
            <a:avLst/>
          </a:prstGeom>
          <a:noFill/>
          <a:ln w="10160">
            <a:solidFill>
              <a:srgbClr val="D5D7D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6565392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747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起業体験プログラム「こども屋台」｜学校・先生向け提案書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hyperlink" Target="https://www.mext.go.jp/a_menu/shotou/career/detail/1374260.htm" TargetMode="External"/><Relationship Id="rId2" Type="http://schemas.openxmlformats.org/officeDocument/2006/relationships/hyperlink" Target="https://www.mext.go.jp/a_menu/shotou/career/detail/1312372.htm" TargetMode="External"/><Relationship Id="rId3" Type="http://schemas.openxmlformats.org/officeDocument/2006/relationships/hyperlink" Target="https://assistparkkoriyama.net/festa/participation/" TargetMode="Externa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A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85800"/>
            <a:ext cx="2240280" cy="384048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9536" y="786384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学校・先生向け提案書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417320"/>
            <a:ext cx="7040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起業体験プログラム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「こども屋台」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94944" y="3044952"/>
            <a:ext cx="6949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5ECE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― 売れたかより、自分で考えて動いたか。―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94944" y="3785616"/>
            <a:ext cx="6949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E7ECE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販売だけで終わらせず、原価・仕入れ・計画・ロールプレイ・販売・振り返りまでを学びにする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02752" y="1508760"/>
            <a:ext cx="3127248" cy="3566160"/>
          </a:xfrm>
          <a:prstGeom prst="roundRect">
            <a:avLst/>
          </a:prstGeom>
          <a:solidFill>
            <a:srgbClr val="1D4B6D">
              <a:alpha val="95000"/>
            </a:srgbClr>
          </a:solidFill>
          <a:ln w="12700">
            <a:solidFill>
              <a:srgbClr val="35637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41080" y="1828800"/>
            <a:ext cx="2441448" cy="39319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759952" y="1929384"/>
            <a:ext cx="22128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何がほしい？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641080" y="2404872"/>
            <a:ext cx="2441448" cy="393192"/>
          </a:xfrm>
          <a:prstGeom prst="roundRect">
            <a:avLst/>
          </a:prstGeom>
          <a:solidFill>
            <a:srgbClr val="244F70"/>
          </a:solidFill>
          <a:ln w="12700">
            <a:solidFill>
              <a:srgbClr val="3B67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59952" y="2505456"/>
            <a:ext cx="22128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いくら必要？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641080" y="2980944"/>
            <a:ext cx="2441448" cy="393192"/>
          </a:xfrm>
          <a:prstGeom prst="roundRect">
            <a:avLst/>
          </a:prstGeom>
          <a:solidFill>
            <a:srgbClr val="244F70"/>
          </a:solidFill>
          <a:ln w="12700">
            <a:solidFill>
              <a:srgbClr val="3B678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759952" y="3081528"/>
            <a:ext cx="22128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どう仕入れる？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641080" y="3557016"/>
            <a:ext cx="2441448" cy="393192"/>
          </a:xfrm>
          <a:prstGeom prst="roundRect">
            <a:avLst/>
          </a:prstGeom>
          <a:solidFill>
            <a:srgbClr val="244F70"/>
          </a:solidFill>
          <a:ln w="12700">
            <a:solidFill>
              <a:srgbClr val="3B678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759952" y="3657600"/>
            <a:ext cx="22128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いくらで売る？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641080" y="4133088"/>
            <a:ext cx="2441448" cy="393192"/>
          </a:xfrm>
          <a:prstGeom prst="roundRect">
            <a:avLst/>
          </a:prstGeom>
          <a:solidFill>
            <a:srgbClr val="244F70"/>
          </a:solidFill>
          <a:ln w="12700">
            <a:solidFill>
              <a:srgbClr val="3B67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759952" y="4233672"/>
            <a:ext cx="22128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やってみて、次は？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94944" y="591616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吉田正之｜キャリア教育案内人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94944" y="62362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7D2D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学校・地域・こどもをつなぐ、学びのつなぎ人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販売体験は大切。だから、その前も学びにする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「売る日」だけではなく、「売るまでを自分たちでつくる」起業体験です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325880"/>
            <a:ext cx="3337560" cy="361188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490472"/>
            <a:ext cx="2944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よくある販売体験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04672" y="1911096"/>
            <a:ext cx="2916936" cy="2862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商品や値段が大人側で決まっている</a:t>
            </a:r>
            <a:endParaRPr lang="en-US" sz="1150" dirty="0"/>
          </a:p>
          <a:p>
            <a:pPr indent="0" marL="0">
              <a:buNone/>
            </a:pP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子どもは接客・会計・呼び込みを体験</a:t>
            </a:r>
            <a:endParaRPr lang="en-US" sz="1150" dirty="0"/>
          </a:p>
          <a:p>
            <a:pPr indent="0" marL="0">
              <a:buNone/>
            </a:pP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→ 販売そのものの経験として大切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160520" y="2578608"/>
            <a:ext cx="822960" cy="1005840"/>
          </a:xfrm>
          <a:prstGeom prst="chevron">
            <a:avLst/>
          </a:prstGeom>
          <a:solidFill>
            <a:srgbClr val="DCEFEA"/>
          </a:solidFill>
          <a:ln w="12700">
            <a:solidFill>
              <a:srgbClr val="DCEF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66360" y="1325880"/>
            <a:ext cx="6373368" cy="3611880"/>
          </a:xfrm>
          <a:prstGeom prst="roundRect">
            <a:avLst>
              <a:gd name="adj" fmla="val 1519"/>
            </a:avLst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376672" y="1490472"/>
            <a:ext cx="5980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0C87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こども屋台で加える学び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5376672" y="1911096"/>
            <a:ext cx="5952744" cy="2862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「何がほしい？」から目標を決める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原価を知る／仕入先を比べる／販売価格と個数を計画する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POP・役割を考える／ロールプレイで直す／本番で判断する</a:t>
            </a:r>
            <a:endParaRPr lang="en-US" sz="1260" dirty="0"/>
          </a:p>
          <a:p>
            <a:pPr indent="0" marL="0">
              <a:buNone/>
            </a:pP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→ 販売に至るまでの一つ一つの判断も学びにする</a:t>
            </a:r>
            <a:endParaRPr lang="en-US" sz="1260" dirty="0"/>
          </a:p>
        </p:txBody>
      </p:sp>
      <p:sp>
        <p:nvSpPr>
          <p:cNvPr id="11" name="Shape 9"/>
          <p:cNvSpPr/>
          <p:nvPr/>
        </p:nvSpPr>
        <p:spPr>
          <a:xfrm>
            <a:off x="566928" y="5897880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6003036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販売体験はゴールではない。そこに至るまでの一つ一つの判断が、学びになる。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スタートは、たった2つの問い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子どもにとって意味のある目標から、商売の計画を逆算します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5166360" cy="190195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2029968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「売上で、何がほしい？」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263640" y="1508760"/>
            <a:ext cx="5166360" cy="190195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0" y="2029968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「そのために、いくら必要？」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43000" y="3840480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欲しいもの・やりたいこと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846320" y="38404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必要な金額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366760" y="384048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売上計画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383280" y="3968496"/>
            <a:ext cx="1417320" cy="0"/>
          </a:xfrm>
          <a:prstGeom prst="line">
            <a:avLst/>
          </a:prstGeom>
          <a:noFill/>
          <a:ln w="38100">
            <a:solidFill>
              <a:srgbClr val="0C877A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812280" y="3968496"/>
            <a:ext cx="1417320" cy="0"/>
          </a:xfrm>
          <a:prstGeom prst="line">
            <a:avLst/>
          </a:prstGeom>
          <a:noFill/>
          <a:ln w="38100">
            <a:solidFill>
              <a:srgbClr val="0C877A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1051560" y="4709160"/>
            <a:ext cx="10058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「お金がほしい」で終わらず、必要額と費用から「何を・いくらで・何個売るか」を考える入口にします。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66928" y="5806440"/>
            <a:ext cx="11018520" cy="43891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5825490"/>
            <a:ext cx="10588752" cy="4008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この2問は、子どもの「やってみたい」を引き出す入口です。
教育目的は、その後の調査・比較・判断・協働・実行・振り返りにあります。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キャリア教育として、何を学ぶのか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起業家を育てることだけが目的ではありません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85800" y="1252728"/>
            <a:ext cx="10835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文部科学省は、起業体験をキャリア教育の一環として位置づけ、主体性・創造性・探究心に加え、情報収集・分析、判断、実行、コミュニケーションなどの育成をねらいにしています。</a:t>
            </a:r>
            <a:endParaRPr lang="en-US" sz="1340" dirty="0"/>
          </a:p>
        </p:txBody>
      </p:sp>
      <p:sp>
        <p:nvSpPr>
          <p:cNvPr id="5" name="Shape 3"/>
          <p:cNvSpPr/>
          <p:nvPr/>
        </p:nvSpPr>
        <p:spPr>
          <a:xfrm>
            <a:off x="658368" y="2057400"/>
            <a:ext cx="2679192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22199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人間関係形成・</a:t>
            </a:r>
            <a:endParaRPr lang="en-US" sz="1550" dirty="0"/>
          </a:p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社会形成能力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68680" y="2642616"/>
            <a:ext cx="2258568" cy="1627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人と相談し、役割をつくる</a:t>
            </a:r>
            <a:endParaRPr lang="en-US" sz="1120" dirty="0"/>
          </a:p>
          <a:p>
            <a:pPr indent="0" marL="0">
              <a:buNone/>
            </a:pPr>
            <a:endParaRPr lang="en-US" sz="1120" dirty="0"/>
          </a:p>
          <a:p>
            <a:pPr indent="0" marL="0">
              <a:buNone/>
            </a:pPr>
            <a:r>
              <a:rPr lang="en-US" sz="11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例：意見が違うとき、どう決める？</a:t>
            </a:r>
            <a:endParaRPr lang="en-US" sz="1120" dirty="0"/>
          </a:p>
        </p:txBody>
      </p:sp>
      <p:sp>
        <p:nvSpPr>
          <p:cNvPr id="8" name="Shape 6"/>
          <p:cNvSpPr/>
          <p:nvPr/>
        </p:nvSpPr>
        <p:spPr>
          <a:xfrm>
            <a:off x="3538728" y="2057400"/>
            <a:ext cx="2679192" cy="2377440"/>
          </a:xfrm>
          <a:prstGeom prst="roundRect">
            <a:avLst>
              <a:gd name="adj" fmla="val 2308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49040" y="222199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自己理解・</a:t>
            </a:r>
            <a:endParaRPr lang="en-US" sz="1550" dirty="0"/>
          </a:p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自己管理能力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3749040" y="2642616"/>
            <a:ext cx="2258568" cy="1627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自分の得意や気持ちに気づき、行動を整える</a:t>
            </a:r>
            <a:endParaRPr lang="en-US" sz="1120" dirty="0"/>
          </a:p>
          <a:p>
            <a:pPr indent="0" marL="0">
              <a:buNone/>
            </a:pPr>
            <a:endParaRPr lang="en-US" sz="1120" dirty="0"/>
          </a:p>
          <a:p>
            <a:pPr indent="0" marL="0">
              <a:buNone/>
            </a:pPr>
            <a:r>
              <a:rPr lang="en-US" sz="11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例：自分は何が得意だった？</a:t>
            </a:r>
            <a:endParaRPr lang="en-US" sz="1120" dirty="0"/>
          </a:p>
        </p:txBody>
      </p:sp>
      <p:sp>
        <p:nvSpPr>
          <p:cNvPr id="11" name="Shape 9"/>
          <p:cNvSpPr/>
          <p:nvPr/>
        </p:nvSpPr>
        <p:spPr>
          <a:xfrm>
            <a:off x="6419088" y="2057400"/>
            <a:ext cx="2679192" cy="2377440"/>
          </a:xfrm>
          <a:prstGeom prst="roundRect">
            <a:avLst>
              <a:gd name="adj" fmla="val 2308"/>
            </a:avLst>
          </a:prstGeom>
          <a:solidFill>
            <a:srgbClr val="E8F1E7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29400" y="222199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課題対応能力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6629400" y="2642616"/>
            <a:ext cx="2258568" cy="1627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困りごとを見つけ、考え直す</a:t>
            </a:r>
            <a:endParaRPr lang="en-US" sz="1120" dirty="0"/>
          </a:p>
          <a:p>
            <a:pPr indent="0" marL="0">
              <a:buNone/>
            </a:pPr>
            <a:endParaRPr lang="en-US" sz="1120" dirty="0"/>
          </a:p>
          <a:p>
            <a:pPr indent="0" marL="0">
              <a:buNone/>
            </a:pPr>
            <a:r>
              <a:rPr lang="en-US" sz="11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例：売れない。次はどうする？</a:t>
            </a:r>
            <a:endParaRPr lang="en-US" sz="1120" dirty="0"/>
          </a:p>
        </p:txBody>
      </p:sp>
      <p:sp>
        <p:nvSpPr>
          <p:cNvPr id="14" name="Shape 12"/>
          <p:cNvSpPr/>
          <p:nvPr/>
        </p:nvSpPr>
        <p:spPr>
          <a:xfrm>
            <a:off x="9299448" y="2057400"/>
            <a:ext cx="2240280" cy="2377440"/>
          </a:xfrm>
          <a:prstGeom prst="roundRect">
            <a:avLst>
              <a:gd name="adj" fmla="val 2449"/>
            </a:avLst>
          </a:prstGeom>
          <a:solidFill>
            <a:srgbClr val="FFF7DC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9760" y="2221992"/>
            <a:ext cx="1847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キャリアプランニング能力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9509760" y="2642616"/>
            <a:ext cx="1819656" cy="1627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経験を、これからの学びや生活につなぐ</a:t>
            </a:r>
            <a:endParaRPr lang="en-US" sz="1080" dirty="0"/>
          </a:p>
          <a:p>
            <a:pPr indent="0" marL="0">
              <a:buNone/>
            </a:pPr>
            <a:endParaRPr lang="en-US" sz="1080" dirty="0"/>
          </a:p>
          <a:p>
            <a:pPr indent="0" marL="0">
              <a:buNone/>
            </a:pPr>
            <a:r>
              <a:rPr lang="en-US" sz="10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例：次に生かせることは？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749808" y="4773168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C85C4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※4つすべてを一度に評価するのではなく、学校が今回大切にする1〜2点に絞ります。</a:t>
            </a:r>
            <a:endParaRPr lang="en-US" sz="1220" dirty="0"/>
          </a:p>
        </p:txBody>
      </p:sp>
      <p:sp>
        <p:nvSpPr>
          <p:cNvPr id="18" name="Shape 16"/>
          <p:cNvSpPr/>
          <p:nvPr/>
        </p:nvSpPr>
        <p:spPr>
          <a:xfrm>
            <a:off x="566928" y="5715000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5820156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社会的・職業的自立＝社会の中で自分の役割を考え、自分らしく生きていくための土台を育てる。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66928" y="6327648"/>
            <a:ext cx="9966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7A8084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出典：文部科学省「小・中・高等学校等における起業体験推進事業」「キャリア教育の手引き」</a:t>
            </a:r>
            <a:endParaRPr lang="en-US" sz="6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全体プログラム｜事前講座4回＋販売実践＋振り返り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標準90分×4回。学校時間割では45〜50分単位への分割も可能です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15087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09928"/>
            <a:ext cx="329184" cy="329184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9808" y="1764792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143000" y="170992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目標・商品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786384" y="2075688"/>
            <a:ext cx="1216152" cy="20116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何がほしい？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誰に届ける？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何を売る？</a:t>
            </a:r>
            <a:endParaRPr lang="en-US" sz="970" dirty="0"/>
          </a:p>
        </p:txBody>
      </p:sp>
      <p:sp>
        <p:nvSpPr>
          <p:cNvPr id="9" name="Shape 7"/>
          <p:cNvSpPr/>
          <p:nvPr/>
        </p:nvSpPr>
        <p:spPr>
          <a:xfrm>
            <a:off x="2157984" y="2423160"/>
            <a:ext cx="320040" cy="640080"/>
          </a:xfrm>
          <a:prstGeom prst="chevron">
            <a:avLst/>
          </a:prstGeom>
          <a:solidFill>
            <a:srgbClr val="A7CFC8"/>
          </a:solidFill>
          <a:ln w="12700">
            <a:solidFill>
              <a:srgbClr val="A7CFC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542032" y="1600200"/>
            <a:ext cx="1508760" cy="2606040"/>
          </a:xfrm>
          <a:prstGeom prst="roundRect">
            <a:avLst/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651760" y="1709928"/>
            <a:ext cx="329184" cy="329184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51760" y="1764792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044952" y="170992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原価・仕入れ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2688336" y="2075688"/>
            <a:ext cx="1216152" cy="20116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1個いくら？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どこで買う？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安いだけでいい？</a:t>
            </a:r>
            <a:endParaRPr lang="en-US" sz="970" dirty="0"/>
          </a:p>
        </p:txBody>
      </p:sp>
      <p:sp>
        <p:nvSpPr>
          <p:cNvPr id="15" name="Shape 13"/>
          <p:cNvSpPr/>
          <p:nvPr/>
        </p:nvSpPr>
        <p:spPr>
          <a:xfrm>
            <a:off x="4059936" y="2423160"/>
            <a:ext cx="320040" cy="640080"/>
          </a:xfrm>
          <a:prstGeom prst="chevron">
            <a:avLst/>
          </a:prstGeom>
          <a:solidFill>
            <a:srgbClr val="A7CFC8"/>
          </a:solidFill>
          <a:ln w="12700">
            <a:solidFill>
              <a:srgbClr val="A7CFC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43984" y="1600200"/>
            <a:ext cx="15087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53712" y="1709928"/>
            <a:ext cx="329184" cy="329184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53712" y="1764792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946904" y="170992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売上計画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4590288" y="2075688"/>
            <a:ext cx="1216152" cy="20116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いくらで売る？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何個売る？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売上はいくら？</a:t>
            </a:r>
            <a:endParaRPr lang="en-US" sz="970" dirty="0"/>
          </a:p>
        </p:txBody>
      </p:sp>
      <p:sp>
        <p:nvSpPr>
          <p:cNvPr id="21" name="Shape 19"/>
          <p:cNvSpPr/>
          <p:nvPr/>
        </p:nvSpPr>
        <p:spPr>
          <a:xfrm>
            <a:off x="5961888" y="2423160"/>
            <a:ext cx="320040" cy="640080"/>
          </a:xfrm>
          <a:prstGeom prst="chevron">
            <a:avLst/>
          </a:prstGeom>
          <a:solidFill>
            <a:srgbClr val="A7CFC8"/>
          </a:solidFill>
          <a:ln w="12700">
            <a:solidFill>
              <a:srgbClr val="A7CFC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45936" y="1600200"/>
            <a:ext cx="1508760" cy="2606040"/>
          </a:xfrm>
          <a:prstGeom prst="roundRect">
            <a:avLst/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55664" y="1709928"/>
            <a:ext cx="329184" cy="329184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55664" y="1764792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4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6848856" y="170992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売る準備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6492240" y="2075688"/>
            <a:ext cx="1216152" cy="20116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店名・POP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役割分担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ロールプレイ</a:t>
            </a:r>
            <a:endParaRPr lang="en-US" sz="970" dirty="0"/>
          </a:p>
        </p:txBody>
      </p:sp>
      <p:sp>
        <p:nvSpPr>
          <p:cNvPr id="27" name="Shape 25"/>
          <p:cNvSpPr/>
          <p:nvPr/>
        </p:nvSpPr>
        <p:spPr>
          <a:xfrm>
            <a:off x="7863840" y="2423160"/>
            <a:ext cx="320040" cy="640080"/>
          </a:xfrm>
          <a:prstGeom prst="chevron">
            <a:avLst/>
          </a:prstGeom>
          <a:solidFill>
            <a:srgbClr val="A7CFC8"/>
          </a:solidFill>
          <a:ln w="12700">
            <a:solidFill>
              <a:srgbClr val="A7CFC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247888" y="1600200"/>
            <a:ext cx="15087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57616" y="1709928"/>
            <a:ext cx="329184" cy="329184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357616" y="1764792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5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8750808" y="170992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販売実践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8394192" y="2075688"/>
            <a:ext cx="1216152" cy="20116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お客様の反応を見る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必要なら変える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記録する</a:t>
            </a:r>
            <a:endParaRPr lang="en-US" sz="970" dirty="0"/>
          </a:p>
        </p:txBody>
      </p:sp>
      <p:sp>
        <p:nvSpPr>
          <p:cNvPr id="33" name="Shape 31"/>
          <p:cNvSpPr/>
          <p:nvPr/>
        </p:nvSpPr>
        <p:spPr>
          <a:xfrm>
            <a:off x="9765792" y="2423160"/>
            <a:ext cx="320040" cy="640080"/>
          </a:xfrm>
          <a:prstGeom prst="chevron">
            <a:avLst/>
          </a:prstGeom>
          <a:solidFill>
            <a:srgbClr val="A7CFC8"/>
          </a:solidFill>
          <a:ln w="12700">
            <a:solidFill>
              <a:srgbClr val="A7CFC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149840" y="1600200"/>
            <a:ext cx="1508760" cy="2606040"/>
          </a:xfrm>
          <a:prstGeom prst="roundRect">
            <a:avLst/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259568" y="1709928"/>
            <a:ext cx="329184" cy="329184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259568" y="1764792"/>
            <a:ext cx="3291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6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10652760" y="170992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振り返り</a:t>
            </a:r>
            <a:endParaRPr lang="en-US" sz="1220" dirty="0"/>
          </a:p>
        </p:txBody>
      </p:sp>
      <p:sp>
        <p:nvSpPr>
          <p:cNvPr id="38" name="Text 36"/>
          <p:cNvSpPr/>
          <p:nvPr/>
        </p:nvSpPr>
        <p:spPr>
          <a:xfrm>
            <a:off x="10296144" y="2075688"/>
            <a:ext cx="1216152" cy="20116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計画と実績を比べる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なぜ違った？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次ならどうする？</a:t>
            </a:r>
            <a:endParaRPr lang="en-US" sz="970" dirty="0"/>
          </a:p>
        </p:txBody>
      </p:sp>
      <p:sp>
        <p:nvSpPr>
          <p:cNvPr id="39" name="Text 37"/>
          <p:cNvSpPr/>
          <p:nvPr/>
        </p:nvSpPr>
        <p:spPr>
          <a:xfrm>
            <a:off x="685800" y="46177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学習の記録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658368" y="5010912"/>
            <a:ext cx="1673352" cy="310896"/>
          </a:xfrm>
          <a:prstGeom prst="roundRect">
            <a:avLst/>
          </a:prstGeom>
          <a:solidFill>
            <a:srgbClr val="E9F1F5"/>
          </a:solidFill>
          <a:ln w="12700">
            <a:solidFill>
              <a:srgbClr val="E9F1F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" y="5074920"/>
            <a:ext cx="1527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目標メモ</a:t>
            </a:r>
            <a:endParaRPr lang="en-US" sz="930" dirty="0"/>
          </a:p>
        </p:txBody>
      </p:sp>
      <p:sp>
        <p:nvSpPr>
          <p:cNvPr id="42" name="Shape 40"/>
          <p:cNvSpPr/>
          <p:nvPr/>
        </p:nvSpPr>
        <p:spPr>
          <a:xfrm>
            <a:off x="2560320" y="5010912"/>
            <a:ext cx="1673352" cy="310896"/>
          </a:xfrm>
          <a:prstGeom prst="roundRect">
            <a:avLst/>
          </a:prstGeom>
          <a:solidFill>
            <a:srgbClr val="E4F2EE"/>
          </a:solidFill>
          <a:ln w="12700">
            <a:solidFill>
              <a:srgbClr val="E4F2E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633472" y="5074920"/>
            <a:ext cx="1527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0C87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仕入れ比較表</a:t>
            </a:r>
            <a:endParaRPr lang="en-US" sz="930" dirty="0"/>
          </a:p>
        </p:txBody>
      </p:sp>
      <p:sp>
        <p:nvSpPr>
          <p:cNvPr id="44" name="Shape 42"/>
          <p:cNvSpPr/>
          <p:nvPr/>
        </p:nvSpPr>
        <p:spPr>
          <a:xfrm>
            <a:off x="4462272" y="5010912"/>
            <a:ext cx="1673352" cy="310896"/>
          </a:xfrm>
          <a:prstGeom prst="roundRect">
            <a:avLst/>
          </a:prstGeom>
          <a:solidFill>
            <a:srgbClr val="E9F1F5"/>
          </a:solidFill>
          <a:ln w="12700">
            <a:solidFill>
              <a:srgbClr val="E9F1F5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35424" y="5074920"/>
            <a:ext cx="1527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こども版事業計画書</a:t>
            </a:r>
            <a:endParaRPr lang="en-US" sz="930" dirty="0"/>
          </a:p>
        </p:txBody>
      </p:sp>
      <p:sp>
        <p:nvSpPr>
          <p:cNvPr id="46" name="Shape 44"/>
          <p:cNvSpPr/>
          <p:nvPr/>
        </p:nvSpPr>
        <p:spPr>
          <a:xfrm>
            <a:off x="6364224" y="5010912"/>
            <a:ext cx="1673352" cy="310896"/>
          </a:xfrm>
          <a:prstGeom prst="roundRect">
            <a:avLst/>
          </a:prstGeom>
          <a:solidFill>
            <a:srgbClr val="E4F2EE"/>
          </a:solidFill>
          <a:ln w="12700">
            <a:solidFill>
              <a:srgbClr val="E4F2E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437376" y="5074920"/>
            <a:ext cx="1527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0C87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ロールプレイ修正メモ</a:t>
            </a:r>
            <a:endParaRPr lang="en-US" sz="930" dirty="0"/>
          </a:p>
        </p:txBody>
      </p:sp>
      <p:sp>
        <p:nvSpPr>
          <p:cNvPr id="48" name="Shape 46"/>
          <p:cNvSpPr/>
          <p:nvPr/>
        </p:nvSpPr>
        <p:spPr>
          <a:xfrm>
            <a:off x="8266176" y="5010912"/>
            <a:ext cx="1673352" cy="310896"/>
          </a:xfrm>
          <a:prstGeom prst="roundRect">
            <a:avLst/>
          </a:prstGeom>
          <a:solidFill>
            <a:srgbClr val="E9F1F5"/>
          </a:solidFill>
          <a:ln w="12700">
            <a:solidFill>
              <a:srgbClr val="E9F1F5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8339328" y="5074920"/>
            <a:ext cx="1527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販売記録</a:t>
            </a:r>
            <a:endParaRPr lang="en-US" sz="930" dirty="0"/>
          </a:p>
        </p:txBody>
      </p:sp>
      <p:sp>
        <p:nvSpPr>
          <p:cNvPr id="50" name="Shape 48"/>
          <p:cNvSpPr/>
          <p:nvPr/>
        </p:nvSpPr>
        <p:spPr>
          <a:xfrm>
            <a:off x="10168128" y="5010912"/>
            <a:ext cx="1673352" cy="310896"/>
          </a:xfrm>
          <a:prstGeom prst="roundRect">
            <a:avLst/>
          </a:prstGeom>
          <a:solidFill>
            <a:srgbClr val="E4F2EE"/>
          </a:solidFill>
          <a:ln w="12700">
            <a:solidFill>
              <a:srgbClr val="E4F2E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0241280" y="5074920"/>
            <a:ext cx="1527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0C87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振り返りシート</a:t>
            </a:r>
            <a:endParaRPr lang="en-US" sz="930" dirty="0"/>
          </a:p>
        </p:txBody>
      </p:sp>
      <p:sp>
        <p:nvSpPr>
          <p:cNvPr id="52" name="Shape 50"/>
          <p:cNvSpPr/>
          <p:nvPr/>
        </p:nvSpPr>
        <p:spPr>
          <a:xfrm>
            <a:off x="566928" y="5742432"/>
            <a:ext cx="11018520" cy="43891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77240" y="5847588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「やった」で終わらず、最初の考え → 修正 → 結果 → 次の考えを残します。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第1回｜「何がほしい？」から、お店の目的をつくる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目標 → お客さん → 商品へ。大人が商品を先に決めません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3429000" cy="4069080"/>
          </a:xfrm>
          <a:prstGeom prst="roundRect">
            <a:avLst>
              <a:gd name="adj" fmla="val 1600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581912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604772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316736" y="1581912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最初のワーク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68680" y="2002536"/>
            <a:ext cx="3008376" cy="3319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① 売上で何がほしい？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② そのためにいくら必要？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③ 誰に買ってほしい？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④ その人は何を喜ぶ？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⑤ 自分たちは何を売れそう？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15968" y="1417320"/>
            <a:ext cx="3429000" cy="4069080"/>
          </a:xfrm>
          <a:prstGeom prst="roundRect">
            <a:avLst>
              <a:gd name="adj" fmla="val 1600"/>
            </a:avLst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80560" y="1581912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80560" y="1604772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74336" y="1581912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子どもが決めること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526280" y="2002536"/>
            <a:ext cx="3008376" cy="3319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・目標金額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・想定するお客さん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・商品・サービスの候補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・必要な数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・自分たちが大切にしたいこと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973568" y="1417320"/>
            <a:ext cx="3566160" cy="4069080"/>
          </a:xfrm>
          <a:prstGeom prst="roundRect">
            <a:avLst>
              <a:gd name="adj" fmla="val 1538"/>
            </a:avLst>
          </a:prstGeom>
          <a:solidFill>
            <a:srgbClr val="FFF7DC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38160" y="1581912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38160" y="1604772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31936" y="1581912"/>
            <a:ext cx="2724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大人の問い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8183880" y="2002536"/>
            <a:ext cx="3145536" cy="3319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「なぜ、それがほしい？」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「誰が買ってくれそう？」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「その人は本当にほしいかな？」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「ほかの案と比べると？」</a:t>
            </a:r>
            <a:endParaRPr lang="en-US" sz="1230" dirty="0"/>
          </a:p>
          <a:p>
            <a:pPr indent="0" marL="0">
              <a:buNone/>
            </a:pP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正解を渡さず、考える材料を増やします。</a:t>
            </a:r>
            <a:endParaRPr lang="en-US" sz="1230" dirty="0"/>
          </a:p>
        </p:txBody>
      </p:sp>
      <p:sp>
        <p:nvSpPr>
          <p:cNvPr id="19" name="Shape 17"/>
          <p:cNvSpPr/>
          <p:nvPr/>
        </p:nvSpPr>
        <p:spPr>
          <a:xfrm>
            <a:off x="566928" y="5779008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5884164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学び：自分の願いを、相手と社会につながる計画へ変えていく。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第2回｜原価を知り、仕入れを比べて決める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算数・数学を「実際に決めるための数字」に変えます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246120" cy="1234440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64208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原価とは？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011680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商品1個を「売れる状態」にするまでに、いくらかかったか。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133088" y="1673352"/>
            <a:ext cx="566928" cy="694944"/>
          </a:xfrm>
          <a:prstGeom prst="chevron">
            <a:avLst/>
          </a:prstGeom>
          <a:solidFill>
            <a:srgbClr val="DCEFEA"/>
          </a:solidFill>
          <a:ln w="12700">
            <a:solidFill>
              <a:srgbClr val="DCEF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92040" y="1417320"/>
            <a:ext cx="2743200" cy="1234440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166360" y="175564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材料費＋包装など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166360" y="2121408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÷ 作れる個数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818120" y="1673352"/>
            <a:ext cx="566928" cy="694944"/>
          </a:xfrm>
          <a:prstGeom prst="chevron">
            <a:avLst/>
          </a:prstGeom>
          <a:solidFill>
            <a:srgbClr val="DCEFEA"/>
          </a:solidFill>
          <a:ln w="12700">
            <a:solidFill>
              <a:srgbClr val="DCEF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95360" y="1417320"/>
            <a:ext cx="2788920" cy="1234440"/>
          </a:xfrm>
          <a:prstGeom prst="roundRect">
            <a:avLst/>
          </a:prstGeom>
          <a:solidFill>
            <a:srgbClr val="FFF7DC"/>
          </a:solidFill>
          <a:ln w="12700">
            <a:solidFill>
              <a:srgbClr val="E5D89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15400" y="1810512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1個あたりの原価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915400" y="2157984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が見える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85800" y="3063240"/>
            <a:ext cx="347472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6112" y="322783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仕入先A｜近くのお店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96112" y="3648456"/>
            <a:ext cx="3054096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すぐ買える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少量で買える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1個あたりは少し高い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361688" y="3063240"/>
            <a:ext cx="3474720" cy="2148840"/>
          </a:xfrm>
          <a:prstGeom prst="roundRect">
            <a:avLst>
              <a:gd name="adj" fmla="val 2553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0" y="322783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仕入先B｜大型店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4572000" y="3648456"/>
            <a:ext cx="3054096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まとめ買いで安い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必要以上に余るかも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移動時間も必要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037576" y="3063240"/>
            <a:ext cx="3474720" cy="2148840"/>
          </a:xfrm>
          <a:prstGeom prst="roundRect">
            <a:avLst>
              <a:gd name="adj" fmla="val 2553"/>
            </a:avLst>
          </a:prstGeom>
          <a:solidFill>
            <a:srgbClr val="E8F1E7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47888" y="322783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仕入先C｜ネット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247888" y="3648456"/>
            <a:ext cx="3054096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価格は安いかも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送料・届く日を確認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品質を比べにくい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66928" y="5779008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5884164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問い：「安いだけで決めていい？」　値段・量・品質・送料・時間を比べて、自分たちで選ぶ。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第3回｜原価から、売上計画をつくる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「いくらで売る？」「何個売る？」を数字で考えます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3749040" cy="3977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6916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例｜キーホルダー屋さん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941832" y="2240280"/>
            <a:ext cx="3154680" cy="411480"/>
          </a:xfrm>
          <a:prstGeom prst="rect">
            <a:avLst/>
          </a:prstGeom>
          <a:solidFill>
            <a:srgbClr val="F4F6F5"/>
          </a:solidFill>
          <a:ln w="6350">
            <a:solidFill>
              <a:srgbClr val="D5D7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2359152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1個の原価</a:t>
            </a:r>
            <a:endParaRPr lang="en-US" sz="1080" dirty="0"/>
          </a:p>
        </p:txBody>
      </p:sp>
      <p:sp>
        <p:nvSpPr>
          <p:cNvPr id="8" name="Text 6"/>
          <p:cNvSpPr/>
          <p:nvPr/>
        </p:nvSpPr>
        <p:spPr>
          <a:xfrm>
            <a:off x="2971800" y="2340864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120円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941832" y="2715768"/>
            <a:ext cx="315468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5D7D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78992" y="2834640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販売価格</a:t>
            </a:r>
            <a:endParaRPr lang="en-US" sz="1080" dirty="0"/>
          </a:p>
        </p:txBody>
      </p:sp>
      <p:sp>
        <p:nvSpPr>
          <p:cNvPr id="11" name="Text 9"/>
          <p:cNvSpPr/>
          <p:nvPr/>
        </p:nvSpPr>
        <p:spPr>
          <a:xfrm>
            <a:off x="297180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300円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941832" y="3191256"/>
            <a:ext cx="3154680" cy="411480"/>
          </a:xfrm>
          <a:prstGeom prst="rect">
            <a:avLst/>
          </a:prstGeom>
          <a:solidFill>
            <a:srgbClr val="F4F6F5"/>
          </a:solidFill>
          <a:ln w="6350">
            <a:solidFill>
              <a:srgbClr val="D5D7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8992" y="3310128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販売予定</a:t>
            </a:r>
            <a:endParaRPr lang="en-US" sz="1080" dirty="0"/>
          </a:p>
        </p:txBody>
      </p:sp>
      <p:sp>
        <p:nvSpPr>
          <p:cNvPr id="14" name="Text 12"/>
          <p:cNvSpPr/>
          <p:nvPr/>
        </p:nvSpPr>
        <p:spPr>
          <a:xfrm>
            <a:off x="2971800" y="329184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20個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941832" y="3666744"/>
            <a:ext cx="315468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5D7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78992" y="3785616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売上予定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2971800" y="3767328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6,000円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941832" y="4142232"/>
            <a:ext cx="3154680" cy="411480"/>
          </a:xfrm>
          <a:prstGeom prst="rect">
            <a:avLst/>
          </a:prstGeom>
          <a:solidFill>
            <a:srgbClr val="F4F6F5"/>
          </a:solidFill>
          <a:ln w="6350">
            <a:solidFill>
              <a:srgbClr val="D5D7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78992" y="4261104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原価合計</a:t>
            </a:r>
            <a:endParaRPr lang="en-US" sz="1080" dirty="0"/>
          </a:p>
        </p:txBody>
      </p:sp>
      <p:sp>
        <p:nvSpPr>
          <p:cNvPr id="20" name="Text 18"/>
          <p:cNvSpPr/>
          <p:nvPr/>
        </p:nvSpPr>
        <p:spPr>
          <a:xfrm>
            <a:off x="2971800" y="42428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2,400円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41832" y="4617720"/>
            <a:ext cx="315468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5D7D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78992" y="4736592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学習上の利益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2971800" y="4718304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3,600円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773168" y="1417320"/>
            <a:ext cx="6748272" cy="3977640"/>
          </a:xfrm>
          <a:prstGeom prst="roundRect">
            <a:avLst/>
          </a:prstGeom>
          <a:solidFill>
            <a:srgbClr val="DCEFEA"/>
          </a:solidFill>
          <a:ln w="12700">
            <a:solidFill>
              <a:srgbClr val="B9D9D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38928" y="1719072"/>
            <a:ext cx="5989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C87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こども版 事業計画書｜A4 1枚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166360" y="2267712"/>
            <a:ext cx="5943600" cy="3566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E4D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349240" y="2368296"/>
            <a:ext cx="5532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b="1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① 何がほしい？ いくら必要？</a:t>
            </a:r>
            <a:endParaRPr lang="en-US" sz="1070" dirty="0"/>
          </a:p>
        </p:txBody>
      </p:sp>
      <p:sp>
        <p:nvSpPr>
          <p:cNvPr id="28" name="Shape 26"/>
          <p:cNvSpPr/>
          <p:nvPr/>
        </p:nvSpPr>
        <p:spPr>
          <a:xfrm>
            <a:off x="5166360" y="2724912"/>
            <a:ext cx="5943600" cy="356616"/>
          </a:xfrm>
          <a:prstGeom prst="roundRect">
            <a:avLst/>
          </a:prstGeom>
          <a:solidFill>
            <a:srgbClr val="F4FBF9"/>
          </a:solidFill>
          <a:ln w="12700">
            <a:solidFill>
              <a:srgbClr val="D0E4D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349240" y="2825496"/>
            <a:ext cx="5532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② 誰に、何を売る？</a:t>
            </a:r>
            <a:endParaRPr lang="en-US" sz="1070" dirty="0"/>
          </a:p>
        </p:txBody>
      </p:sp>
      <p:sp>
        <p:nvSpPr>
          <p:cNvPr id="30" name="Shape 28"/>
          <p:cNvSpPr/>
          <p:nvPr/>
        </p:nvSpPr>
        <p:spPr>
          <a:xfrm>
            <a:off x="5166360" y="3182112"/>
            <a:ext cx="5943600" cy="3566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E4D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349240" y="3282696"/>
            <a:ext cx="5532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③ 1個の原価はいくら？</a:t>
            </a:r>
            <a:endParaRPr lang="en-US" sz="1070" dirty="0"/>
          </a:p>
        </p:txBody>
      </p:sp>
      <p:sp>
        <p:nvSpPr>
          <p:cNvPr id="32" name="Shape 30"/>
          <p:cNvSpPr/>
          <p:nvPr/>
        </p:nvSpPr>
        <p:spPr>
          <a:xfrm>
            <a:off x="5166360" y="3639312"/>
            <a:ext cx="5943600" cy="356616"/>
          </a:xfrm>
          <a:prstGeom prst="roundRect">
            <a:avLst/>
          </a:prstGeom>
          <a:solidFill>
            <a:srgbClr val="F4FBF9"/>
          </a:solidFill>
          <a:ln w="12700">
            <a:solidFill>
              <a:srgbClr val="D0E4D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349240" y="3739896"/>
            <a:ext cx="5532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④ いくらで、何個売る？</a:t>
            </a:r>
            <a:endParaRPr lang="en-US" sz="1070" dirty="0"/>
          </a:p>
        </p:txBody>
      </p:sp>
      <p:sp>
        <p:nvSpPr>
          <p:cNvPr id="34" name="Shape 32"/>
          <p:cNvSpPr/>
          <p:nvPr/>
        </p:nvSpPr>
        <p:spPr>
          <a:xfrm>
            <a:off x="5166360" y="4096512"/>
            <a:ext cx="5943600" cy="3566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E4D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49240" y="4197096"/>
            <a:ext cx="5532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⑤ 売上予定はいくら？</a:t>
            </a:r>
            <a:endParaRPr lang="en-US" sz="1070" dirty="0"/>
          </a:p>
        </p:txBody>
      </p:sp>
      <p:sp>
        <p:nvSpPr>
          <p:cNvPr id="36" name="Shape 34"/>
          <p:cNvSpPr/>
          <p:nvPr/>
        </p:nvSpPr>
        <p:spPr>
          <a:xfrm>
            <a:off x="5166360" y="4553712"/>
            <a:ext cx="5943600" cy="356616"/>
          </a:xfrm>
          <a:prstGeom prst="roundRect">
            <a:avLst/>
          </a:prstGeom>
          <a:solidFill>
            <a:srgbClr val="F4FBF9"/>
          </a:solidFill>
          <a:ln w="12700">
            <a:solidFill>
              <a:srgbClr val="D0E4D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349240" y="4654296"/>
            <a:ext cx="5532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⑥ うまくいかなかったら、何を変える？</a:t>
            </a:r>
            <a:endParaRPr lang="en-US" sz="1070" dirty="0"/>
          </a:p>
        </p:txBody>
      </p:sp>
      <p:sp>
        <p:nvSpPr>
          <p:cNvPr id="38" name="Shape 36"/>
          <p:cNvSpPr/>
          <p:nvPr/>
        </p:nvSpPr>
        <p:spPr>
          <a:xfrm>
            <a:off x="566928" y="5779008"/>
            <a:ext cx="11018520" cy="43891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77240" y="5884164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費用を原価だけとした計算例です。実際は送料・包装・会場費等も確認し、計画と結果を比べます。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第4回｜売る準備とロールプレイ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接客の型を覚えるだけでなく、「予想外にどう対応するか」を練習します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58368" y="1389888"/>
            <a:ext cx="2514600" cy="1572768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554480"/>
            <a:ext cx="2121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販売する人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68680" y="1975104"/>
            <a:ext cx="2093976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商品の説明</a:t>
            </a:r>
            <a:endParaRPr lang="en-US" sz="1140" dirty="0"/>
          </a:p>
          <a:p>
            <a:pPr indent="0" marL="0">
              <a:buNone/>
            </a:pPr>
            <a:r>
              <a:rPr lang="en-US" sz="11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声かけ</a:t>
            </a:r>
            <a:endParaRPr lang="en-US" sz="1140" dirty="0"/>
          </a:p>
        </p:txBody>
      </p:sp>
      <p:sp>
        <p:nvSpPr>
          <p:cNvPr id="7" name="Shape 5"/>
          <p:cNvSpPr/>
          <p:nvPr/>
        </p:nvSpPr>
        <p:spPr>
          <a:xfrm>
            <a:off x="3401568" y="1389888"/>
            <a:ext cx="2514600" cy="1572768"/>
          </a:xfrm>
          <a:prstGeom prst="roundRect">
            <a:avLst>
              <a:gd name="adj" fmla="val 3488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11880" y="1554480"/>
            <a:ext cx="2121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お客さん役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3611880" y="1975104"/>
            <a:ext cx="2093976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質問する</a:t>
            </a:r>
            <a:endParaRPr lang="en-US" sz="1140" dirty="0"/>
          </a:p>
          <a:p>
            <a:pPr indent="0" marL="0">
              <a:buNone/>
            </a:pPr>
            <a:r>
              <a:rPr lang="en-US" sz="11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迷う・断る</a:t>
            </a:r>
            <a:endParaRPr lang="en-US" sz="1140" dirty="0"/>
          </a:p>
        </p:txBody>
      </p:sp>
      <p:sp>
        <p:nvSpPr>
          <p:cNvPr id="10" name="Shape 8"/>
          <p:cNvSpPr/>
          <p:nvPr/>
        </p:nvSpPr>
        <p:spPr>
          <a:xfrm>
            <a:off x="6144768" y="1389888"/>
            <a:ext cx="2514600" cy="1572768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554480"/>
            <a:ext cx="2121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会計する人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355080" y="1975104"/>
            <a:ext cx="2093976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お金・お釣り</a:t>
            </a:r>
            <a:endParaRPr lang="en-US" sz="1140" dirty="0"/>
          </a:p>
          <a:p>
            <a:pPr indent="0" marL="0">
              <a:buNone/>
            </a:pPr>
            <a:r>
              <a:rPr lang="en-US" sz="11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記録</a:t>
            </a:r>
            <a:endParaRPr lang="en-US" sz="1140" dirty="0"/>
          </a:p>
        </p:txBody>
      </p:sp>
      <p:sp>
        <p:nvSpPr>
          <p:cNvPr id="13" name="Shape 11"/>
          <p:cNvSpPr/>
          <p:nvPr/>
        </p:nvSpPr>
        <p:spPr>
          <a:xfrm>
            <a:off x="8887968" y="1389888"/>
            <a:ext cx="2514600" cy="1572768"/>
          </a:xfrm>
          <a:prstGeom prst="roundRect">
            <a:avLst>
              <a:gd name="adj" fmla="val 3488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98280" y="1554480"/>
            <a:ext cx="2121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観察する人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098280" y="1975104"/>
            <a:ext cx="2093976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良かった点</a:t>
            </a:r>
            <a:endParaRPr lang="en-US" sz="1140" dirty="0"/>
          </a:p>
          <a:p>
            <a:pPr indent="0" marL="0">
              <a:buNone/>
            </a:pPr>
            <a:r>
              <a:rPr lang="en-US" sz="11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困った場面</a:t>
            </a:r>
            <a:endParaRPr lang="en-US" sz="1140" dirty="0"/>
          </a:p>
        </p:txBody>
      </p:sp>
      <p:sp>
        <p:nvSpPr>
          <p:cNvPr id="16" name="Text 14"/>
          <p:cNvSpPr/>
          <p:nvPr/>
        </p:nvSpPr>
        <p:spPr>
          <a:xfrm>
            <a:off x="694944" y="3310128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練習する「困った場面」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94944" y="3794760"/>
            <a:ext cx="3429000" cy="457200"/>
          </a:xfrm>
          <a:prstGeom prst="roundRect">
            <a:avLst/>
          </a:prstGeom>
          <a:solidFill>
            <a:srgbClr val="FFF7DC"/>
          </a:solidFill>
          <a:ln w="12700">
            <a:solidFill>
              <a:srgbClr val="E7D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922776"/>
            <a:ext cx="3072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「高いね」と言われた</a:t>
            </a:r>
            <a:endParaRPr lang="en-US" sz="1120" dirty="0"/>
          </a:p>
        </p:txBody>
      </p:sp>
      <p:sp>
        <p:nvSpPr>
          <p:cNvPr id="19" name="Shape 17"/>
          <p:cNvSpPr/>
          <p:nvPr/>
        </p:nvSpPr>
        <p:spPr>
          <a:xfrm>
            <a:off x="4425696" y="3794760"/>
            <a:ext cx="3429000" cy="457200"/>
          </a:xfrm>
          <a:prstGeom prst="roundRect">
            <a:avLst/>
          </a:prstGeom>
          <a:solidFill>
            <a:srgbClr val="FFF7DC"/>
          </a:solidFill>
          <a:ln w="12700">
            <a:solidFill>
              <a:srgbClr val="E7D99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9432" y="3922776"/>
            <a:ext cx="3072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お釣りが足りない</a:t>
            </a:r>
            <a:endParaRPr lang="en-US" sz="1120" dirty="0"/>
          </a:p>
        </p:txBody>
      </p:sp>
      <p:sp>
        <p:nvSpPr>
          <p:cNvPr id="21" name="Shape 19"/>
          <p:cNvSpPr/>
          <p:nvPr/>
        </p:nvSpPr>
        <p:spPr>
          <a:xfrm>
            <a:off x="8156448" y="3794760"/>
            <a:ext cx="3429000" cy="457200"/>
          </a:xfrm>
          <a:prstGeom prst="roundRect">
            <a:avLst/>
          </a:prstGeom>
          <a:solidFill>
            <a:srgbClr val="FFF7DC"/>
          </a:solidFill>
          <a:ln w="12700">
            <a:solidFill>
              <a:srgbClr val="E7D99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30184" y="3922776"/>
            <a:ext cx="3072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商品について詳しく聞かれた</a:t>
            </a:r>
            <a:endParaRPr lang="en-US" sz="1120" dirty="0"/>
          </a:p>
        </p:txBody>
      </p:sp>
      <p:sp>
        <p:nvSpPr>
          <p:cNvPr id="23" name="Shape 21"/>
          <p:cNvSpPr/>
          <p:nvPr/>
        </p:nvSpPr>
        <p:spPr>
          <a:xfrm>
            <a:off x="694944" y="4434840"/>
            <a:ext cx="3429000" cy="457200"/>
          </a:xfrm>
          <a:prstGeom prst="roundRect">
            <a:avLst/>
          </a:prstGeom>
          <a:solidFill>
            <a:srgbClr val="EAF3F0"/>
          </a:solidFill>
          <a:ln w="12700">
            <a:solidFill>
              <a:srgbClr val="CDE1D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8680" y="4562856"/>
            <a:ext cx="3072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なかなか売れない</a:t>
            </a:r>
            <a:endParaRPr lang="en-US" sz="1120" dirty="0"/>
          </a:p>
        </p:txBody>
      </p:sp>
      <p:sp>
        <p:nvSpPr>
          <p:cNvPr id="25" name="Shape 23"/>
          <p:cNvSpPr/>
          <p:nvPr/>
        </p:nvSpPr>
        <p:spPr>
          <a:xfrm>
            <a:off x="4425696" y="4434840"/>
            <a:ext cx="3429000" cy="457200"/>
          </a:xfrm>
          <a:prstGeom prst="roundRect">
            <a:avLst/>
          </a:prstGeom>
          <a:solidFill>
            <a:srgbClr val="EAF3F0"/>
          </a:solidFill>
          <a:ln w="12700">
            <a:solidFill>
              <a:srgbClr val="CDE1D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99432" y="4562856"/>
            <a:ext cx="3072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一つの商品だけ売れる</a:t>
            </a:r>
            <a:endParaRPr lang="en-US" sz="1120" dirty="0"/>
          </a:p>
        </p:txBody>
      </p:sp>
      <p:sp>
        <p:nvSpPr>
          <p:cNvPr id="27" name="Shape 25"/>
          <p:cNvSpPr/>
          <p:nvPr/>
        </p:nvSpPr>
        <p:spPr>
          <a:xfrm>
            <a:off x="8156448" y="4434840"/>
            <a:ext cx="3429000" cy="457200"/>
          </a:xfrm>
          <a:prstGeom prst="roundRect">
            <a:avLst/>
          </a:prstGeom>
          <a:solidFill>
            <a:srgbClr val="EAF3F0"/>
          </a:solidFill>
          <a:ln w="12700">
            <a:solidFill>
              <a:srgbClr val="CDE1D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30184" y="4562856"/>
            <a:ext cx="3072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仲間と意見が合わない</a:t>
            </a:r>
            <a:endParaRPr lang="en-US" sz="1120" dirty="0"/>
          </a:p>
        </p:txBody>
      </p:sp>
      <p:sp>
        <p:nvSpPr>
          <p:cNvPr id="29" name="Shape 27"/>
          <p:cNvSpPr/>
          <p:nvPr/>
        </p:nvSpPr>
        <p:spPr>
          <a:xfrm>
            <a:off x="566928" y="5788152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77240" y="5893308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ロールプレイ＝本番前に、小さく失敗して「直してもう一度」を経験する時間。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販売実践｜計画どおりにいかないから、学べる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本番中も「考える・選ぶ」を子どもに残します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本番で見るのは、売上だけではありません。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13232" y="1874520"/>
            <a:ext cx="3401568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77824" y="2039112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77824" y="2061972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371600" y="203911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お客様の反応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23544" y="2459736"/>
            <a:ext cx="2980944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立ち止まる？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手に取る？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質問は？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4398264" y="1874520"/>
            <a:ext cx="3401568" cy="2148840"/>
          </a:xfrm>
          <a:prstGeom prst="roundRect">
            <a:avLst>
              <a:gd name="adj" fmla="val 2553"/>
            </a:avLst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62856" y="2039112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2061972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056632" y="203911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売れ方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608576" y="2459736"/>
            <a:ext cx="2980944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何が売れる？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何時に動く？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在庫は？</a:t>
            </a:r>
            <a:endParaRPr lang="en-US" sz="1220" dirty="0"/>
          </a:p>
        </p:txBody>
      </p:sp>
      <p:sp>
        <p:nvSpPr>
          <p:cNvPr id="15" name="Shape 13"/>
          <p:cNvSpPr/>
          <p:nvPr/>
        </p:nvSpPr>
        <p:spPr>
          <a:xfrm>
            <a:off x="8083296" y="1874520"/>
            <a:ext cx="3401568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47888" y="2039112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47888" y="2061972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741664" y="203911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自分たちの動き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8293608" y="2459736"/>
            <a:ext cx="2980944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声かけは？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役割は？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困りごとは？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1051560" y="4407408"/>
            <a:ext cx="10012680" cy="71323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71600" y="4636008"/>
            <a:ext cx="9372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大人の問い　「いま、何が起きている？」 → 「どうする？」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566928" y="5779008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884164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安全・会計など大人が責任を持つ部分は支え、学びの判断は子どもに返します。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振り返り｜計画と結果を比べ、自分のことも知る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「売れた／売れなかった」で終わらせません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58368" y="1389888"/>
            <a:ext cx="3456432" cy="4069080"/>
          </a:xfrm>
          <a:prstGeom prst="roundRect">
            <a:avLst>
              <a:gd name="adj" fmla="val 1587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554480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5773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316736" y="1554480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計画と実績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68680" y="1975104"/>
            <a:ext cx="3035808" cy="3319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予定売上はいくら？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実際の売上はいくら？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原価は予定どおり？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売れ残りは？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→ 数字の違いを確認する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61688" y="1389888"/>
            <a:ext cx="3456432" cy="4069080"/>
          </a:xfrm>
          <a:prstGeom prst="roundRect">
            <a:avLst>
              <a:gd name="adj" fmla="val 1587"/>
            </a:avLst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26280" y="1554480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15773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20056" y="1554480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なぜ違った？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572000" y="1975104"/>
            <a:ext cx="3035808" cy="3319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お客様の反応は？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仕入れは適切だった？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値段は？ 見せ方は？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途中で何を変えた？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→ 理由を自分たちで考える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65008" y="1389888"/>
            <a:ext cx="3456432" cy="4069080"/>
          </a:xfrm>
          <a:prstGeom prst="roundRect">
            <a:avLst>
              <a:gd name="adj" fmla="val 1587"/>
            </a:avLst>
          </a:prstGeom>
          <a:solidFill>
            <a:srgbClr val="FFF7DC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0" y="1554480"/>
            <a:ext cx="402336" cy="40233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0" y="15773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723376" y="1554480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自分について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8275320" y="1975104"/>
            <a:ext cx="3035808" cy="3319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どの役割で力を出せた？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困ったとき、どうした？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誰とどう協力した？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次に生かしたいことは？</a:t>
            </a:r>
            <a:endParaRPr lang="en-US" sz="1220" dirty="0"/>
          </a:p>
          <a:p>
            <a:pPr indent="0" marL="0">
              <a:buNone/>
            </a:pP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→ 経験を自分のこれからへ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566928" y="5788152"/>
            <a:ext cx="11018520" cy="43891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5807202"/>
            <a:ext cx="10588752" cy="4008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「その経験から、自分について何が分かったか。」まで残し、必要に応じてキャリア・パスポート等へつなげます。
キャリア・パスポート＝活動を振り返り、自分の成長や次に生かしたいことを記録するもの。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小4〜高3｜同じ屋台でも、考える条件を変える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発達段階に合わせて問いと計算の難しさを調整します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3456432" cy="4206240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58191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小学校 高学年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68680" y="2002536"/>
            <a:ext cx="3035808" cy="3456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中心：身近な相手・役割・協力</a:t>
            </a:r>
            <a:endParaRPr lang="en-US" sz="1240" dirty="0"/>
          </a:p>
          <a:p>
            <a:pPr indent="0" marL="0">
              <a:buNone/>
            </a:pP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「誰に喜んでほしい？」</a:t>
            </a: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「1個いくらかかった？」</a:t>
            </a: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「友達とどう決めた？」</a:t>
            </a: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「自分の役割はできた？」</a:t>
            </a:r>
            <a:endParaRPr lang="en-US" sz="1240" dirty="0"/>
          </a:p>
          <a:p>
            <a:pPr indent="0" marL="0">
              <a:buNone/>
            </a:pPr>
            <a:endParaRPr lang="en-US" sz="1240" dirty="0"/>
          </a:p>
          <a:p>
            <a:pPr indent="0" marL="0">
              <a:buNone/>
            </a:pPr>
            <a:r>
              <a:rPr lang="en-US" sz="12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計算は具体物・少ない条件から。</a:t>
            </a:r>
            <a:endParaRPr lang="en-US" sz="1240" dirty="0"/>
          </a:p>
        </p:txBody>
      </p:sp>
      <p:sp>
        <p:nvSpPr>
          <p:cNvPr id="7" name="Shape 5"/>
          <p:cNvSpPr/>
          <p:nvPr/>
        </p:nvSpPr>
        <p:spPr>
          <a:xfrm>
            <a:off x="4361688" y="1417320"/>
            <a:ext cx="3456432" cy="4206240"/>
          </a:xfrm>
          <a:prstGeom prst="roundRect">
            <a:avLst>
              <a:gd name="adj" fmla="val 1587"/>
            </a:avLst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0" y="158191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中学生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572000" y="2002536"/>
            <a:ext cx="3035808" cy="3456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中心：比較・根拠・改善</a:t>
            </a:r>
            <a:endParaRPr lang="en-US" sz="1220" dirty="0"/>
          </a:p>
          <a:p>
            <a:pPr indent="0" marL="0">
              <a:buNone/>
            </a:pP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「誰のどんなニーズ？」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「仕入先をなぜそこにした？」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「原価と販売価格の関係は？」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「結果を見て何を変える？」</a:t>
            </a:r>
            <a:endParaRPr lang="en-US" sz="1220" dirty="0"/>
          </a:p>
          <a:p>
            <a:pPr indent="0" marL="0">
              <a:buNone/>
            </a:pP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複数条件を比べ、理由を説明する。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8065008" y="1417320"/>
            <a:ext cx="3456432" cy="4206240"/>
          </a:xfrm>
          <a:prstGeom prst="roundRect">
            <a:avLst>
              <a:gd name="adj" fmla="val 1587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75320" y="158191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高校生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275320" y="2002536"/>
            <a:ext cx="3035808" cy="3456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中心：価値・収支・役割・社会との接続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「どんな価値を提供する？」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「利益と相手の納得をどう両立？」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「リスクや在庫をどう考える？」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「自分ならどんな役割を担う？」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事業計画の条件を増やす。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66928" y="5852160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5957316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同じ活動を一律に行うのではなく、学校・学年・子どもの実態に合わせて設計します。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評価｜全部を見ない。今回大切にする1〜2点に絞る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先生が見取りやすく、子どもも振り返りやすい形にします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85800" y="13258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評価候補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94944" y="1783080"/>
            <a:ext cx="1080820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892808"/>
            <a:ext cx="310896" cy="31089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965960"/>
            <a:ext cx="31089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</a:t>
            </a:r>
            <a:endParaRPr lang="en-US" sz="880" dirty="0"/>
          </a:p>
        </p:txBody>
      </p:sp>
      <p:sp>
        <p:nvSpPr>
          <p:cNvPr id="8" name="Text 6"/>
          <p:cNvSpPr/>
          <p:nvPr/>
        </p:nvSpPr>
        <p:spPr>
          <a:xfrm>
            <a:off x="1389888" y="1911096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理由を持って選ぶ</a:t>
            </a:r>
            <a:endParaRPr lang="en-US" sz="1240" dirty="0"/>
          </a:p>
        </p:txBody>
      </p:sp>
      <p:sp>
        <p:nvSpPr>
          <p:cNvPr id="9" name="Text 7"/>
          <p:cNvSpPr/>
          <p:nvPr/>
        </p:nvSpPr>
        <p:spPr>
          <a:xfrm>
            <a:off x="3794760" y="1892808"/>
            <a:ext cx="7269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「なぜその仕入先・価格にした？」を説明できる</a:t>
            </a:r>
            <a:endParaRPr lang="en-US" sz="1130" dirty="0"/>
          </a:p>
        </p:txBody>
      </p:sp>
      <p:sp>
        <p:nvSpPr>
          <p:cNvPr id="10" name="Shape 8"/>
          <p:cNvSpPr/>
          <p:nvPr/>
        </p:nvSpPr>
        <p:spPr>
          <a:xfrm>
            <a:off x="694944" y="2496312"/>
            <a:ext cx="10808208" cy="566928"/>
          </a:xfrm>
          <a:prstGeom prst="roundRect">
            <a:avLst/>
          </a:prstGeom>
          <a:solidFill>
            <a:srgbClr val="EEF6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8680" y="2606040"/>
            <a:ext cx="310896" cy="31089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679192"/>
            <a:ext cx="31089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</a:t>
            </a:r>
            <a:endParaRPr lang="en-US" sz="880" dirty="0"/>
          </a:p>
        </p:txBody>
      </p:sp>
      <p:sp>
        <p:nvSpPr>
          <p:cNvPr id="13" name="Text 11"/>
          <p:cNvSpPr/>
          <p:nvPr/>
        </p:nvSpPr>
        <p:spPr>
          <a:xfrm>
            <a:off x="1389888" y="2624328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相手の立場で考える</a:t>
            </a:r>
            <a:endParaRPr lang="en-US" sz="1240" dirty="0"/>
          </a:p>
        </p:txBody>
      </p:sp>
      <p:sp>
        <p:nvSpPr>
          <p:cNvPr id="14" name="Text 12"/>
          <p:cNvSpPr/>
          <p:nvPr/>
        </p:nvSpPr>
        <p:spPr>
          <a:xfrm>
            <a:off x="3794760" y="2606040"/>
            <a:ext cx="7269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お客様の反応から見せ方・伝え方を考える</a:t>
            </a:r>
            <a:endParaRPr lang="en-US" sz="1130" dirty="0"/>
          </a:p>
        </p:txBody>
      </p:sp>
      <p:sp>
        <p:nvSpPr>
          <p:cNvPr id="15" name="Shape 13"/>
          <p:cNvSpPr/>
          <p:nvPr/>
        </p:nvSpPr>
        <p:spPr>
          <a:xfrm>
            <a:off x="694944" y="3209544"/>
            <a:ext cx="1080820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68680" y="3319272"/>
            <a:ext cx="310896" cy="31089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3392424"/>
            <a:ext cx="31089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</a:t>
            </a:r>
            <a:endParaRPr lang="en-US" sz="880" dirty="0"/>
          </a:p>
        </p:txBody>
      </p:sp>
      <p:sp>
        <p:nvSpPr>
          <p:cNvPr id="18" name="Text 16"/>
          <p:cNvSpPr/>
          <p:nvPr/>
        </p:nvSpPr>
        <p:spPr>
          <a:xfrm>
            <a:off x="1389888" y="333756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協力して決める</a:t>
            </a:r>
            <a:endParaRPr lang="en-US" sz="1240" dirty="0"/>
          </a:p>
        </p:txBody>
      </p:sp>
      <p:sp>
        <p:nvSpPr>
          <p:cNvPr id="19" name="Text 17"/>
          <p:cNvSpPr/>
          <p:nvPr/>
        </p:nvSpPr>
        <p:spPr>
          <a:xfrm>
            <a:off x="3794760" y="3319272"/>
            <a:ext cx="7269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仲間の意見を聞き、役割や方法を相談する</a:t>
            </a:r>
            <a:endParaRPr lang="en-US" sz="1130" dirty="0"/>
          </a:p>
        </p:txBody>
      </p:sp>
      <p:sp>
        <p:nvSpPr>
          <p:cNvPr id="20" name="Shape 18"/>
          <p:cNvSpPr/>
          <p:nvPr/>
        </p:nvSpPr>
        <p:spPr>
          <a:xfrm>
            <a:off x="694944" y="3922776"/>
            <a:ext cx="10808208" cy="566928"/>
          </a:xfrm>
          <a:prstGeom prst="roundRect">
            <a:avLst/>
          </a:prstGeom>
          <a:solidFill>
            <a:srgbClr val="EEF6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68680" y="4032504"/>
            <a:ext cx="310896" cy="31089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68680" y="4105656"/>
            <a:ext cx="31089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4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1389888" y="4050792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結果から考え直す</a:t>
            </a:r>
            <a:endParaRPr lang="en-US" sz="1240" dirty="0"/>
          </a:p>
        </p:txBody>
      </p:sp>
      <p:sp>
        <p:nvSpPr>
          <p:cNvPr id="24" name="Text 22"/>
          <p:cNvSpPr/>
          <p:nvPr/>
        </p:nvSpPr>
        <p:spPr>
          <a:xfrm>
            <a:off x="3794760" y="4032504"/>
            <a:ext cx="7269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計画との差を見て、次の案を考える</a:t>
            </a:r>
            <a:endParaRPr lang="en-US" sz="1130" dirty="0"/>
          </a:p>
        </p:txBody>
      </p:sp>
      <p:sp>
        <p:nvSpPr>
          <p:cNvPr id="25" name="Shape 23"/>
          <p:cNvSpPr/>
          <p:nvPr/>
        </p:nvSpPr>
        <p:spPr>
          <a:xfrm>
            <a:off x="694944" y="4636008"/>
            <a:ext cx="1080820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68680" y="4745736"/>
            <a:ext cx="310896" cy="310896"/>
          </a:xfrm>
          <a:prstGeom prst="ellipse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68680" y="4818888"/>
            <a:ext cx="31089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5</a:t>
            </a:r>
            <a:endParaRPr lang="en-US" sz="880" dirty="0"/>
          </a:p>
        </p:txBody>
      </p:sp>
      <p:sp>
        <p:nvSpPr>
          <p:cNvPr id="28" name="Text 26"/>
          <p:cNvSpPr/>
          <p:nvPr/>
        </p:nvSpPr>
        <p:spPr>
          <a:xfrm>
            <a:off x="1389888" y="4764024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自分を振り返る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3794760" y="4745736"/>
            <a:ext cx="7269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自分の得意・課題・次に生かすことを言葉にする</a:t>
            </a:r>
            <a:endParaRPr lang="en-US" sz="1130" dirty="0"/>
          </a:p>
        </p:txBody>
      </p:sp>
      <p:sp>
        <p:nvSpPr>
          <p:cNvPr id="30" name="Shape 28"/>
          <p:cNvSpPr/>
          <p:nvPr/>
        </p:nvSpPr>
        <p:spPr>
          <a:xfrm>
            <a:off x="566928" y="5715000"/>
            <a:ext cx="11018520" cy="43891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7240" y="5820156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例：今回は「理由を持って選ぶ」「結果から考え直す」の2点だけを見る。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学校と吉田で確認する役割分担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学校にしかできない教育判断は学校へ。準備と調整は吉田が下書きします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3447288" cy="4160520"/>
          </a:xfrm>
          <a:prstGeom prst="roundRect">
            <a:avLst>
              <a:gd name="adj" fmla="val 1592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581912"/>
            <a:ext cx="3054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学校・先生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68680" y="2002536"/>
            <a:ext cx="3026664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・今回大切にする子どもの姿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・参加する子どもへの配慮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・学校ルールとの整合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・実施可否と最終判断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・必要な評価の確認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70832" y="1417320"/>
            <a:ext cx="3447288" cy="4160520"/>
          </a:xfrm>
          <a:prstGeom prst="roundRect">
            <a:avLst>
              <a:gd name="adj" fmla="val 1592"/>
            </a:avLst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81144" y="1581912"/>
            <a:ext cx="3054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0C87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吉田正之｜キャリア教育案内人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581144" y="2002536"/>
            <a:ext cx="3026664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・授業／講座案の下書き</a:t>
            </a:r>
            <a:endParaRPr lang="en-US" sz="1210" dirty="0"/>
          </a:p>
          <a:p>
            <a:pPr indent="0" marL="0">
              <a:buNone/>
            </a:pPr>
            <a:r>
              <a:rPr lang="en-US" sz="121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・ワークシート作成</a:t>
            </a:r>
            <a:endParaRPr lang="en-US" sz="1210" dirty="0"/>
          </a:p>
          <a:p>
            <a:pPr indent="0" marL="0">
              <a:buNone/>
            </a:pPr>
            <a:r>
              <a:rPr lang="en-US" sz="121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・進行・ファシリテーション</a:t>
            </a:r>
            <a:endParaRPr lang="en-US" sz="1210" dirty="0"/>
          </a:p>
          <a:p>
            <a:pPr indent="0" marL="0">
              <a:buNone/>
            </a:pPr>
            <a:r>
              <a:rPr lang="en-US" sz="121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・受入先／会場との調整</a:t>
            </a:r>
            <a:endParaRPr lang="en-US" sz="1210" dirty="0"/>
          </a:p>
          <a:p>
            <a:pPr indent="0" marL="0">
              <a:buNone/>
            </a:pPr>
            <a:r>
              <a:rPr lang="en-US" sz="121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・安全確認表の下書き</a:t>
            </a:r>
            <a:endParaRPr lang="en-US" sz="1210" dirty="0"/>
          </a:p>
          <a:p>
            <a:pPr indent="0" marL="0">
              <a:buNone/>
            </a:pPr>
            <a:r>
              <a:rPr lang="en-US" sz="121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・振り返り資料の整理</a:t>
            </a:r>
            <a:endParaRPr lang="en-US" sz="1210" dirty="0"/>
          </a:p>
        </p:txBody>
      </p:sp>
      <p:sp>
        <p:nvSpPr>
          <p:cNvPr id="10" name="Shape 8"/>
          <p:cNvSpPr/>
          <p:nvPr/>
        </p:nvSpPr>
        <p:spPr>
          <a:xfrm>
            <a:off x="8083296" y="1417320"/>
            <a:ext cx="3447288" cy="4160520"/>
          </a:xfrm>
          <a:prstGeom prst="roundRect">
            <a:avLst>
              <a:gd name="adj" fmla="val 1592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81912"/>
            <a:ext cx="3054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地域・会場・協力者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293608" y="2002536"/>
            <a:ext cx="3026664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・仕事や商売の判断材料を提供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・現実の価格・品質・顧客の視点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・現場ルールの確認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・子どもの案へのフィードバック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・必要に応じ販売実践を支援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66928" y="5788152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5893308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学校が目標・指導評価・実施条件を確認。合意した教材や外部調整を吉田が分担します。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安全・会計・販売ルール｜学びに近づけるほど、線引きを明確に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子どもに任せることと、大人が責任を持つことを分けます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76656" y="1417320"/>
            <a:ext cx="5230368" cy="11247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77824" y="1581912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3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安全</a:t>
            </a:r>
            <a:endParaRPr lang="en-US" sz="1330" dirty="0"/>
          </a:p>
        </p:txBody>
      </p:sp>
      <p:sp>
        <p:nvSpPr>
          <p:cNvPr id="6" name="Text 4"/>
          <p:cNvSpPr/>
          <p:nvPr/>
        </p:nvSpPr>
        <p:spPr>
          <a:xfrm>
            <a:off x="1911096" y="1581912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危険箇所／中止条件／緊急連絡／移動・設営を事前確認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6236208" y="1417320"/>
            <a:ext cx="5230368" cy="1124712"/>
          </a:xfrm>
          <a:prstGeom prst="roundRect">
            <a:avLst/>
          </a:prstGeom>
          <a:solidFill>
            <a:srgbClr val="EEF6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37376" y="1581912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3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販売ルール</a:t>
            </a:r>
            <a:endParaRPr lang="en-US" sz="1330" dirty="0"/>
          </a:p>
        </p:txBody>
      </p:sp>
      <p:sp>
        <p:nvSpPr>
          <p:cNvPr id="9" name="Text 7"/>
          <p:cNvSpPr/>
          <p:nvPr/>
        </p:nvSpPr>
        <p:spPr>
          <a:xfrm>
            <a:off x="7470648" y="1581912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会場規約・販売可否・禁止物・表示方法を確認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676656" y="2788920"/>
            <a:ext cx="5230368" cy="11247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953512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30" b="1" dirty="0">
                <a:solidFill>
                  <a:srgbClr val="C85C4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食品</a:t>
            </a:r>
            <a:endParaRPr lang="en-US" sz="1330" dirty="0"/>
          </a:p>
        </p:txBody>
      </p:sp>
      <p:sp>
        <p:nvSpPr>
          <p:cNvPr id="12" name="Text 10"/>
          <p:cNvSpPr/>
          <p:nvPr/>
        </p:nvSpPr>
        <p:spPr>
          <a:xfrm>
            <a:off x="1911096" y="2953512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標準は非食品。食品は保健所手続き・設備等を別途確認</a:t>
            </a:r>
            <a:endParaRPr lang="en-US" sz="1070" dirty="0"/>
          </a:p>
        </p:txBody>
      </p:sp>
      <p:sp>
        <p:nvSpPr>
          <p:cNvPr id="13" name="Shape 11"/>
          <p:cNvSpPr/>
          <p:nvPr/>
        </p:nvSpPr>
        <p:spPr>
          <a:xfrm>
            <a:off x="6236208" y="2788920"/>
            <a:ext cx="5230368" cy="1124712"/>
          </a:xfrm>
          <a:prstGeom prst="roundRect">
            <a:avLst/>
          </a:prstGeom>
          <a:solidFill>
            <a:srgbClr val="EEF6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37376" y="2953512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3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お金</a:t>
            </a:r>
            <a:endParaRPr lang="en-US" sz="1330" dirty="0"/>
          </a:p>
        </p:txBody>
      </p:sp>
      <p:sp>
        <p:nvSpPr>
          <p:cNvPr id="15" name="Text 13"/>
          <p:cNvSpPr/>
          <p:nvPr/>
        </p:nvSpPr>
        <p:spPr>
          <a:xfrm>
            <a:off x="7470648" y="2953512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現金の保管・お釣り・集計方法を事前に決め、大人が確認</a:t>
            </a:r>
            <a:endParaRPr lang="en-US" sz="1070" dirty="0"/>
          </a:p>
        </p:txBody>
      </p:sp>
      <p:sp>
        <p:nvSpPr>
          <p:cNvPr id="16" name="Shape 14"/>
          <p:cNvSpPr/>
          <p:nvPr/>
        </p:nvSpPr>
        <p:spPr>
          <a:xfrm>
            <a:off x="676656" y="4160520"/>
            <a:ext cx="5230368" cy="11247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77824" y="4325112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3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売上の扱い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1911096" y="4325112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学習上は売上・原価・利益を分けて計算。
売上金の扱いは学校・PTA・主催者・保護者等と事前に決定。
本人への還元を含め、扱いは実施前に合意します。</a:t>
            </a:r>
            <a:endParaRPr lang="en-US" sz="1070" dirty="0"/>
          </a:p>
        </p:txBody>
      </p:sp>
      <p:sp>
        <p:nvSpPr>
          <p:cNvPr id="19" name="Shape 17"/>
          <p:cNvSpPr/>
          <p:nvPr/>
        </p:nvSpPr>
        <p:spPr>
          <a:xfrm>
            <a:off x="6236208" y="4160520"/>
            <a:ext cx="5230368" cy="1124712"/>
          </a:xfrm>
          <a:prstGeom prst="roundRect">
            <a:avLst/>
          </a:prstGeom>
          <a:solidFill>
            <a:srgbClr val="EEF6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37376" y="4325112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3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個人情報</a:t>
            </a:r>
            <a:endParaRPr lang="en-US" sz="1330" dirty="0"/>
          </a:p>
        </p:txBody>
      </p:sp>
      <p:sp>
        <p:nvSpPr>
          <p:cNvPr id="21" name="Text 19"/>
          <p:cNvSpPr/>
          <p:nvPr/>
        </p:nvSpPr>
        <p:spPr>
          <a:xfrm>
            <a:off x="7470648" y="4325112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氏名・写真・連絡先の扱いは学校・保護者の確認を優先</a:t>
            </a:r>
            <a:endParaRPr lang="en-US" sz="1070" dirty="0"/>
          </a:p>
        </p:txBody>
      </p:sp>
      <p:sp>
        <p:nvSpPr>
          <p:cNvPr id="22" name="Shape 20"/>
          <p:cNvSpPr/>
          <p:nvPr/>
        </p:nvSpPr>
        <p:spPr>
          <a:xfrm>
            <a:off x="566928" y="5788152"/>
            <a:ext cx="11018520" cy="43891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893308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実施前に「危険箇所・中止条件・緊急時対応」を1枚の安全確認表に整理して学校と共有します。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66928" y="6327648"/>
            <a:ext cx="9966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7A8084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参考：学校行事・地域イベント等 出展の手引き（飲食・備品・安全・荒天対応等）</a:t>
            </a:r>
            <a:endParaRPr lang="en-US" sz="6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実施モデル｜まずは少人数で、学びの流れを確かめる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個人参加型・学校連携型のどちらにも調整できます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58368" y="1389888"/>
            <a:ext cx="3429000" cy="4160520"/>
          </a:xfrm>
          <a:prstGeom prst="roundRect">
            <a:avLst>
              <a:gd name="adj" fmla="val 1600"/>
            </a:avLst>
          </a:prstGeom>
          <a:solidFill>
            <a:srgbClr val="FFFFFF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554480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標準モデル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68680" y="1975104"/>
            <a:ext cx="3008376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対象：小学4年生〜高校3年生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人数：5〜10名程度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事前：90分×4回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本番：販売実践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事後：振り返り</a:t>
            </a:r>
            <a:endParaRPr lang="en-US" sz="1220" dirty="0"/>
          </a:p>
          <a:p>
            <a:pPr indent="0" marL="0">
              <a:buNone/>
            </a:pP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高校生をサブリーダー役にする設計も可能。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4325112" y="1389888"/>
            <a:ext cx="3429000" cy="4160520"/>
          </a:xfrm>
          <a:prstGeom prst="roundRect">
            <a:avLst>
              <a:gd name="adj" fmla="val 1600"/>
            </a:avLst>
          </a:prstGeom>
          <a:solidFill>
            <a:srgbClr val="DCEFEA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35424" y="1554480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費用・売上の確認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535424" y="1975104"/>
            <a:ext cx="3008376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参加費：内容と人数で見積もり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材料費：負担者と金額を事前確認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売上金：主催者等と扱いを合意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標準：非食品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※学校授業・PTA等での実施条件は、人数・時間・役割に応じて別途整理します。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91856" y="1389888"/>
            <a:ext cx="3547872" cy="4160520"/>
          </a:xfrm>
          <a:prstGeom prst="roundRect">
            <a:avLst>
              <a:gd name="adj" fmla="val 1546"/>
            </a:avLst>
          </a:prstGeom>
          <a:solidFill>
            <a:srgbClr val="E7EEF4"/>
          </a:solidFill>
          <a:ln w="12700">
            <a:solidFill>
              <a:srgbClr val="D5D7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02168" y="155448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販売場所の検討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202168" y="1975104"/>
            <a:ext cx="3127248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学校行事・地域イベント等</a:t>
            </a:r>
            <a:endParaRPr lang="en-US" sz="1180" dirty="0"/>
          </a:p>
          <a:p>
            <a:pPr indent="0" marL="0">
              <a:buNone/>
            </a:pPr>
            <a:endParaRPr lang="en-US" sz="1180" dirty="0"/>
          </a:p>
          <a:p>
            <a:pPr indent="0" marL="0">
              <a:buNone/>
            </a:pPr>
            <a:r>
              <a:rPr lang="en-US" sz="11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日程・会場は学校等と相談</a:t>
            </a:r>
            <a:endParaRPr lang="en-US" sz="1180" dirty="0"/>
          </a:p>
          <a:p>
            <a:pPr indent="0" marL="0">
              <a:buNone/>
            </a:pPr>
            <a:r>
              <a:rPr lang="en-US" sz="11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販売時間も事前に合意</a:t>
            </a:r>
            <a:endParaRPr lang="en-US" sz="1180" dirty="0"/>
          </a:p>
          <a:p>
            <a:pPr indent="0" marL="0">
              <a:buNone/>
            </a:pPr>
            <a:r>
              <a:rPr lang="en-US" sz="11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会場の販売条件と</a:t>
            </a:r>
            <a:endParaRPr lang="en-US" sz="1180" dirty="0"/>
          </a:p>
          <a:p>
            <a:pPr indent="0" marL="0">
              <a:buNone/>
            </a:pPr>
            <a:r>
              <a:rPr lang="en-US" sz="11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安全・金銭管理を確認</a:t>
            </a:r>
            <a:endParaRPr lang="en-US" sz="1180" dirty="0"/>
          </a:p>
          <a:p>
            <a:pPr indent="0" marL="0">
              <a:buNone/>
            </a:pPr>
            <a:endParaRPr lang="en-US" sz="1180" dirty="0"/>
          </a:p>
          <a:p>
            <a:pPr indent="0" marL="0">
              <a:buNone/>
            </a:pPr>
            <a:r>
              <a:rPr lang="en-US" sz="118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費用・中止条件を事前確認</a:t>
            </a:r>
            <a:endParaRPr lang="en-US" sz="1180" dirty="0"/>
          </a:p>
        </p:txBody>
      </p:sp>
      <p:sp>
        <p:nvSpPr>
          <p:cNvPr id="13" name="Shape 11"/>
          <p:cNvSpPr/>
          <p:nvPr/>
        </p:nvSpPr>
        <p:spPr>
          <a:xfrm>
            <a:off x="566928" y="5806440"/>
            <a:ext cx="11018520" cy="438912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5825490"/>
            <a:ext cx="10588752" cy="4008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活動ありきではなく、学校が今回大切にしたい子どもの姿を先に確認します。
総合的な学習・探究の時間、特別活動、各教科等の既存の学びと必要に応じてつなぎます。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66928" y="6327648"/>
            <a:ext cx="9966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7A8084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学校向けの実施案です。費用・役割・販売条件は、学校・主催者等と事前に合意します。</a:t>
            </a:r>
            <a:endParaRPr lang="en-US" sz="6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63A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658368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こども屋台で、残したい学び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749808" y="1508760"/>
            <a:ext cx="1572768" cy="566928"/>
          </a:xfrm>
          <a:prstGeom prst="roundRect">
            <a:avLst/>
          </a:prstGeom>
          <a:solidFill>
            <a:srgbClr val="204F70"/>
          </a:solidFill>
          <a:ln w="12700">
            <a:solidFill>
              <a:srgbClr val="2F617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68249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調べる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2578608" y="1508760"/>
            <a:ext cx="1572768" cy="566928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1B9A8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51760" y="168249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比べる</a:t>
            </a:r>
            <a:endParaRPr lang="en-US" sz="1320" dirty="0"/>
          </a:p>
        </p:txBody>
      </p:sp>
      <p:sp>
        <p:nvSpPr>
          <p:cNvPr id="7" name="Shape 5"/>
          <p:cNvSpPr/>
          <p:nvPr/>
        </p:nvSpPr>
        <p:spPr>
          <a:xfrm>
            <a:off x="4407408" y="1508760"/>
            <a:ext cx="1572768" cy="566928"/>
          </a:xfrm>
          <a:prstGeom prst="roundRect">
            <a:avLst/>
          </a:prstGeom>
          <a:solidFill>
            <a:srgbClr val="204F70"/>
          </a:solidFill>
          <a:ln w="12700">
            <a:solidFill>
              <a:srgbClr val="2F617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80560" y="168249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計算する</a:t>
            </a:r>
            <a:endParaRPr lang="en-US" sz="1320" dirty="0"/>
          </a:p>
        </p:txBody>
      </p:sp>
      <p:sp>
        <p:nvSpPr>
          <p:cNvPr id="9" name="Shape 7"/>
          <p:cNvSpPr/>
          <p:nvPr/>
        </p:nvSpPr>
        <p:spPr>
          <a:xfrm>
            <a:off x="6236208" y="1508760"/>
            <a:ext cx="1572768" cy="566928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1B9A8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09360" y="168249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選ぶ</a:t>
            </a:r>
            <a:endParaRPr lang="en-US" sz="1320" dirty="0"/>
          </a:p>
        </p:txBody>
      </p:sp>
      <p:sp>
        <p:nvSpPr>
          <p:cNvPr id="11" name="Shape 9"/>
          <p:cNvSpPr/>
          <p:nvPr/>
        </p:nvSpPr>
        <p:spPr>
          <a:xfrm>
            <a:off x="749808" y="2377440"/>
            <a:ext cx="1572768" cy="566928"/>
          </a:xfrm>
          <a:prstGeom prst="roundRect">
            <a:avLst/>
          </a:prstGeom>
          <a:solidFill>
            <a:srgbClr val="204F70"/>
          </a:solidFill>
          <a:ln w="12700">
            <a:solidFill>
              <a:srgbClr val="2F617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55117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計画する</a:t>
            </a:r>
            <a:endParaRPr lang="en-US" sz="1320" dirty="0"/>
          </a:p>
        </p:txBody>
      </p:sp>
      <p:sp>
        <p:nvSpPr>
          <p:cNvPr id="13" name="Shape 11"/>
          <p:cNvSpPr/>
          <p:nvPr/>
        </p:nvSpPr>
        <p:spPr>
          <a:xfrm>
            <a:off x="2578608" y="2377440"/>
            <a:ext cx="1572768" cy="566928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1B9A8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651760" y="255117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協力する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4407408" y="2377440"/>
            <a:ext cx="1572768" cy="566928"/>
          </a:xfrm>
          <a:prstGeom prst="roundRect">
            <a:avLst/>
          </a:prstGeom>
          <a:solidFill>
            <a:srgbClr val="204F70"/>
          </a:solidFill>
          <a:ln w="12700">
            <a:solidFill>
              <a:srgbClr val="2F617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0560" y="255117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試す</a:t>
            </a:r>
            <a:endParaRPr lang="en-US" sz="1320" dirty="0"/>
          </a:p>
        </p:txBody>
      </p:sp>
      <p:sp>
        <p:nvSpPr>
          <p:cNvPr id="17" name="Shape 15"/>
          <p:cNvSpPr/>
          <p:nvPr/>
        </p:nvSpPr>
        <p:spPr>
          <a:xfrm>
            <a:off x="6236208" y="2377440"/>
            <a:ext cx="1572768" cy="566928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1B9A8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255117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考え直す</a:t>
            </a:r>
            <a:endParaRPr lang="en-US" sz="1320" dirty="0"/>
          </a:p>
        </p:txBody>
      </p:sp>
      <p:sp>
        <p:nvSpPr>
          <p:cNvPr id="19" name="Text 17"/>
          <p:cNvSpPr/>
          <p:nvPr/>
        </p:nvSpPr>
        <p:spPr>
          <a:xfrm>
            <a:off x="777240" y="3675888"/>
            <a:ext cx="6766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D8F0E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「売れたかより、自分で考えて動いたか。」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786384" y="4434840"/>
            <a:ext cx="6812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そして、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「その経験から、自分について何が分かったか。」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229600" y="1188720"/>
            <a:ext cx="3246120" cy="4434840"/>
          </a:xfrm>
          <a:prstGeom prst="roundRect">
            <a:avLst/>
          </a:prstGeom>
          <a:solidFill>
            <a:srgbClr val="1D4B6D"/>
          </a:solidFill>
          <a:ln w="12700">
            <a:solidFill>
              <a:srgbClr val="35637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95360" y="1536192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学校との相談で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最初に確認する3点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503920" y="2514600"/>
            <a:ext cx="2697480" cy="603504"/>
          </a:xfrm>
          <a:prstGeom prst="roundRect">
            <a:avLst/>
          </a:prstGeom>
          <a:solidFill>
            <a:srgbClr val="0C877A"/>
          </a:solidFill>
          <a:ln w="12700">
            <a:solidFill>
              <a:srgbClr val="0C877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59368" y="267004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1｜どんな子どもの姿を大切にしたい？</a:t>
            </a:r>
            <a:endParaRPr lang="en-US" sz="1040" dirty="0"/>
          </a:p>
        </p:txBody>
      </p:sp>
      <p:sp>
        <p:nvSpPr>
          <p:cNvPr id="25" name="Shape 23"/>
          <p:cNvSpPr/>
          <p:nvPr/>
        </p:nvSpPr>
        <p:spPr>
          <a:xfrm>
            <a:off x="8503920" y="3337560"/>
            <a:ext cx="2697480" cy="603504"/>
          </a:xfrm>
          <a:prstGeom prst="roundRect">
            <a:avLst/>
          </a:prstGeom>
          <a:solidFill>
            <a:srgbClr val="244F70"/>
          </a:solidFill>
          <a:ln w="12700">
            <a:solidFill>
              <a:srgbClr val="3B678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659368" y="34930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2｜授業・行事のどこにつなげる？</a:t>
            </a:r>
            <a:endParaRPr lang="en-US" sz="1040" dirty="0"/>
          </a:p>
        </p:txBody>
      </p:sp>
      <p:sp>
        <p:nvSpPr>
          <p:cNvPr id="27" name="Shape 25"/>
          <p:cNvSpPr/>
          <p:nvPr/>
        </p:nvSpPr>
        <p:spPr>
          <a:xfrm>
            <a:off x="8503920" y="4160520"/>
            <a:ext cx="2697480" cy="603504"/>
          </a:xfrm>
          <a:prstGeom prst="roundRect">
            <a:avLst/>
          </a:prstGeom>
          <a:solidFill>
            <a:srgbClr val="244F70"/>
          </a:solidFill>
          <a:ln w="12700">
            <a:solidFill>
              <a:srgbClr val="3B678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59368" y="431596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3｜学校と外部の役割をどう分ける？</a:t>
            </a:r>
            <a:endParaRPr lang="en-US" sz="1040" dirty="0"/>
          </a:p>
        </p:txBody>
      </p:sp>
      <p:sp>
        <p:nvSpPr>
          <p:cNvPr id="29" name="Text 27"/>
          <p:cNvSpPr/>
          <p:nvPr/>
        </p:nvSpPr>
        <p:spPr>
          <a:xfrm>
            <a:off x="786384" y="596188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吉田正之｜キャリア教育案内人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86384" y="6291072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7D2D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学校・地域・こどもをつなぐ、学びのつなぎ人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参考資料｜学校で確認できる一次資料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37A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制度説明と実施条件は、公開されている一次資料で確認しています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713232" y="13716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文部科学省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0C877A"/>
                </a:solidFill>
                <a:uFill>
                  <a:solidFill>
                    <a:srgbClr val="0C877A"/>
                  </a:solidFill>
                </a:u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小・中・高等学校等における起業体験推進事業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221284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起業体験をキャリア教育の一環として位置づけ、起業家精神や情報収集・分析、判断、実行、コミュニケーション等の育成を示しています。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2971800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0C877A"/>
                </a:solidFill>
                <a:uFill>
                  <a:solidFill>
                    <a:srgbClr val="0C877A"/>
                  </a:solidFill>
                </a:u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キャリア教育の手引き・パンフレット等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3558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小学校、中学校・高等学校の手引き、学校全体での計画・連携・評価に関する資料が掲載されています。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713232" y="4160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A5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過去のイベントの参考資料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4599432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0C877A"/>
                </a:solidFill>
                <a:uFill>
                  <a:solidFill>
                    <a:srgbClr val="0C877A"/>
                  </a:solidFill>
                </a:u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みんなの市民活動交流フェスタ2026（開催終了）｜出展の手引き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499262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6323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過去の実施条件を確認する参考資料です。今後の条件は学校・主催者等と別途合意します。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66928" y="5806440"/>
            <a:ext cx="11018520" cy="438912"/>
          </a:xfrm>
          <a:prstGeom prst="roundRect">
            <a:avLst/>
          </a:prstGeom>
          <a:solidFill>
            <a:srgbClr val="163A59"/>
          </a:solidFill>
          <a:ln w="12700">
            <a:solidFill>
              <a:srgbClr val="163A5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" y="5911596"/>
            <a:ext cx="10588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資料名をクリックすると、各公式ページを開けます。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56248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478"/>
                </a:solidFill>
                <a:latin typeface="BIZ UDPゴシック"/>
                <a:ea typeface="BIZ UDPゴシック"/>
                <a:cs typeface="BIZ UDPゴシック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BIZ UDPゴシック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BIZ UDP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吉田正之｜キャリア教育案内人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起業体験プログラム「こども屋台」学校・先生向け提案書</dc:title>
  <dc:subject>起業体験プログラム「こども屋台」学校・先生向け提案書</dc:subject>
  <dc:creator>吉田正之</dc:creator>
  <cp:lastModifiedBy>吉田正之</cp:lastModifiedBy>
  <cp:revision>1</cp:revision>
  <dcterms:created xsi:type="dcterms:W3CDTF">2026-09-10T08:13:03Z</dcterms:created>
  <dcterms:modified xsi:type="dcterms:W3CDTF">2026-09-10T08:13:03Z</dcterms:modified>
</cp:coreProperties>
</file>