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34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Relationship Id="rId34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73A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D9E4EA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005840"/>
            <a:ext cx="6126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学校での活用を考える参考案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731520" y="1481328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あぶくまの10の仕事体験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49808" y="233172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800">
                <a:solidFill>
                  <a:srgbClr val="D9E5EA"/>
                </a:solidFill>
                <a:latin typeface="Noto Sans CJK JP"/>
              </a:rPr>
              <a:t>地域の仕事の「本当の判断」を、子どもの学びに変える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49808" y="4057650"/>
            <a:ext cx="6629400" cy="952500"/>
          </a:xfrm>
          <a:prstGeom prst="roundRect">
            <a:avLst>
              <a:gd name="adj" fmla="val 17241"/>
            </a:avLst>
          </a:prstGeom>
          <a:solidFill>
            <a:srgbClr val="D7E7F0"/>
          </a:solidFill>
          <a:ln w="12700">
            <a:solidFill>
              <a:srgbClr val="D7E7F0">
                <a:alpha val="0"/>
              </a:srgbClr>
            </a:solidFill>
            <a:prstDash val="solid"/>
          </a:ln>
        </p:spPr>
        <p:txBody>
          <a:bodyPr/>
          <a:p>
            <a:pPr/>
            <a:r>
              <a:t>仕事を見せるだけで終わらない。考える→働く人から返る→直す→自分の言葉に残す</a:t>
            </a:r>
          </a:p>
        </p:txBody>
      </p:sp>
      <p:sp>
        <p:nvSpPr>
          <p:cNvPr id="6" name="Text 4"/>
          <p:cNvSpPr/>
          <p:nvPr/>
        </p:nvSpPr>
        <p:spPr>
          <a:xfrm>
            <a:off x="950976" y="3218688"/>
            <a:ext cx="62362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FFFFFF"/>
                </a:solidFill>
                <a:latin typeface="Noto Sans CJK JP"/>
              </a:rPr>
              <a:t>小学校高学年・中学生・高校生／あぶくま地域／先生の準備負担を最小化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49808" y="542239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CE5E8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小学校高学年・中学生・高校生／産業課題・学習目標・安全・評価を一式化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587959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732520" y="5870448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C9D7D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産業課題調査：2026.09.09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D9E4EA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対象は「あぶくま地域」｜広く見る。でも、最初から全部やらない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234440"/>
            <a:ext cx="3977640" cy="4526280"/>
          </a:xfrm>
          <a:prstGeom prst="roundRect">
            <a:avLst>
              <a:gd name="adj" fmla="val 1839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96112" y="1490472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700" b="1">
                <a:solidFill>
                  <a:srgbClr val="173A5E"/>
                </a:solidFill>
                <a:latin typeface="Noto Sans CJK JP"/>
              </a:rPr>
              <a:t>あぶくま地域（公的な地域区分）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96112" y="199339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0F7F7E"/>
                </a:solidFill>
                <a:latin typeface="Noto Sans CJK JP"/>
              </a:rPr>
              <a:t>26市町村・約4,168km²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96112" y="2587752"/>
            <a:ext cx="3246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400">
                <a:solidFill>
                  <a:srgbClr val="1F2D3D"/>
                </a:solidFill>
                <a:latin typeface="Noto Sans CJK JP"/>
              </a:rPr>
              <a:t>南北約100km／東西約40km</a:t>
            </a:r>
            <a:endParaRPr lang="en-US" sz="1400" dirty="0"/>
          </a:p>
          <a:p>
            <a:r>
              <a:rPr sz="1400">
                <a:solidFill>
                  <a:srgbClr val="1F2D3D"/>
                </a:solidFill>
                <a:latin typeface="Noto Sans CJK JP"/>
              </a:rPr>
              <a:t>森林・高原・農地・都市・沿岸までつながる</a:t>
            </a:r>
          </a:p>
        </p:txBody>
      </p:sp>
      <p:sp>
        <p:nvSpPr>
          <p:cNvPr id="7" name="Text 5"/>
          <p:cNvSpPr/>
          <p:nvPr/>
        </p:nvSpPr>
        <p:spPr>
          <a:xfrm>
            <a:off x="896112" y="4526280"/>
            <a:ext cx="33284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00">
                <a:solidFill>
                  <a:srgbClr val="697985"/>
                </a:solidFill>
                <a:latin typeface="Noto Sans CJK JP"/>
              </a:rPr>
              <a:t>※事業名は「あぶくま地域」で統一。活動は関係をつくりやすい場所から始め、完成した型を地域全体へ広げます。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914400" y="3749040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3767328"/>
            <a:ext cx="722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俯瞰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874520" y="3749040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947672" y="3767328"/>
            <a:ext cx="996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地域資源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127248" y="3749040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0" y="3767328"/>
            <a:ext cx="996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産業課題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919472" y="1234440"/>
            <a:ext cx="6537960" cy="4526280"/>
          </a:xfrm>
          <a:prstGeom prst="roundRect">
            <a:avLst>
              <a:gd name="adj" fmla="val 1616"/>
            </a:avLst>
          </a:prstGeom>
          <a:solidFill>
            <a:srgbClr val="EFF6F5"/>
          </a:solidFill>
          <a:ln w="12700">
            <a:solidFill>
              <a:srgbClr val="EFF6F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30368" y="150876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500" b="1">
                <a:solidFill>
                  <a:srgbClr val="0F7F7E"/>
                </a:solidFill>
                <a:latin typeface="Noto Sans CJK JP"/>
              </a:rPr>
              <a:t>考え方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230368" y="1865376"/>
            <a:ext cx="53949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400" b="1">
                <a:solidFill>
                  <a:srgbClr val="173A5E"/>
                </a:solidFill>
                <a:latin typeface="Noto Sans CJK JP"/>
              </a:rPr>
              <a:t>地域全体を対象に、1件ずつ「本物」にする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230368" y="2532888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00" b="1">
                <a:solidFill>
                  <a:srgbClr val="697985"/>
                </a:solidFill>
                <a:latin typeface="Noto Sans CJK JP"/>
              </a:rPr>
              <a:t>進め方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257800" y="290779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715000" y="2862072"/>
            <a:ext cx="5074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30">
                <a:solidFill>
                  <a:srgbClr val="1F2D3D"/>
                </a:solidFill>
                <a:latin typeface="Noto Sans CJK JP"/>
              </a:rPr>
              <a:t>地域名を並べるより、働く人の「本当の迷い」を集める</a:t>
            </a:r>
            <a:endParaRPr lang="en-US" sz="1230" dirty="0"/>
          </a:p>
        </p:txBody>
      </p:sp>
      <p:sp>
        <p:nvSpPr>
          <p:cNvPr id="20" name="Text 18"/>
          <p:cNvSpPr/>
          <p:nvPr/>
        </p:nvSpPr>
        <p:spPr>
          <a:xfrm>
            <a:off x="5257800" y="3566160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715000" y="3520440"/>
            <a:ext cx="5074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30">
                <a:solidFill>
                  <a:srgbClr val="1F2D3D"/>
                </a:solidFill>
                <a:latin typeface="Noto Sans CJK JP"/>
              </a:rPr>
              <a:t>現場の数字・条件・判断基準を、学校で使える教材に変える</a:t>
            </a:r>
            <a:endParaRPr lang="en-US" sz="1230" dirty="0"/>
          </a:p>
        </p:txBody>
      </p:sp>
      <p:sp>
        <p:nvSpPr>
          <p:cNvPr id="22" name="Text 20"/>
          <p:cNvSpPr/>
          <p:nvPr/>
        </p:nvSpPr>
        <p:spPr>
          <a:xfrm>
            <a:off x="5257800" y="4224528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715000" y="4178808"/>
            <a:ext cx="5074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30">
                <a:solidFill>
                  <a:srgbClr val="1F2D3D"/>
                </a:solidFill>
                <a:latin typeface="Noto Sans CJK JP"/>
              </a:rPr>
              <a:t>実証した体験は、同じ型で別の地域・産業へ増やしていく</a:t>
            </a:r>
            <a:endParaRPr lang="en-US" sz="1230" dirty="0"/>
          </a:p>
        </p:txBody>
      </p:sp>
      <p:sp>
        <p:nvSpPr>
          <p:cNvPr id="24" name="Text 22"/>
          <p:cNvSpPr/>
          <p:nvPr/>
        </p:nvSpPr>
        <p:spPr>
          <a:xfrm>
            <a:off x="5248656" y="5047488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300" b="1">
                <a:solidFill>
                  <a:srgbClr val="173A5E"/>
                </a:solidFill>
                <a:latin typeface="Noto Sans CJK JP"/>
              </a:rPr>
              <a:t>小さく実証 → 改善 → あぶくま地域へ展開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[S1]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あぶくまの「困った」は、仕事の教科書になる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234440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100" b="1">
                <a:solidFill>
                  <a:srgbClr val="173A5E"/>
                </a:solidFill>
                <a:latin typeface="Noto Sans CJK JP"/>
              </a:rPr>
              <a:t>産業を紹介するのではなく、働く人が毎日している「判断」を子どもの学びに変える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658368" y="1920240"/>
            <a:ext cx="340156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04825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225296" y="202996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人が足りない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450592"/>
            <a:ext cx="307238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若者流出・採用難・運転手・介護人材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89120" y="1920240"/>
            <a:ext cx="340156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53712" y="204825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956048" y="202996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担い手が減る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53712" y="2450592"/>
            <a:ext cx="307238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農業・林業・地域の商いをどう続けるか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119872" y="1920240"/>
            <a:ext cx="340156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84464" y="204825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0" y="202996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技能を残す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84464" y="2450592"/>
            <a:ext cx="307238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製造・建設・農林業の「勘」と判断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58368" y="3611880"/>
            <a:ext cx="3401568" cy="1417320"/>
          </a:xfrm>
          <a:prstGeom prst="roundRect">
            <a:avLst>
              <a:gd name="adj" fmla="val 5161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373989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25296" y="372160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価値を届ける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2960" y="4142232"/>
            <a:ext cx="307238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地域産品・観光・小さな商いを誰へ届けるか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389120" y="3611880"/>
            <a:ext cx="3401568" cy="1417320"/>
          </a:xfrm>
          <a:prstGeom prst="roundRect">
            <a:avLst>
              <a:gd name="adj" fmla="val 5161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53712" y="373989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956048" y="372160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移動を守る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553712" y="4142232"/>
            <a:ext cx="307238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広い地域で、通学・通院・買物をどう支えるか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119872" y="3611880"/>
            <a:ext cx="3401568" cy="1417320"/>
          </a:xfrm>
          <a:prstGeom prst="roundRect">
            <a:avLst>
              <a:gd name="adj" fmla="val 5161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84464" y="373989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686800" y="372160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知恵を未来へ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284464" y="4142232"/>
            <a:ext cx="307238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和算・測量・地域文化・仕事の知恵を次へ渡す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58368" y="5468112"/>
            <a:ext cx="10917936" cy="566928"/>
          </a:xfrm>
          <a:prstGeom prst="roundRect">
            <a:avLst>
              <a:gd name="adj" fmla="val 12903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32688" y="5577840"/>
            <a:ext cx="10378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50" b="1">
                <a:solidFill>
                  <a:srgbClr val="FFFFFF"/>
                </a:solidFill>
                <a:latin typeface="Noto Sans CJK JP"/>
              </a:rPr>
              <a:t>仕事体験の核 ＝「誰のために、何を大切にし、どう決めるか」を働く人と考える</a:t>
            </a:r>
            <a:endParaRPr lang="en-US" sz="1550" dirty="0"/>
          </a:p>
        </p:txBody>
      </p:sp>
      <p:sp>
        <p:nvSpPr>
          <p:cNvPr id="30" name="Shape 28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[S2][S3][S4][S19]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地域全体を「一つの数字」で決めつけない｜現場の数字に置き換える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325880"/>
            <a:ext cx="3401568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463040"/>
            <a:ext cx="3072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697985"/>
                </a:solidFill>
                <a:latin typeface="Noto Sans CJK JP"/>
              </a:rPr>
              <a:t>あぶくま地域の広さ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22960" y="1764792"/>
            <a:ext cx="30723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B9552A"/>
                </a:solidFill>
                <a:latin typeface="Noto Sans CJK JP"/>
              </a:rPr>
              <a:t>4,168km²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22960" y="2276856"/>
            <a:ext cx="30723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26市町村にまたがる広い地域。産業も課題も場所によって違います。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389120" y="1325880"/>
            <a:ext cx="3401568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53712" y="1463040"/>
            <a:ext cx="3072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697985"/>
                </a:solidFill>
                <a:latin typeface="Noto Sans CJK JP"/>
              </a:rPr>
              <a:t>農業で確かめたい条件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53712" y="1764792"/>
            <a:ext cx="30723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0F7F7E"/>
                </a:solidFill>
                <a:latin typeface="Noto Sans CJK JP"/>
              </a:rPr>
              <a:t>人数・農地・作物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4553712" y="2276856"/>
            <a:ext cx="30723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200">
                <a:solidFill>
                  <a:srgbClr val="1F2D3D"/>
                </a:solidFill>
                <a:latin typeface="Noto Sans CJK JP"/>
              </a:rPr>
              <a:t>担い手、農地、作物の状況を、資料と現場への聞き取りで確認します。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119872" y="1325880"/>
            <a:ext cx="3401568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84464" y="1463040"/>
            <a:ext cx="3072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697985"/>
                </a:solidFill>
                <a:latin typeface="Noto Sans CJK JP"/>
              </a:rPr>
              <a:t>企業で確かめたい条件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284464" y="1764792"/>
            <a:ext cx="30723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採用・技能継承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8284464" y="2276856"/>
            <a:ext cx="30723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200">
                <a:solidFill>
                  <a:srgbClr val="1F2D3D"/>
                </a:solidFill>
                <a:latin typeface="Noto Sans CJK JP"/>
              </a:rPr>
              <a:t>人数、技能の継承、働き方など、協力先ごとの条件を確認します。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58368" y="3547872"/>
            <a:ext cx="10863072" cy="1993392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6112" y="37947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800" b="1">
                <a:solidFill>
                  <a:srgbClr val="173A5E"/>
                </a:solidFill>
                <a:latin typeface="Noto Sans CJK JP"/>
              </a:rPr>
              <a:t>地域資料と、協力先の実際の条件を分けて確かめる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96112" y="4279392"/>
            <a:ext cx="5943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300">
                <a:solidFill>
                  <a:srgbClr val="1F2D3D"/>
                </a:solidFill>
                <a:latin typeface="Noto Sans CJK JP"/>
              </a:rPr>
              <a:t>授業で使うときは、受入先への30分ヒアリングで「実際の人数・時間・費用・困りごと・判断基準」に置き換えます。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360920" y="3822192"/>
            <a:ext cx="3602736" cy="1143000"/>
          </a:xfrm>
          <a:prstGeom prst="roundRect">
            <a:avLst>
              <a:gd name="adj" fmla="val 6400"/>
            </a:avLst>
          </a:prstGeom>
          <a:solidFill>
            <a:srgbClr val="EFF6F5"/>
          </a:solidFill>
          <a:ln w="12700">
            <a:solidFill>
              <a:srgbClr val="EFF6F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07808" y="397764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だからこそ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07808" y="4279392"/>
            <a:ext cx="2971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700" b="1">
                <a:solidFill>
                  <a:srgbClr val="173A5E"/>
                </a:solidFill>
                <a:latin typeface="Noto Sans CJK JP"/>
              </a:rPr>
              <a:t>公開データ → 現場の数字 →</a:t>
            </a:r>
            <a:endParaRPr lang="en-US" sz="1700" dirty="0"/>
          </a:p>
          <a:p>
            <a:r>
              <a:rPr sz="1700" b="1">
                <a:solidFill>
                  <a:srgbClr val="173A5E"/>
                </a:solidFill>
                <a:latin typeface="Noto Sans CJK JP"/>
              </a:rPr>
              <a:t>子どもが判断できる教材へ</a:t>
            </a:r>
          </a:p>
        </p:txBody>
      </p:sp>
      <p:sp>
        <p:nvSpPr>
          <p:cNvPr id="21" name="Shape 19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[S1][S3][S4]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独自性｜仕事を見せるのではなく、「仕事で迷う場面」を教材にする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920240"/>
            <a:ext cx="1783080" cy="205740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04672" y="20574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04672" y="248716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現場の困りごと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04672" y="2971800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実際に迷っていること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505456" y="267004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2880360" y="1920240"/>
            <a:ext cx="1783080" cy="2057400"/>
          </a:xfrm>
          <a:prstGeom prst="roundRect">
            <a:avLst>
              <a:gd name="adj" fmla="val 41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26664" y="20574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026664" y="248716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判断材料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026664" y="2971800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何を見て決める？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727448" y="267004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300" dirty="0"/>
          </a:p>
        </p:txBody>
      </p:sp>
      <p:sp>
        <p:nvSpPr>
          <p:cNvPr id="13" name="Shape 11"/>
          <p:cNvSpPr/>
          <p:nvPr/>
        </p:nvSpPr>
        <p:spPr>
          <a:xfrm>
            <a:off x="5102352" y="1920240"/>
            <a:ext cx="1783080" cy="205740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248656" y="20574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248656" y="248716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子どもが決める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48656" y="2971800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自分の理由で案を作る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949440" y="267004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300" dirty="0"/>
          </a:p>
        </p:txBody>
      </p:sp>
      <p:sp>
        <p:nvSpPr>
          <p:cNvPr id="18" name="Shape 16"/>
          <p:cNvSpPr/>
          <p:nvPr/>
        </p:nvSpPr>
        <p:spPr>
          <a:xfrm>
            <a:off x="7324344" y="1920240"/>
            <a:ext cx="1783080" cy="2057400"/>
          </a:xfrm>
          <a:prstGeom prst="roundRect">
            <a:avLst>
              <a:gd name="adj" fmla="val 41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70648" y="20574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470648" y="248716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働く人が返す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470648" y="2971800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「現場ではこう考える」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9171432" y="267004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9546336" y="1920240"/>
            <a:ext cx="1783080" cy="205740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92640" y="20574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05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692640" y="248716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確かめて残す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692640" y="2971800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考えの変化＋次の一歩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1078992" y="4617720"/>
            <a:ext cx="10012680" cy="713232"/>
          </a:xfrm>
          <a:prstGeom prst="roundRect">
            <a:avLst>
              <a:gd name="adj" fmla="val 10256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298448" y="4754880"/>
            <a:ext cx="9555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30" b="1">
                <a:solidFill>
                  <a:srgbClr val="FFFFFF"/>
                </a:solidFill>
                <a:latin typeface="Noto Sans CJK JP"/>
              </a:rPr>
              <a:t>吉田が学校と整えること：現場ヒアリング、匿名化、教材と安全条件、授業案</a:t>
            </a:r>
            <a:endParaRPr lang="en-US" sz="1530" dirty="0"/>
          </a:p>
        </p:txBody>
      </p:sp>
      <p:sp>
        <p:nvSpPr>
          <p:cNvPr id="29" name="Text 27"/>
          <p:cNvSpPr/>
          <p:nvPr/>
        </p:nvSpPr>
        <p:spPr>
          <a:xfrm>
            <a:off x="1078992" y="5559552"/>
            <a:ext cx="1001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00">
                <a:solidFill>
                  <a:srgbClr val="697985"/>
                </a:solidFill>
                <a:latin typeface="Noto Sans CJK JP"/>
              </a:rPr>
              <a:t>働く人の判断材料を、許可された範囲で教材にします。学校と協力先の振り返りを次の授業へ生かします。</a:t>
            </a:r>
            <a:endParaRPr lang="en-US" sz="1120" dirty="0"/>
          </a:p>
        </p:txBody>
      </p:sp>
      <p:sp>
        <p:nvSpPr>
          <p:cNvPr id="30" name="Shape 28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なぜ、体験の学びが残りやすくなるのか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6583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979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残るのは、楽しかったからだけではありません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58368" y="1874520"/>
            <a:ext cx="1901952" cy="25146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04672" y="2011680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4672" y="254203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自分で決める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3227832"/>
            <a:ext cx="15727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条件を比べ、理由を持って選ぶ</a:t>
            </a:r>
            <a:endParaRPr lang="en-US" sz="1140" dirty="0"/>
          </a:p>
        </p:txBody>
      </p:sp>
      <p:sp>
        <p:nvSpPr>
          <p:cNvPr id="8" name="Shape 6"/>
          <p:cNvSpPr/>
          <p:nvPr/>
        </p:nvSpPr>
        <p:spPr>
          <a:xfrm>
            <a:off x="2880360" y="1874520"/>
            <a:ext cx="1901952" cy="2514600"/>
          </a:xfrm>
          <a:prstGeom prst="roundRect">
            <a:avLst>
              <a:gd name="adj" fmla="val 3846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3026664" y="2011680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026664" y="254203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結果が返る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044952" y="3227832"/>
            <a:ext cx="15727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相手の反応やデータで、ずれに気づく</a:t>
            </a:r>
            <a:endParaRPr lang="en-US" sz="1140" dirty="0"/>
          </a:p>
        </p:txBody>
      </p:sp>
      <p:sp>
        <p:nvSpPr>
          <p:cNvPr id="12" name="Shape 10"/>
          <p:cNvSpPr/>
          <p:nvPr/>
        </p:nvSpPr>
        <p:spPr>
          <a:xfrm>
            <a:off x="5102352" y="1874520"/>
            <a:ext cx="1901952" cy="25146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5248656" y="2011680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248656" y="254203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直して試す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266944" y="3227832"/>
            <a:ext cx="15727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気づきを、行動の変更へ変える</a:t>
            </a:r>
            <a:endParaRPr lang="en-US" sz="1140" dirty="0"/>
          </a:p>
        </p:txBody>
      </p:sp>
      <p:sp>
        <p:nvSpPr>
          <p:cNvPr id="16" name="Shape 14"/>
          <p:cNvSpPr/>
          <p:nvPr/>
        </p:nvSpPr>
        <p:spPr>
          <a:xfrm>
            <a:off x="7324344" y="1874520"/>
            <a:ext cx="1901952" cy="2514600"/>
          </a:xfrm>
          <a:prstGeom prst="roundRect">
            <a:avLst>
              <a:gd name="adj" fmla="val 3846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7470648" y="2011680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470648" y="254203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言葉に残す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488936" y="3227832"/>
            <a:ext cx="15727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理由と変化を、成果物へ記録する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9546336" y="1874520"/>
            <a:ext cx="1901952" cy="25146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692640" y="2011680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692640" y="2542032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もう一度使う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710928" y="3227832"/>
            <a:ext cx="15727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別の授業や生活で、同じ考え方を使う</a:t>
            </a:r>
            <a:endParaRPr lang="en-US" sz="1140" dirty="0"/>
          </a:p>
        </p:txBody>
      </p:sp>
      <p:sp>
        <p:nvSpPr>
          <p:cNvPr id="24" name="Shape 22"/>
          <p:cNvSpPr/>
          <p:nvPr/>
        </p:nvSpPr>
        <p:spPr>
          <a:xfrm>
            <a:off x="658368" y="4983480"/>
            <a:ext cx="10835640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96112" y="5102352"/>
            <a:ext cx="10378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一度の思い出を、後から使える「判断の仕方」へ変える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8368" y="577900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979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1回の体験で定着を保証しません。振り返りと別の場面での再使用まで授業として設計します。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  <p:txBody>
          <a:bodyPr/>
          <a:p>
            <a:pPr/>
            <a:r>
              <a:t/>
            </a:r>
          </a:p>
        </p:txBody>
      </p:sp>
      <p:sp>
        <p:nvSpPr>
          <p:cNvPr id="28" name="Text 26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[S17][S18]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体験をキャリア教育に変える3つの問い＋「残った」証拠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353312"/>
            <a:ext cx="3401568" cy="1719072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822960" y="1481328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225296" y="1463040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社会を見る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1883664"/>
            <a:ext cx="3072384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この仕事は、誰の何を支えていましたか？</a:t>
            </a:r>
            <a:endParaRPr lang="en-US" sz="1150" dirty="0"/>
          </a:p>
          <a:p>
            <a:r>
              <a:rPr sz="1150">
                <a:solidFill>
                  <a:srgbClr val="1F2D3D"/>
                </a:solidFill>
                <a:latin typeface="Noto Sans CJK JP"/>
              </a:rPr>
              <a:t>仕事の役割と社会とのつながり</a:t>
            </a:r>
          </a:p>
        </p:txBody>
      </p:sp>
      <p:sp>
        <p:nvSpPr>
          <p:cNvPr id="7" name="Shape 5"/>
          <p:cNvSpPr/>
          <p:nvPr/>
        </p:nvSpPr>
        <p:spPr>
          <a:xfrm>
            <a:off x="4379976" y="1353312"/>
            <a:ext cx="3401568" cy="1719072"/>
          </a:xfrm>
          <a:prstGeom prst="roundRect">
            <a:avLst>
              <a:gd name="adj" fmla="val 4255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544568" y="1481328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946904" y="1463040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働く人と自分を見る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44568" y="1883664"/>
            <a:ext cx="3072384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500">
                <a:solidFill>
                  <a:srgbClr val="1F2D3D"/>
                </a:solidFill>
                <a:latin typeface="Noto Sans CJK JP"/>
              </a:rPr>
              <a:t>この人は何を大切に働いていた？</a:t>
            </a:r>
            <a:endParaRPr lang="en-US" sz="1150" dirty="0"/>
          </a:p>
          <a:p>
            <a:r>
              <a:rPr sz="1500">
                <a:solidFill>
                  <a:srgbClr val="1F2D3D"/>
                </a:solidFill>
                <a:latin typeface="Noto Sans CJK JP"/>
              </a:rPr>
              <a:t>自分なら何を大切にしたい？</a:t>
            </a:r>
          </a:p>
        </p:txBody>
      </p:sp>
      <p:sp>
        <p:nvSpPr>
          <p:cNvPr id="11" name="Shape 9"/>
          <p:cNvSpPr/>
          <p:nvPr/>
        </p:nvSpPr>
        <p:spPr>
          <a:xfrm>
            <a:off x="8101584" y="1353312"/>
            <a:ext cx="3401568" cy="1719072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266176" y="1481328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68512" y="1463040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次へつなぐ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66176" y="1883664"/>
            <a:ext cx="3072384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今日使った考え方を、次はどこで使いますか？</a:t>
            </a:r>
            <a:endParaRPr lang="en-US" sz="1150" dirty="0"/>
          </a:p>
          <a:p>
            <a:r>
              <a:rPr sz="1150">
                <a:solidFill>
                  <a:srgbClr val="1F2D3D"/>
                </a:solidFill>
                <a:latin typeface="Noto Sans CJK JP"/>
              </a:rPr>
              <a:t>教科・生活・次の選択</a:t>
            </a:r>
          </a:p>
        </p:txBody>
      </p:sp>
      <p:sp>
        <p:nvSpPr>
          <p:cNvPr id="15" name="Text 13"/>
          <p:cNvSpPr/>
          <p:nvPr/>
        </p:nvSpPr>
        <p:spPr>
          <a:xfrm>
            <a:off x="658368" y="3456432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「楽しかった」で終わらず、考えがどう変わったかを短く残します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58368" y="3913632"/>
            <a:ext cx="10844784" cy="384048"/>
          </a:xfrm>
          <a:prstGeom prst="roundRect">
            <a:avLst>
              <a:gd name="adj" fmla="val 7143"/>
            </a:avLst>
          </a:prstGeom>
          <a:solidFill>
            <a:srgbClr val="173A5E"/>
          </a:solidFill>
          <a:ln w="12700">
            <a:solidFill>
              <a:srgbClr val="173A5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22960" y="3968496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時点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103120" y="3968496"/>
            <a:ext cx="32004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集めるもの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742432" y="3968496"/>
            <a:ext cx="5120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確かめること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58368" y="4297680"/>
            <a:ext cx="10844784" cy="438912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22960" y="436168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体験前</a:t>
            </a:r>
            <a:endParaRPr lang="en-US" sz="1070" dirty="0"/>
          </a:p>
        </p:txBody>
      </p:sp>
      <p:sp>
        <p:nvSpPr>
          <p:cNvPr id="22" name="Text 20"/>
          <p:cNvSpPr/>
          <p:nvPr/>
        </p:nvSpPr>
        <p:spPr>
          <a:xfrm>
            <a:off x="2103120" y="436168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70">
                <a:solidFill>
                  <a:srgbClr val="1F2D3D"/>
                </a:solidFill>
                <a:latin typeface="Noto Sans CJK JP"/>
              </a:rPr>
              <a:t>初案・選んだ理由</a:t>
            </a:r>
            <a:endParaRPr lang="en-US" sz="1070" dirty="0"/>
          </a:p>
        </p:txBody>
      </p:sp>
      <p:sp>
        <p:nvSpPr>
          <p:cNvPr id="23" name="Text 21"/>
          <p:cNvSpPr/>
          <p:nvPr/>
        </p:nvSpPr>
        <p:spPr>
          <a:xfrm>
            <a:off x="5742432" y="436168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70">
                <a:solidFill>
                  <a:srgbClr val="1F2D3D"/>
                </a:solidFill>
                <a:latin typeface="Noto Sans CJK JP"/>
              </a:rPr>
              <a:t>自分の考えを持って参加したか</a:t>
            </a:r>
            <a:endParaRPr lang="en-US" sz="1070" dirty="0"/>
          </a:p>
        </p:txBody>
      </p:sp>
      <p:sp>
        <p:nvSpPr>
          <p:cNvPr id="24" name="Shape 22"/>
          <p:cNvSpPr/>
          <p:nvPr/>
        </p:nvSpPr>
        <p:spPr>
          <a:xfrm>
            <a:off x="658368" y="4736592"/>
            <a:ext cx="10844784" cy="438912"/>
          </a:xfrm>
          <a:prstGeom prst="roundRect">
            <a:avLst>
              <a:gd name="adj" fmla="val 2083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22960" y="4800600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体験中</a:t>
            </a:r>
            <a:endParaRPr lang="en-US" sz="1070" dirty="0"/>
          </a:p>
        </p:txBody>
      </p:sp>
      <p:sp>
        <p:nvSpPr>
          <p:cNvPr id="26" name="Text 24"/>
          <p:cNvSpPr/>
          <p:nvPr/>
        </p:nvSpPr>
        <p:spPr>
          <a:xfrm>
            <a:off x="2103120" y="480060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70">
                <a:solidFill>
                  <a:srgbClr val="1F2D3D"/>
                </a:solidFill>
                <a:latin typeface="Noto Sans CJK JP"/>
              </a:rPr>
              <a:t>働く人の講評・追加条件</a:t>
            </a:r>
            <a:endParaRPr lang="en-US" sz="1070" dirty="0"/>
          </a:p>
        </p:txBody>
      </p:sp>
      <p:sp>
        <p:nvSpPr>
          <p:cNvPr id="27" name="Text 25"/>
          <p:cNvSpPr/>
          <p:nvPr/>
        </p:nvSpPr>
        <p:spPr>
          <a:xfrm>
            <a:off x="5742432" y="48006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70">
                <a:solidFill>
                  <a:srgbClr val="1F2D3D"/>
                </a:solidFill>
                <a:latin typeface="Noto Sans CJK JP"/>
              </a:rPr>
              <a:t>自分との違いに気づいたか</a:t>
            </a:r>
            <a:endParaRPr lang="en-US" sz="1070" dirty="0"/>
          </a:p>
        </p:txBody>
      </p:sp>
      <p:sp>
        <p:nvSpPr>
          <p:cNvPr id="28" name="Shape 26"/>
          <p:cNvSpPr/>
          <p:nvPr/>
        </p:nvSpPr>
        <p:spPr>
          <a:xfrm>
            <a:off x="658368" y="5175504"/>
            <a:ext cx="10844784" cy="438912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22960" y="523951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体験後</a:t>
            </a:r>
            <a:endParaRPr lang="en-US" sz="1070" dirty="0"/>
          </a:p>
        </p:txBody>
      </p:sp>
      <p:sp>
        <p:nvSpPr>
          <p:cNvPr id="30" name="Text 28"/>
          <p:cNvSpPr/>
          <p:nvPr/>
        </p:nvSpPr>
        <p:spPr>
          <a:xfrm>
            <a:off x="2103120" y="523951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70">
                <a:solidFill>
                  <a:srgbClr val="1F2D3D"/>
                </a:solidFill>
                <a:latin typeface="Noto Sans CJK JP"/>
              </a:rPr>
              <a:t>検討後の案・変えた・変えない理由</a:t>
            </a:r>
            <a:endParaRPr lang="en-US" sz="1070" dirty="0"/>
          </a:p>
        </p:txBody>
      </p:sp>
      <p:sp>
        <p:nvSpPr>
          <p:cNvPr id="31" name="Text 29"/>
          <p:cNvSpPr/>
          <p:nvPr/>
        </p:nvSpPr>
        <p:spPr>
          <a:xfrm>
            <a:off x="5742432" y="5239512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70">
                <a:solidFill>
                  <a:srgbClr val="1F2D3D"/>
                </a:solidFill>
                <a:latin typeface="Noto Sans CJK JP"/>
              </a:rPr>
              <a:t>判断を確かめ、理由を説明したか</a:t>
            </a:r>
            <a:endParaRPr lang="en-US" sz="1070" dirty="0"/>
          </a:p>
        </p:txBody>
      </p:sp>
      <p:sp>
        <p:nvSpPr>
          <p:cNvPr id="32" name="Shape 30"/>
          <p:cNvSpPr/>
          <p:nvPr/>
        </p:nvSpPr>
        <p:spPr>
          <a:xfrm>
            <a:off x="658368" y="5614416"/>
            <a:ext cx="10844784" cy="438912"/>
          </a:xfrm>
          <a:prstGeom prst="roundRect">
            <a:avLst>
              <a:gd name="adj" fmla="val 2083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/>
          <p:nvPr/>
        </p:nvSpPr>
        <p:spPr>
          <a:xfrm>
            <a:off x="822960" y="5678424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1週間後</a:t>
            </a:r>
            <a:endParaRPr lang="en-US" sz="1070" dirty="0"/>
          </a:p>
        </p:txBody>
      </p:sp>
      <p:sp>
        <p:nvSpPr>
          <p:cNvPr id="34" name="Text 32"/>
          <p:cNvSpPr/>
          <p:nvPr/>
        </p:nvSpPr>
        <p:spPr>
          <a:xfrm>
            <a:off x="2103120" y="567842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70">
                <a:solidFill>
                  <a:srgbClr val="1F2D3D"/>
                </a:solidFill>
                <a:latin typeface="Noto Sans CJK JP"/>
              </a:rPr>
              <a:t>別の授業・生活での一文</a:t>
            </a:r>
            <a:endParaRPr lang="en-US" sz="1070" dirty="0"/>
          </a:p>
        </p:txBody>
      </p:sp>
      <p:sp>
        <p:nvSpPr>
          <p:cNvPr id="35" name="Text 33"/>
          <p:cNvSpPr/>
          <p:nvPr/>
        </p:nvSpPr>
        <p:spPr>
          <a:xfrm>
            <a:off x="5742432" y="5678424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70">
                <a:solidFill>
                  <a:srgbClr val="1F2D3D"/>
                </a:solidFill>
                <a:latin typeface="Noto Sans CJK JP"/>
              </a:rPr>
              <a:t>同じ考え方をもう一度使えたか</a:t>
            </a:r>
            <a:endParaRPr lang="en-US" sz="1070" dirty="0"/>
          </a:p>
        </p:txBody>
      </p:sp>
      <p:sp>
        <p:nvSpPr>
          <p:cNvPr id="36" name="Shape 34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[S17][S18]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先生が使いやすい共通設計｜1～2コマ＋前後の短時間で始める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417320"/>
            <a:ext cx="3401568" cy="1188720"/>
          </a:xfrm>
          <a:prstGeom prst="roundRect">
            <a:avLst>
              <a:gd name="adj" fmla="val 6154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859536" y="1572768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59536" y="1920240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問いを1つ</a:t>
            </a:r>
            <a:endParaRPr lang="en-US" sz="1150" dirty="0"/>
          </a:p>
          <a:p>
            <a:pPr algn="ctr"/>
            <a:r>
              <a:rPr sz="1150">
                <a:solidFill>
                  <a:srgbClr val="1F2D3D"/>
                </a:solidFill>
                <a:latin typeface="Noto Sans CJK JP"/>
              </a:rPr>
              <a:t>初案＋安全確認</a:t>
            </a:r>
          </a:p>
        </p:txBody>
      </p:sp>
      <p:sp>
        <p:nvSpPr>
          <p:cNvPr id="6" name="Shape 4"/>
          <p:cNvSpPr/>
          <p:nvPr/>
        </p:nvSpPr>
        <p:spPr>
          <a:xfrm>
            <a:off x="4389120" y="1417320"/>
            <a:ext cx="3401568" cy="1188720"/>
          </a:xfrm>
          <a:prstGeom prst="roundRect">
            <a:avLst>
              <a:gd name="adj" fmla="val 6154"/>
            </a:avLst>
          </a:prstGeom>
          <a:solidFill>
            <a:srgbClr val="0F7F7E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4590288" y="1572768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00" b="1">
                <a:solidFill>
                  <a:srgbClr val="FFFFFF"/>
                </a:solidFill>
                <a:latin typeface="Noto Sans CJK JP"/>
              </a:rPr>
              <a:t>体験 50～100分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90288" y="1920240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50">
                <a:solidFill>
                  <a:srgbClr val="FFFFFF"/>
                </a:solidFill>
                <a:latin typeface="Noto Sans CJK JP"/>
              </a:rPr>
              <a:t>仕事の条件</a:t>
            </a:r>
            <a:endParaRPr lang="en-US" sz="1150" dirty="0"/>
          </a:p>
          <a:p>
            <a:pPr algn="ctr"/>
            <a:r>
              <a:rPr sz="1150">
                <a:solidFill>
                  <a:srgbClr val="FFFFFF"/>
                </a:solidFill>
                <a:latin typeface="Noto Sans CJK JP"/>
              </a:rPr>
              <a:t>判断→講評→修正</a:t>
            </a:r>
          </a:p>
        </p:txBody>
      </p:sp>
      <p:sp>
        <p:nvSpPr>
          <p:cNvPr id="9" name="Shape 7"/>
          <p:cNvSpPr/>
          <p:nvPr/>
        </p:nvSpPr>
        <p:spPr>
          <a:xfrm>
            <a:off x="8119872" y="1417320"/>
            <a:ext cx="3401568" cy="1188720"/>
          </a:xfrm>
          <a:prstGeom prst="roundRect">
            <a:avLst>
              <a:gd name="adj" fmla="val 6154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321040" y="1572768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00" b="1">
                <a:solidFill>
                  <a:srgbClr val="173A5E"/>
                </a:solidFill>
                <a:latin typeface="Noto Sans CJK JP"/>
              </a:rPr>
              <a:t>事後 10～15分＋再使用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21040" y="1920240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50">
                <a:solidFill>
                  <a:srgbClr val="1F2D3D"/>
                </a:solidFill>
                <a:latin typeface="Noto Sans CJK JP"/>
              </a:rPr>
              <a:t>変えた・変えない理由を1文</a:t>
            </a:r>
            <a:endParaRPr lang="en-US" sz="1150" dirty="0"/>
          </a:p>
          <a:p>
            <a:pPr algn="ctr"/>
            <a:r>
              <a:rPr sz="1150">
                <a:solidFill>
                  <a:srgbClr val="1F2D3D"/>
                </a:solidFill>
                <a:latin typeface="Noto Sans CJK JP"/>
              </a:rPr>
              <a:t>後日5分でもう一度</a:t>
            </a:r>
          </a:p>
        </p:txBody>
      </p:sp>
      <p:sp>
        <p:nvSpPr>
          <p:cNvPr id="12" name="Shape 10"/>
          <p:cNvSpPr/>
          <p:nvPr/>
        </p:nvSpPr>
        <p:spPr>
          <a:xfrm>
            <a:off x="658368" y="3063240"/>
            <a:ext cx="3401568" cy="2359152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22960" y="3246120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00" b="1">
                <a:solidFill>
                  <a:srgbClr val="0F7F7E"/>
                </a:solidFill>
                <a:latin typeface="Noto Sans CJK JP"/>
              </a:rPr>
              <a:t>小学校高学年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" y="3675888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00" b="1">
                <a:solidFill>
                  <a:srgbClr val="173A5E"/>
                </a:solidFill>
                <a:latin typeface="Noto Sans CJK JP"/>
              </a:rPr>
              <a:t>具体物・相手・役割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59536" y="4160520"/>
            <a:ext cx="29992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60">
                <a:solidFill>
                  <a:srgbClr val="1F2D3D"/>
                </a:solidFill>
                <a:latin typeface="Noto Sans CJK JP"/>
              </a:rPr>
              <a:t>誰の役に立った？</a:t>
            </a:r>
            <a:endParaRPr lang="en-US" sz="1160" dirty="0"/>
          </a:p>
          <a:p>
            <a:pPr algn="ctr"/>
            <a:r>
              <a:rPr sz="1160">
                <a:solidFill>
                  <a:srgbClr val="1F2D3D"/>
                </a:solidFill>
                <a:latin typeface="Noto Sans CJK JP"/>
              </a:rPr>
              <a:t>自分は何を大切にした？</a:t>
            </a:r>
          </a:p>
        </p:txBody>
      </p:sp>
      <p:sp>
        <p:nvSpPr>
          <p:cNvPr id="16" name="Text 14"/>
          <p:cNvSpPr/>
          <p:nvPr/>
        </p:nvSpPr>
        <p:spPr>
          <a:xfrm>
            <a:off x="859536" y="48463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70">
                <a:solidFill>
                  <a:srgbClr val="697985"/>
                </a:solidFill>
                <a:latin typeface="Noto Sans CJK JP"/>
              </a:rPr>
              <a:t>条件を少なくし、理由を1つ残す</a:t>
            </a:r>
            <a:endParaRPr lang="en-US" sz="1070" dirty="0"/>
          </a:p>
        </p:txBody>
      </p:sp>
      <p:sp>
        <p:nvSpPr>
          <p:cNvPr id="17" name="Shape 15"/>
          <p:cNvSpPr/>
          <p:nvPr/>
        </p:nvSpPr>
        <p:spPr>
          <a:xfrm>
            <a:off x="4389120" y="3063240"/>
            <a:ext cx="3401568" cy="2359152"/>
          </a:xfrm>
          <a:prstGeom prst="roundRect">
            <a:avLst>
              <a:gd name="adj" fmla="val 3101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4553712" y="3246120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00" b="1">
                <a:solidFill>
                  <a:srgbClr val="0F7F7E"/>
                </a:solidFill>
                <a:latin typeface="Noto Sans CJK JP"/>
              </a:rPr>
              <a:t>中学校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553712" y="3675888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00" b="1">
                <a:solidFill>
                  <a:srgbClr val="173A5E"/>
                </a:solidFill>
                <a:latin typeface="Noto Sans CJK JP"/>
              </a:rPr>
              <a:t>立場の違いと判断理由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90288" y="4160520"/>
            <a:ext cx="29992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60">
                <a:solidFill>
                  <a:srgbClr val="1F2D3D"/>
                </a:solidFill>
                <a:latin typeface="Noto Sans CJK JP"/>
              </a:rPr>
              <a:t>相手が変わると答えは？</a:t>
            </a:r>
            <a:endParaRPr lang="en-US" sz="1160" dirty="0"/>
          </a:p>
          <a:p>
            <a:pPr algn="ctr"/>
            <a:r>
              <a:rPr sz="1160">
                <a:solidFill>
                  <a:srgbClr val="1F2D3D"/>
                </a:solidFill>
                <a:latin typeface="Noto Sans CJK JP"/>
              </a:rPr>
              <a:t>なぜその案を選んだ？</a:t>
            </a:r>
          </a:p>
        </p:txBody>
      </p:sp>
      <p:sp>
        <p:nvSpPr>
          <p:cNvPr id="21" name="Text 19"/>
          <p:cNvSpPr/>
          <p:nvPr/>
        </p:nvSpPr>
        <p:spPr>
          <a:xfrm>
            <a:off x="4590288" y="48463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70">
                <a:solidFill>
                  <a:srgbClr val="697985"/>
                </a:solidFill>
                <a:latin typeface="Noto Sans CJK JP"/>
              </a:rPr>
              <a:t>複数条件を比べ、講評後に確かめる</a:t>
            </a:r>
            <a:endParaRPr lang="en-US" sz="1070" dirty="0"/>
          </a:p>
        </p:txBody>
      </p:sp>
      <p:sp>
        <p:nvSpPr>
          <p:cNvPr id="22" name="Shape 20"/>
          <p:cNvSpPr/>
          <p:nvPr/>
        </p:nvSpPr>
        <p:spPr>
          <a:xfrm>
            <a:off x="8119872" y="3063240"/>
            <a:ext cx="3401568" cy="2359152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284464" y="3246120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00" b="1">
                <a:solidFill>
                  <a:srgbClr val="0F7F7E"/>
                </a:solidFill>
                <a:latin typeface="Noto Sans CJK JP"/>
              </a:rPr>
              <a:t>高等学校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284464" y="3675888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00" b="1">
                <a:solidFill>
                  <a:srgbClr val="173A5E"/>
                </a:solidFill>
                <a:latin typeface="Noto Sans CJK JP"/>
              </a:rPr>
              <a:t>社会的責任と将来接続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321040" y="4160520"/>
            <a:ext cx="29992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160">
                <a:solidFill>
                  <a:srgbClr val="1F2D3D"/>
                </a:solidFill>
                <a:latin typeface="Noto Sans CJK JP"/>
              </a:rPr>
              <a:t>何を優先・見送った？</a:t>
            </a:r>
            <a:endParaRPr lang="en-US" sz="1160" dirty="0"/>
          </a:p>
          <a:p>
            <a:pPr algn="ctr"/>
            <a:r>
              <a:rPr sz="1160">
                <a:solidFill>
                  <a:srgbClr val="1F2D3D"/>
                </a:solidFill>
                <a:latin typeface="Noto Sans CJK JP"/>
              </a:rPr>
              <a:t>自分の学び・進路とどうつながる？</a:t>
            </a:r>
          </a:p>
        </p:txBody>
      </p:sp>
      <p:sp>
        <p:nvSpPr>
          <p:cNvPr id="26" name="Text 24"/>
          <p:cNvSpPr/>
          <p:nvPr/>
        </p:nvSpPr>
        <p:spPr>
          <a:xfrm>
            <a:off x="8321040" y="4846320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70">
                <a:solidFill>
                  <a:srgbClr val="697985"/>
                </a:solidFill>
                <a:latin typeface="Noto Sans CJK JP"/>
              </a:rPr>
              <a:t>実データや倫理を扱い、別課題で使い直す</a:t>
            </a:r>
            <a:endParaRPr lang="en-US" sz="1070" dirty="0"/>
          </a:p>
        </p:txBody>
      </p:sp>
      <p:sp>
        <p:nvSpPr>
          <p:cNvPr id="27" name="Shape 25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[S17][S18]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10件の全体像｜あぶくまの「仕事で迷う場面」から逆算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170432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04672" y="1316736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25296" y="1261872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和算・測量｜佐久間庸軒から「測る仕事」へ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242816" y="1280160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地域の知恵／測量／土地・水・道</a:t>
            </a:r>
            <a:endParaRPr lang="en-US" sz="980" dirty="0"/>
          </a:p>
        </p:txBody>
      </p:sp>
      <p:sp>
        <p:nvSpPr>
          <p:cNvPr id="7" name="Shape 5"/>
          <p:cNvSpPr/>
          <p:nvPr/>
        </p:nvSpPr>
        <p:spPr>
          <a:xfrm>
            <a:off x="6144768" y="1170432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91072" y="1316736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711696" y="1261872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農業経営｜農地をどう守る？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729216" y="1280160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担い手減少／遊休農地／鳥獣被害</a:t>
            </a:r>
            <a:endParaRPr lang="en-US" sz="980" dirty="0"/>
          </a:p>
        </p:txBody>
      </p:sp>
      <p:sp>
        <p:nvSpPr>
          <p:cNvPr id="11" name="Shape 9"/>
          <p:cNvSpPr/>
          <p:nvPr/>
        </p:nvSpPr>
        <p:spPr>
          <a:xfrm>
            <a:off x="658368" y="2139696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228600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225296" y="2231136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林業・木材活用｜森をどう使う？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242816" y="2249424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林業人材／森林管理／地域材利用</a:t>
            </a:r>
            <a:endParaRPr lang="en-US" sz="980" dirty="0"/>
          </a:p>
        </p:txBody>
      </p:sp>
      <p:sp>
        <p:nvSpPr>
          <p:cNvPr id="15" name="Shape 13"/>
          <p:cNvSpPr/>
          <p:nvPr/>
        </p:nvSpPr>
        <p:spPr>
          <a:xfrm>
            <a:off x="6144768" y="2139696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91072" y="228600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711696" y="2231136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製造・技能継承｜「勘」を品質に残す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729216" y="2249424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技能者不足／若手採用／技能継承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658368" y="3108960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04672" y="3255264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05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225296" y="3200400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建設・空き家再生｜直す？使い直す？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242816" y="3218688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人口減少／空き家／住宅の維持</a:t>
            </a:r>
            <a:endParaRPr lang="en-US" sz="980" dirty="0"/>
          </a:p>
        </p:txBody>
      </p:sp>
      <p:sp>
        <p:nvSpPr>
          <p:cNvPr id="23" name="Shape 21"/>
          <p:cNvSpPr/>
          <p:nvPr/>
        </p:nvSpPr>
        <p:spPr>
          <a:xfrm>
            <a:off x="6144768" y="3108960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91072" y="3255264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06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711696" y="3200400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商業・6次産業｜地域のものを誰へ届ける？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729216" y="3218688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地域産品／販路／小さな商い</a:t>
            </a:r>
            <a:endParaRPr lang="en-US" sz="980" dirty="0"/>
          </a:p>
        </p:txBody>
      </p:sp>
      <p:sp>
        <p:nvSpPr>
          <p:cNvPr id="27" name="Shape 25"/>
          <p:cNvSpPr/>
          <p:nvPr/>
        </p:nvSpPr>
        <p:spPr>
          <a:xfrm>
            <a:off x="658368" y="4078224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4672" y="4224528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07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225296" y="4169664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観光・周遊｜もう1か所、もう1時間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242816" y="4187952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周遊／滞在時間／地域資源</a:t>
            </a:r>
            <a:endParaRPr lang="en-US" sz="980" dirty="0"/>
          </a:p>
        </p:txBody>
      </p:sp>
      <p:sp>
        <p:nvSpPr>
          <p:cNvPr id="31" name="Shape 29"/>
          <p:cNvSpPr/>
          <p:nvPr/>
        </p:nvSpPr>
        <p:spPr>
          <a:xfrm>
            <a:off x="6144768" y="4078224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291072" y="4224528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711696" y="4169664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地域交通｜少ない運転手で移動を守る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9729216" y="4187952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運転手不足／高齢化／広域移動</a:t>
            </a:r>
            <a:endParaRPr lang="en-US" sz="980" dirty="0"/>
          </a:p>
        </p:txBody>
      </p:sp>
      <p:sp>
        <p:nvSpPr>
          <p:cNvPr id="35" name="Shape 33"/>
          <p:cNvSpPr/>
          <p:nvPr/>
        </p:nvSpPr>
        <p:spPr>
          <a:xfrm>
            <a:off x="658368" y="5047488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04672" y="519379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09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1225296" y="5138928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介護・生活支援｜必要な支援をどう届ける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4242816" y="5157216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介護人材／高齢化／生活支援</a:t>
            </a:r>
            <a:endParaRPr lang="en-US" sz="980" dirty="0"/>
          </a:p>
        </p:txBody>
      </p:sp>
      <p:sp>
        <p:nvSpPr>
          <p:cNvPr id="39" name="Shape 37"/>
          <p:cNvSpPr/>
          <p:nvPr/>
        </p:nvSpPr>
        <p:spPr>
          <a:xfrm>
            <a:off x="6144768" y="5047488"/>
            <a:ext cx="5148072" cy="777240"/>
          </a:xfrm>
          <a:prstGeom prst="roundRect">
            <a:avLst>
              <a:gd name="adj" fmla="val 7059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291072" y="519379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0F7F7E"/>
                </a:solidFill>
                <a:latin typeface="Noto Sans CJK JP"/>
              </a:rPr>
              <a:t>10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711696" y="5138928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地域企業・仕事継承ZINE｜次の人へどう伝える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9729216" y="5157216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980">
                <a:solidFill>
                  <a:srgbClr val="697985"/>
                </a:solidFill>
                <a:latin typeface="Noto Sans CJK JP"/>
              </a:rPr>
              <a:t>若者流出／採用／仕事・技能の継承</a:t>
            </a:r>
            <a:endParaRPr lang="en-US" sz="980" dirty="0"/>
          </a:p>
        </p:txBody>
      </p:sp>
      <p:sp>
        <p:nvSpPr>
          <p:cNvPr id="43" name="Shape 41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01｜和算・測量｜佐久間庸軒から「測る仕事」へ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小5～高2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算数・数学／社会／総合／情報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和算保存会・測量・建設・自治体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正確に測ることは、地域の土地・水・道・暮らしをどう支える？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身近な場所を「どう測る？」と予想し、昔と今の道具を比べる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佐久間庸軒と門下生の測量の話を聞き、簡単な測量→誤差比較→方法を修正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数学が仕事や地域づくりにどう使われるか、自分の言葉で残す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地域の知恵・技術の継承／測量・建設・土地利用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正確さ・目的・時間・安全を比べて測り方を決める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測り方の初案・結果・検討後の案・個人の気づき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道路・斜面では行わない。校庭・校内で実施。文化財見学は別計画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[S19][S17][S18]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10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02｜農業経営｜農地をどう守る？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小6～高2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総合／社会／理科／数学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農家・農業法人・JA・農政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限られた担い手で、どの農地をどう守る？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匿名化した農地図・作物・人手・被害条件から「まず何を守る？」を選ぶ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農家の判断基準を聞き、優先する農地・作物・対策を選び直す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何を優先し、何を見送ったか。その理由を1文で残す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担い手減少／遊休農地／鳥獣被害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人手・収益・農地条件を比べて優先順位を決める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初案・検討後の案・個人の優先理由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農機・農薬・わなは扱わない。圃場見学は別計画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[S3][S5][S6][S7]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11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03｜林業・木材活用｜森をどう使う？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小6～高2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総合／理科／社会／技術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森林組合・製材・木工・林政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限られた人手と予算で、どの森を整備し、木をどう使う？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樹齢・傾斜・道路・用途の模擬データから、優先する森を考える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林業者の判断を聞き、伐採・保全・木材利用の組合せを作り直す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安全・費用・環境・使い道の中で何を大切にしたか残す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林業人材の確保／森林管理／地域材利用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安全・採算・保全・使い道を同時に考える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森林計画初案・検討後の案・個人の判断理由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チェーンソー・急斜面作業なし。写真・図・材サンプル中心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[S8]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12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04｜製造・技能継承｜「勘」を品質に残す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小5～高1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総合／数学／理科／技術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製造業・加工業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熟練者の「勘」を、次の人も使える品質基準にできる？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安全な紙部品で模擬工程を行い、ばらつき・不良を記録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検査基準や熟練者の着眼点を聞き、原因分析→改善→再試行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何を「見える基準」に変えたか、改善前後と一緒に説明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技能者不足／若手採用難／技能継承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感覚を数値・手順・見える基準へ変える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改善前後データ・作業基準・個人の改善理由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実機・刃物・熱源・薬品・重量物は操作させない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[S2][S4]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13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05｜建設・空き家再生｜直す？使い直す？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小6～高2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総合／数学／家庭／技術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工務店・設計・不動産・自治体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この建物は、直す・残す・使い直すのどれがよい？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匿名の建物情報・予算・断熱・防災・利用者条件から初案を作る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建築の判断基準を聞き、用途・改修範囲・予算配分を再設計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採用案と見送った案を、利用者と地域の両面から説明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人口減少／空き家／住宅の維持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安全・費用・暮らし・地域価値を両立させる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改修案初案・検討後の案・個人の判断理由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工事現場作業・工具・高所なし。図面・写真は匿名化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[S3][S9]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14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06｜商業・6次産業｜地域のものを誰へ届ける？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小5～高2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総合／社会／数学／家庭・国語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生産者・商店・加工・飲食・商工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地域のものを、誰に・何として・どう届ける？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原料・原価・数量・季節・顧客を条件カードで整理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作る人・売る人の判断を聞き、商品・価格・伝え方・販路を修正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作り手と買い手の両方にどんな価値があるか説明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地域産品／販路／小さな商い／事業継承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原料・コスト・顧客・地域性を商いへ翻訳する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商品案初案・検討後の案・原価と個人の変更理由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標準版は試食・調理・販売なし。食品衛生・実売は別計画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[S10][S11][S15][S16]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15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07｜観光・周遊｜もう1か所、もう1時間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小6～高2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総合／社会／数学／国語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観光施設・観光協会・飲食・宿泊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一つの目的地から「もう1か所・もう1時間」をどう生む？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来訪者・営業時間・移動時間・季節・地域資源を地図で整理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観光事業者の判断を聞き、立寄り先・物語・移動を組み直す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誰向けの周遊か、なぜその順番かを説明し改善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周遊／滞在時間／地域資源のつながり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魅力だけでなく時間・移動・受入条件を組む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周遊案初案・検討後の案・個人の根拠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標準版は校内地図。現地調査は交通・引率計画を別途作成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[S12]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16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08｜地域交通｜少ない運転手で移動を守る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中1～高2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総合／社会／数学／情報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バス・タクシー・自治体交通担当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少ない運転手で、誰の移動をどう守る？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匿名の利用目的・時間帯・停留所・車両条件から優先案を作る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交通事業者の優先基準を聞き、路線・予約・乗合の案を再設計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便利さ・公平性・費用・運転手負担のバランスを説明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運転手不足／高齢化／広域の移動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限られた人・車両・時間を誰にどう配分するか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時刻・ルート案初案・検討後の案・個人の優先理由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運転・道路上調査なし。模擬データと校内ワーク中心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[S13]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17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500" b="1">
                <a:solidFill>
                  <a:srgbClr val="173A5E"/>
                </a:solidFill>
                <a:latin typeface="Noto Sans CJK JP"/>
              </a:rPr>
              <a:t>09｜介護・生活支援｜必要な支援をどう届ける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中1～高2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総合／家庭／保健／社会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介護事業所・地域包括・社協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620" b="1">
                <a:solidFill>
                  <a:srgbClr val="FFFFFF"/>
                </a:solidFill>
                <a:latin typeface="Noto Sans CJK JP"/>
              </a:rPr>
              <a:t>人手が減っても、本人が望む暮らしをどう支える？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匿名の人物像・生活・希望・支援条件から「大切にすること」を選ぶ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介護職の判断を聞き、時間・役割・地域資源を組み合わせて修正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本人の希望と支える側の条件をどう両立したか振り返る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介護人材不足／高齢化／生活支援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本人の意思・安全・時間・人手を調整する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支援案初案・検討後の案・個人の気づき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実利用者情報・身体介助なし。尊厳・同意・退出選択を重視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[S14]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18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338328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000" b="1">
                <a:solidFill>
                  <a:srgbClr val="173A5E"/>
                </a:solidFill>
                <a:latin typeface="Noto Sans CJK JP"/>
              </a:rPr>
              <a:t>10｜地域企業・仕事継承ZINE｜次の人へどう伝える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896112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13232" y="91440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対象 小6～高2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075688" y="896112"/>
            <a:ext cx="2788920" cy="310896"/>
          </a:xfrm>
          <a:prstGeom prst="roundRect">
            <a:avLst>
              <a:gd name="adj" fmla="val 50000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148840" y="9144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0F7F7E"/>
                </a:solidFill>
                <a:latin typeface="Noto Sans CJK JP"/>
              </a:rPr>
              <a:t>国語／社会／総合／情報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983480" y="896112"/>
            <a:ext cx="425196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56632" y="914400"/>
            <a:ext cx="4105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F2D3D"/>
                </a:solidFill>
                <a:latin typeface="Noto Sans CJK JP"/>
              </a:rPr>
              <a:t>受入先 地域企業・商工会・図書館・学校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1399032"/>
            <a:ext cx="10853928" cy="603504"/>
          </a:xfrm>
          <a:prstGeom prst="roundRect">
            <a:avLst>
              <a:gd name="adj" fmla="val 1212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517904"/>
            <a:ext cx="10351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800" b="1">
                <a:solidFill>
                  <a:srgbClr val="FFFFFF"/>
                </a:solidFill>
                <a:latin typeface="Noto Sans CJK JP"/>
              </a:rPr>
              <a:t>地域の仕事の「良さ」と「大変さ」を、次の人へ正確に伝えるには？</a:t>
            </a:r>
            <a:endParaRPr lang="en-US" sz="1620" dirty="0"/>
          </a:p>
        </p:txBody>
      </p:sp>
      <p:sp>
        <p:nvSpPr>
          <p:cNvPr id="11" name="Shape 9"/>
          <p:cNvSpPr/>
          <p:nvPr/>
        </p:nvSpPr>
        <p:spPr>
          <a:xfrm>
            <a:off x="658368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事前 10～15分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質問を5つ作り、事実・引用・意見と同意範囲を確認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3145536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3552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体験 50～100分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働く人を取材し、仕事の判断・大切にしていることを1ページZINEにする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32704" y="2267712"/>
            <a:ext cx="2304288" cy="2029968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0" y="242316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173A5E"/>
                </a:solidFill>
                <a:latin typeface="Noto Sans CJK JP"/>
              </a:rPr>
              <a:t>事後 10～15分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779008" y="2843784"/>
            <a:ext cx="20116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140">
                <a:solidFill>
                  <a:srgbClr val="1F2D3D"/>
                </a:solidFill>
                <a:latin typeface="Noto Sans CJK JP"/>
              </a:rPr>
              <a:t>本人確認で修正し「自分が心を動かされた点」を1文で残す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8211312" y="2267712"/>
            <a:ext cx="3291840" cy="3429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57616" y="2432304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F8E6DD"/>
          </a:solidFill>
          <a:ln w="12700">
            <a:solidFill>
              <a:srgbClr val="F8E6D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75904" y="2441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地域課題</a:t>
            </a:r>
            <a:endParaRPr lang="en-US" sz="890" dirty="0"/>
          </a:p>
        </p:txBody>
      </p:sp>
      <p:sp>
        <p:nvSpPr>
          <p:cNvPr id="23" name="Text 21"/>
          <p:cNvSpPr/>
          <p:nvPr/>
        </p:nvSpPr>
        <p:spPr>
          <a:xfrm>
            <a:off x="9272016" y="2414016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若者流出／採用難／仕事・技能の継承／企業認知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57616" y="3218688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5904" y="3227832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</a:t>
            </a:r>
            <a:endParaRPr lang="en-US" sz="890" dirty="0"/>
          </a:p>
        </p:txBody>
      </p:sp>
      <p:sp>
        <p:nvSpPr>
          <p:cNvPr id="26" name="Text 24"/>
          <p:cNvSpPr/>
          <p:nvPr/>
        </p:nvSpPr>
        <p:spPr>
          <a:xfrm>
            <a:off x="9272016" y="3200400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魅力だけでなく現実・責任・働き方も正確に伝える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8357616" y="4005072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7F0F7"/>
          </a:solidFill>
          <a:ln w="12700">
            <a:solidFill>
              <a:srgbClr val="E7F0F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75904" y="4014216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個人の証拠</a:t>
            </a:r>
            <a:endParaRPr lang="en-US" sz="890" dirty="0"/>
          </a:p>
        </p:txBody>
      </p:sp>
      <p:sp>
        <p:nvSpPr>
          <p:cNvPr id="29" name="Text 27"/>
          <p:cNvSpPr/>
          <p:nvPr/>
        </p:nvSpPr>
        <p:spPr>
          <a:xfrm>
            <a:off x="9272016" y="3986784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取材メモ・本人確認票・ZINE・個人の自己理解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8357616" y="4791456"/>
            <a:ext cx="804672" cy="256032"/>
          </a:xfrm>
          <a:prstGeom prst="roundRect">
            <a:avLst>
              <a:gd name="adj" fmla="val 42857"/>
            </a:avLst>
          </a:prstGeom>
          <a:solidFill>
            <a:srgbClr val="E6F1E8"/>
          </a:solidFill>
          <a:ln w="12700">
            <a:solidFill>
              <a:srgbClr val="E6F1E8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4800600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3E6D4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</a:t>
            </a:r>
            <a:endParaRPr lang="en-US" sz="890" dirty="0"/>
          </a:p>
        </p:txBody>
      </p:sp>
      <p:sp>
        <p:nvSpPr>
          <p:cNvPr id="32" name="Text 30"/>
          <p:cNvSpPr/>
          <p:nvPr/>
        </p:nvSpPr>
        <p:spPr>
          <a:xfrm>
            <a:off x="9272016" y="4773168"/>
            <a:ext cx="1920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sz="1020">
                <a:solidFill>
                  <a:srgbClr val="1F2D3D"/>
                </a:solidFill>
                <a:latin typeface="Noto Sans CJK JP"/>
              </a:rPr>
              <a:t>初期は非公開。氏名・顔・音声・引用を別々に同意</a:t>
            </a:r>
            <a:endParaRPr lang="en-US" sz="1020" dirty="0"/>
          </a:p>
        </p:txBody>
      </p:sp>
      <p:sp>
        <p:nvSpPr>
          <p:cNvPr id="33" name="Text 31"/>
          <p:cNvSpPr/>
          <p:nvPr/>
        </p:nvSpPr>
        <p:spPr>
          <a:xfrm>
            <a:off x="658368" y="580644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00">
                <a:solidFill>
                  <a:srgbClr val="697985"/>
                </a:solidFill>
                <a:latin typeface="Noto Sans CJK JP"/>
              </a:rPr>
              <a:t>公開資料を入口にしたモデル案。実施前に受入先30分ヒアリングで、現場の数字・判断・安全条件へ置き換える。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10469880" y="5815584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[S2][S4]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吉田正之｜仕事体験モデル案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19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学校が目標と実施を判断｜吉田が合意した準備を支援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133856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>
                <a:solidFill>
                  <a:srgbClr val="697985"/>
                </a:solidFill>
                <a:latin typeface="Noto Sans CJK JP"/>
              </a:rPr>
              <a:t>学校しか決められないことは学校に残し、準備作業は持ち込みます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58368" y="1664208"/>
            <a:ext cx="10844784" cy="420624"/>
          </a:xfrm>
          <a:prstGeom prst="roundRect">
            <a:avLst>
              <a:gd name="adj" fmla="val 4348"/>
            </a:avLst>
          </a:prstGeom>
          <a:solidFill>
            <a:srgbClr val="173A5E"/>
          </a:solidFill>
          <a:ln w="12700">
            <a:solidFill>
              <a:srgbClr val="173A5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59536" y="173736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学校で確認すること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251960" y="1737360"/>
            <a:ext cx="6583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記入する内容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58368" y="2084832"/>
            <a:ext cx="10844784" cy="512064"/>
          </a:xfrm>
          <a:prstGeom prst="roundRect">
            <a:avLst>
              <a:gd name="adj" fmla="val 178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59536" y="2167128"/>
            <a:ext cx="3063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 b="1">
                <a:solidFill>
                  <a:srgbClr val="173A5E"/>
                </a:solidFill>
                <a:latin typeface="Noto Sans CJK JP"/>
              </a:rPr>
              <a:t>学校① 育てたい姿</a:t>
            </a:r>
            <a:endParaRPr lang="en-US" sz="1080" dirty="0"/>
          </a:p>
        </p:txBody>
      </p:sp>
      <p:sp>
        <p:nvSpPr>
          <p:cNvPr id="9" name="Text 7"/>
          <p:cNvSpPr/>
          <p:nvPr/>
        </p:nvSpPr>
        <p:spPr>
          <a:xfrm>
            <a:off x="4251960" y="2167128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>
                <a:solidFill>
                  <a:srgbClr val="1F2D3D"/>
                </a:solidFill>
                <a:latin typeface="Noto Sans CJK JP"/>
              </a:rPr>
              <a:t>今回見る力を1～2個選ぶ</a:t>
            </a:r>
            <a:endParaRPr lang="en-US" sz="1080" dirty="0"/>
          </a:p>
        </p:txBody>
      </p:sp>
      <p:sp>
        <p:nvSpPr>
          <p:cNvPr id="10" name="Shape 8"/>
          <p:cNvSpPr/>
          <p:nvPr/>
        </p:nvSpPr>
        <p:spPr>
          <a:xfrm>
            <a:off x="658368" y="2596896"/>
            <a:ext cx="10844784" cy="512064"/>
          </a:xfrm>
          <a:prstGeom prst="roundRect">
            <a:avLst>
              <a:gd name="adj" fmla="val 1786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59536" y="2679192"/>
            <a:ext cx="3063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 b="1">
                <a:solidFill>
                  <a:srgbClr val="173A5E"/>
                </a:solidFill>
                <a:latin typeface="Noto Sans CJK JP"/>
              </a:rPr>
              <a:t>学校② 今ある授業</a:t>
            </a:r>
            <a:endParaRPr lang="en-US" sz="1080" dirty="0"/>
          </a:p>
        </p:txBody>
      </p:sp>
      <p:sp>
        <p:nvSpPr>
          <p:cNvPr id="12" name="Text 10"/>
          <p:cNvSpPr/>
          <p:nvPr/>
        </p:nvSpPr>
        <p:spPr>
          <a:xfrm>
            <a:off x="4251960" y="2679192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>
                <a:solidFill>
                  <a:srgbClr val="1F2D3D"/>
                </a:solidFill>
                <a:latin typeface="Noto Sans CJK JP"/>
              </a:rPr>
              <a:t>単元・行事・総合・キャリア・パスポート等から置く場所を選ぶ</a:t>
            </a:r>
            <a:endParaRPr lang="en-US" sz="1080" dirty="0"/>
          </a:p>
        </p:txBody>
      </p:sp>
      <p:sp>
        <p:nvSpPr>
          <p:cNvPr id="13" name="Shape 11"/>
          <p:cNvSpPr/>
          <p:nvPr/>
        </p:nvSpPr>
        <p:spPr>
          <a:xfrm>
            <a:off x="658368" y="3108960"/>
            <a:ext cx="10844784" cy="512064"/>
          </a:xfrm>
          <a:prstGeom prst="roundRect">
            <a:avLst>
              <a:gd name="adj" fmla="val 178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59536" y="3191256"/>
            <a:ext cx="3063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 b="1">
                <a:solidFill>
                  <a:srgbClr val="173A5E"/>
                </a:solidFill>
                <a:latin typeface="Noto Sans CJK JP"/>
              </a:rPr>
              <a:t>学校③ 参加配慮・安全</a:t>
            </a:r>
            <a:endParaRPr lang="en-US" sz="1080" dirty="0"/>
          </a:p>
        </p:txBody>
      </p:sp>
      <p:sp>
        <p:nvSpPr>
          <p:cNvPr id="15" name="Text 13"/>
          <p:cNvSpPr/>
          <p:nvPr/>
        </p:nvSpPr>
        <p:spPr>
          <a:xfrm>
            <a:off x="4251960" y="3191256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>
                <a:solidFill>
                  <a:srgbClr val="1F2D3D"/>
                </a:solidFill>
                <a:latin typeface="Noto Sans CJK JP"/>
              </a:rPr>
              <a:t>子どもの状況と学校ルールに照らして最終確認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658368" y="3621024"/>
            <a:ext cx="10844784" cy="512064"/>
          </a:xfrm>
          <a:prstGeom prst="roundRect">
            <a:avLst>
              <a:gd name="adj" fmla="val 1786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59536" y="3703320"/>
            <a:ext cx="3063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 b="1">
                <a:solidFill>
                  <a:srgbClr val="173A5E"/>
                </a:solidFill>
                <a:latin typeface="Noto Sans CJK JP"/>
              </a:rPr>
              <a:t>吉田① 受入先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4251960" y="3703320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>
                <a:solidFill>
                  <a:srgbClr val="1F2D3D"/>
                </a:solidFill>
                <a:latin typeface="Noto Sans CJK JP"/>
              </a:rPr>
              <a:t>候補探し・日程調整・30分ヒアリング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658368" y="4133088"/>
            <a:ext cx="10844784" cy="512064"/>
          </a:xfrm>
          <a:prstGeom prst="roundRect">
            <a:avLst>
              <a:gd name="adj" fmla="val 178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59536" y="4215384"/>
            <a:ext cx="3063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 b="1">
                <a:solidFill>
                  <a:srgbClr val="173A5E"/>
                </a:solidFill>
                <a:latin typeface="Noto Sans CJK JP"/>
              </a:rPr>
              <a:t>吉田② 授業案</a:t>
            </a:r>
            <a:endParaRPr lang="en-US" sz="1080" dirty="0"/>
          </a:p>
        </p:txBody>
      </p:sp>
      <p:sp>
        <p:nvSpPr>
          <p:cNvPr id="21" name="Text 19"/>
          <p:cNvSpPr/>
          <p:nvPr/>
        </p:nvSpPr>
        <p:spPr>
          <a:xfrm>
            <a:off x="4251960" y="4215384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>
                <a:solidFill>
                  <a:srgbClr val="1F2D3D"/>
                </a:solidFill>
                <a:latin typeface="Noto Sans CJK JP"/>
              </a:rPr>
              <a:t>1枚授業案・ワークシート・進行台本を作成</a:t>
            </a:r>
            <a:endParaRPr lang="en-US" sz="1080" dirty="0"/>
          </a:p>
        </p:txBody>
      </p:sp>
      <p:sp>
        <p:nvSpPr>
          <p:cNvPr id="22" name="Shape 20"/>
          <p:cNvSpPr/>
          <p:nvPr/>
        </p:nvSpPr>
        <p:spPr>
          <a:xfrm>
            <a:off x="658368" y="4645152"/>
            <a:ext cx="10844784" cy="512064"/>
          </a:xfrm>
          <a:prstGeom prst="roundRect">
            <a:avLst>
              <a:gd name="adj" fmla="val 1786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59536" y="4727448"/>
            <a:ext cx="3063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 b="1">
                <a:solidFill>
                  <a:srgbClr val="173A5E"/>
                </a:solidFill>
                <a:latin typeface="Noto Sans CJK JP"/>
              </a:rPr>
              <a:t>吉田③ 安全・連絡</a:t>
            </a:r>
            <a:endParaRPr lang="en-US" sz="1080" dirty="0"/>
          </a:p>
        </p:txBody>
      </p:sp>
      <p:sp>
        <p:nvSpPr>
          <p:cNvPr id="24" name="Text 22"/>
          <p:cNvSpPr/>
          <p:nvPr/>
        </p:nvSpPr>
        <p:spPr>
          <a:xfrm>
            <a:off x="4251960" y="4727448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>
                <a:solidFill>
                  <a:srgbClr val="1F2D3D"/>
                </a:solidFill>
                <a:latin typeface="Noto Sans CJK JP"/>
              </a:rPr>
              <a:t>安全表・保護者案内文・同意文のたたき台を用意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658368" y="5157216"/>
            <a:ext cx="10844784" cy="512064"/>
          </a:xfrm>
          <a:prstGeom prst="roundRect">
            <a:avLst>
              <a:gd name="adj" fmla="val 178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59536" y="5239512"/>
            <a:ext cx="3063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 b="1">
                <a:solidFill>
                  <a:srgbClr val="173A5E"/>
                </a:solidFill>
                <a:latin typeface="Noto Sans CJK JP"/>
              </a:rPr>
              <a:t>吉田④ 実施後</a:t>
            </a:r>
            <a:endParaRPr lang="en-US" sz="1080" dirty="0"/>
          </a:p>
        </p:txBody>
      </p:sp>
      <p:sp>
        <p:nvSpPr>
          <p:cNvPr id="27" name="Text 25"/>
          <p:cNvSpPr/>
          <p:nvPr/>
        </p:nvSpPr>
        <p:spPr>
          <a:xfrm>
            <a:off x="4251960" y="5239512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80">
                <a:solidFill>
                  <a:srgbClr val="1F2D3D"/>
                </a:solidFill>
                <a:latin typeface="Noto Sans CJK JP"/>
              </a:rPr>
              <a:t>短い記録を集計し、次回改善案までまとめる</a:t>
            </a:r>
            <a:endParaRPr lang="en-US" sz="1080" dirty="0"/>
          </a:p>
        </p:txBody>
      </p:sp>
      <p:sp>
        <p:nvSpPr>
          <p:cNvPr id="28" name="Text 26"/>
          <p:cNvSpPr/>
          <p:nvPr/>
        </p:nvSpPr>
        <p:spPr>
          <a:xfrm>
            <a:off x="658368" y="5897880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00" b="1">
                <a:solidFill>
                  <a:srgbClr val="0F7F7E"/>
                </a:solidFill>
                <a:latin typeface="Noto Sans CJK JP"/>
              </a:rPr>
              <a:t>目標・評価・教育課程・実施可否は学校が決定。吉田は「考える材料」を完成形に近い状態で持ち込みます。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[S17][S18]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今ある単元と地域の仕事をつなぐ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133856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400">
                <a:solidFill>
                  <a:srgbClr val="697985"/>
                </a:solidFill>
                <a:latin typeface="Noto Sans CJK JP"/>
              </a:rPr>
              <a:t>必要な時間と単元の目標を確認し、事前・体験・事後を既存の学習と結び付けます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58368" y="1874520"/>
            <a:ext cx="1901952" cy="265176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95528" y="20116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04672" y="25146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350" b="1">
                <a:solidFill>
                  <a:srgbClr val="173A5E"/>
                </a:solidFill>
                <a:latin typeface="Noto Sans CJK JP"/>
              </a:rPr>
              <a:t>事前 10〜15分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22960" y="3108960"/>
            <a:ext cx="15727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問いと安全を確認し、初案をつくる</a:t>
            </a:r>
            <a:endParaRPr lang="en-US" sz="1120" dirty="0"/>
          </a:p>
        </p:txBody>
      </p:sp>
      <p:sp>
        <p:nvSpPr>
          <p:cNvPr id="8" name="Shape 6"/>
          <p:cNvSpPr/>
          <p:nvPr/>
        </p:nvSpPr>
        <p:spPr>
          <a:xfrm>
            <a:off x="2880360" y="1874520"/>
            <a:ext cx="1901952" cy="2651760"/>
          </a:xfrm>
          <a:prstGeom prst="roundRect">
            <a:avLst>
              <a:gd name="adj" fmla="val 3846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3017520" y="20116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026664" y="25146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350" b="1">
                <a:solidFill>
                  <a:srgbClr val="173A5E"/>
                </a:solidFill>
                <a:latin typeface="Noto Sans CJK JP"/>
              </a:rPr>
              <a:t>体験 50〜100分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044952" y="3108960"/>
            <a:ext cx="15727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仕事の判断を知り、条件を比べて考える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5102352" y="1874520"/>
            <a:ext cx="1901952" cy="265176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5239512" y="20116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248656" y="25146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350" b="1">
                <a:solidFill>
                  <a:srgbClr val="173A5E"/>
                </a:solidFill>
                <a:latin typeface="Noto Sans CJK JP"/>
              </a:rPr>
              <a:t>事後 10〜15分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266944" y="3108960"/>
            <a:ext cx="15727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判断理由と、自分の役割を記録する</a:t>
            </a:r>
            <a:endParaRPr lang="en-US" sz="1120" dirty="0"/>
          </a:p>
        </p:txBody>
      </p:sp>
      <p:sp>
        <p:nvSpPr>
          <p:cNvPr id="16" name="Shape 14"/>
          <p:cNvSpPr/>
          <p:nvPr/>
        </p:nvSpPr>
        <p:spPr>
          <a:xfrm>
            <a:off x="7324344" y="1874520"/>
            <a:ext cx="1901952" cy="2651760"/>
          </a:xfrm>
          <a:prstGeom prst="roundRect">
            <a:avLst>
              <a:gd name="adj" fmla="val 3846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7461504" y="20116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470648" y="25146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350" b="1">
                <a:solidFill>
                  <a:srgbClr val="173A5E"/>
                </a:solidFill>
                <a:latin typeface="Noto Sans CJK JP"/>
              </a:rPr>
              <a:t>後日 5分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7488936" y="3108960"/>
            <a:ext cx="15727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別の授業での活用や残った問いを確かめる</a:t>
            </a:r>
            <a:endParaRPr lang="en-US" sz="1120" dirty="0"/>
          </a:p>
        </p:txBody>
      </p:sp>
      <p:sp>
        <p:nvSpPr>
          <p:cNvPr id="20" name="Shape 18"/>
          <p:cNvSpPr/>
          <p:nvPr/>
        </p:nvSpPr>
        <p:spPr>
          <a:xfrm>
            <a:off x="9546336" y="1874520"/>
            <a:ext cx="1901952" cy="265176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683496" y="20116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692640" y="25146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350" b="1">
                <a:solidFill>
                  <a:srgbClr val="173A5E"/>
                </a:solidFill>
                <a:latin typeface="Noto Sans CJK JP"/>
              </a:rPr>
              <a:t>学期末 5分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9710928" y="3108960"/>
            <a:ext cx="15727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経験のつながりと、次の学びを振り返る</a:t>
            </a:r>
            <a:endParaRPr lang="en-US" sz="1120" dirty="0"/>
          </a:p>
        </p:txBody>
      </p:sp>
      <p:sp>
        <p:nvSpPr>
          <p:cNvPr id="24" name="Shape 22"/>
          <p:cNvSpPr/>
          <p:nvPr/>
        </p:nvSpPr>
        <p:spPr>
          <a:xfrm>
            <a:off x="658368" y="5074920"/>
            <a:ext cx="10844784" cy="612648"/>
          </a:xfrm>
          <a:prstGeom prst="roundRect">
            <a:avLst>
              <a:gd name="adj" fmla="val 11940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68680" y="5202936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500" b="1">
                <a:solidFill>
                  <a:srgbClr val="FFFFFF"/>
                </a:solidFill>
                <a:latin typeface="Noto Sans CJK JP"/>
              </a:rPr>
              <a:t>先生が新しい「行事」を増やすのではなく、今ある学びを地域の仕事とつなぐ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[S17][S18]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評価は1～2個だけ｜4つ全部を見ない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133856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350">
                <a:solidFill>
                  <a:srgbClr val="697985"/>
                </a:solidFill>
                <a:latin typeface="Noto Sans CJK JP"/>
              </a:rPr>
              <a:t>学校が今回の重点を選び、場面を絞って見取ります。児童生徒の記録を、教師の指導と学校の計画の改善にも生かします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58368" y="1645920"/>
            <a:ext cx="10844784" cy="438912"/>
          </a:xfrm>
          <a:prstGeom prst="roundRect">
            <a:avLst>
              <a:gd name="adj" fmla="val 4167"/>
            </a:avLst>
          </a:prstGeom>
          <a:solidFill>
            <a:srgbClr val="173A5E"/>
          </a:solidFill>
          <a:ln w="12700">
            <a:solidFill>
              <a:srgbClr val="173A5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59536" y="17373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00" b="1">
                <a:solidFill>
                  <a:srgbClr val="FFFFFF"/>
                </a:solidFill>
                <a:latin typeface="Noto Sans CJK JP"/>
              </a:rPr>
              <a:t>候補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246120" y="173736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見る行動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882128" y="173736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集める証拠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58368" y="2084832"/>
            <a:ext cx="10844784" cy="713232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859536" y="2231136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30" b="1">
                <a:solidFill>
                  <a:srgbClr val="173A5E"/>
                </a:solidFill>
                <a:latin typeface="Noto Sans CJK JP"/>
              </a:rPr>
              <a:t>人と関わる力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3246120" y="2194560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相手の立場を確認し、意見を班の判断へ反映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882128" y="2212848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取材メモ・話合い記録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658368" y="2798064"/>
            <a:ext cx="10844784" cy="713232"/>
          </a:xfrm>
          <a:prstGeom prst="roundRect">
            <a:avLst>
              <a:gd name="adj" fmla="val 1282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59536" y="2944368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30" b="1">
                <a:solidFill>
                  <a:srgbClr val="173A5E"/>
                </a:solidFill>
                <a:latin typeface="Noto Sans CJK JP"/>
              </a:rPr>
              <a:t>自分を知る力</a:t>
            </a:r>
            <a:endParaRPr lang="en-US" sz="1130" dirty="0"/>
          </a:p>
        </p:txBody>
      </p:sp>
      <p:sp>
        <p:nvSpPr>
          <p:cNvPr id="14" name="Text 12"/>
          <p:cNvSpPr/>
          <p:nvPr/>
        </p:nvSpPr>
        <p:spPr>
          <a:xfrm>
            <a:off x="3246120" y="2907792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自分の役割と行動を具体的に振り返る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882128" y="2926080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役割記録・次の一歩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658368" y="3511296"/>
            <a:ext cx="10844784" cy="713232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59536" y="365760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30" b="1">
                <a:solidFill>
                  <a:srgbClr val="173A5E"/>
                </a:solidFill>
                <a:latin typeface="Noto Sans CJK JP"/>
              </a:rPr>
              <a:t>課題に対応する力</a:t>
            </a:r>
            <a:endParaRPr lang="en-US" sz="1130" dirty="0"/>
          </a:p>
        </p:txBody>
      </p:sp>
      <p:sp>
        <p:nvSpPr>
          <p:cNvPr id="18" name="Text 16"/>
          <p:cNvSpPr/>
          <p:nvPr/>
        </p:nvSpPr>
        <p:spPr>
          <a:xfrm>
            <a:off x="3246120" y="3621024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条件と根拠から案を作り、講評後に再検討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882128" y="3639312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条件表・初案・検討後の案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658368" y="4224528"/>
            <a:ext cx="10844784" cy="713232"/>
          </a:xfrm>
          <a:prstGeom prst="roundRect">
            <a:avLst>
              <a:gd name="adj" fmla="val 1282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59536" y="4370832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130" b="1">
                <a:solidFill>
                  <a:srgbClr val="173A5E"/>
                </a:solidFill>
                <a:latin typeface="Noto Sans CJK JP"/>
              </a:rPr>
              <a:t>学びと将来をつなぐ力</a:t>
            </a:r>
            <a:endParaRPr lang="en-US" sz="1130" dirty="0"/>
          </a:p>
        </p:txBody>
      </p:sp>
      <p:sp>
        <p:nvSpPr>
          <p:cNvPr id="22" name="Text 20"/>
          <p:cNvSpPr/>
          <p:nvPr/>
        </p:nvSpPr>
        <p:spPr>
          <a:xfrm>
            <a:off x="3246120" y="4334256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体験で使った力を、教科や次の選択へ結ぶ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82128" y="4352544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キャリア・パスポート等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658368" y="5230368"/>
            <a:ext cx="10844784" cy="658368"/>
          </a:xfrm>
          <a:prstGeom prst="roundRect">
            <a:avLst>
              <a:gd name="adj" fmla="val 11111"/>
            </a:avLst>
          </a:prstGeom>
          <a:solidFill>
            <a:srgbClr val="EFF6F5"/>
          </a:solidFill>
          <a:ln w="12700">
            <a:solidFill>
              <a:srgbClr val="EFF6F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96112" y="5376672"/>
            <a:ext cx="10378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00" b="1">
                <a:solidFill>
                  <a:srgbClr val="0F7F7E"/>
                </a:solidFill>
                <a:latin typeface="Noto Sans CJK JP"/>
              </a:rPr>
              <a:t>4つは「選ぶための参考」。地域課題を解決できたかではなく、今回選んだ1～2個の子どもの変化を見取ります。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[S17][S18]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子どもが書くのは3行＋任意1行｜先生は長文コメント不要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133856"/>
            <a:ext cx="9144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350">
                <a:solidFill>
                  <a:srgbClr val="697985"/>
                </a:solidFill>
                <a:latin typeface="Noto Sans CJK JP"/>
              </a:rPr>
              <a:t>班の成果物とは別に、本人の言葉を短く残します。採点ではなく「変化の証拠」です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58368" y="1664208"/>
            <a:ext cx="10844784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59536" y="1865376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32688" y="1883664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体験前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993392" y="1828800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300" b="1">
                <a:solidFill>
                  <a:srgbClr val="173A5E"/>
                </a:solidFill>
                <a:latin typeface="Noto Sans CJK JP"/>
              </a:rPr>
              <a:t>私は〇〇を大切にする。理由は〇〇だから。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321040" y="184708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1080">
                <a:solidFill>
                  <a:srgbClr val="697985"/>
                </a:solidFill>
                <a:latin typeface="Noto Sans CJK JP"/>
              </a:rPr>
              <a:t>最初の考え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658368" y="2670048"/>
            <a:ext cx="10844784" cy="786384"/>
          </a:xfrm>
          <a:prstGeom prst="roundRect">
            <a:avLst>
              <a:gd name="adj" fmla="val 6977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59536" y="2871216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F6E9BF"/>
          </a:solidFill>
          <a:ln w="12700">
            <a:solidFill>
              <a:srgbClr val="F6E9B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32688" y="2889504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講評後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993392" y="2834640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300" b="1">
                <a:solidFill>
                  <a:srgbClr val="173A5E"/>
                </a:solidFill>
                <a:latin typeface="Noto Sans CJK JP"/>
              </a:rPr>
              <a:t>〇〇を選んだ。働く人の〇〇を聞いて考えたから。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21040" y="285292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1080">
                <a:solidFill>
                  <a:srgbClr val="697985"/>
                </a:solidFill>
                <a:latin typeface="Noto Sans CJK JP"/>
              </a:rPr>
              <a:t>考えと、その理由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658368" y="3675888"/>
            <a:ext cx="10844784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59536" y="3877056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32688" y="3895344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別の場面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993392" y="3840480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300" b="1">
                <a:solidFill>
                  <a:srgbClr val="173A5E"/>
                </a:solidFill>
                <a:latin typeface="Noto Sans CJK JP"/>
              </a:rPr>
              <a:t>〇〇の授業・生活で試した／まだ確かめたい。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21040" y="385876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1080">
                <a:solidFill>
                  <a:srgbClr val="697985"/>
                </a:solidFill>
                <a:latin typeface="Noto Sans CJK JP"/>
              </a:rPr>
              <a:t>活用した場面・残った問い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658368" y="4681728"/>
            <a:ext cx="10844784" cy="786384"/>
          </a:xfrm>
          <a:prstGeom prst="roundRect">
            <a:avLst>
              <a:gd name="adj" fmla="val 6977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59536" y="4882896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EAF1F4"/>
          </a:solidFill>
          <a:ln w="12700">
            <a:solidFill>
              <a:srgbClr val="EAF1F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32688" y="4901184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50" b="1">
                <a:solidFill>
                  <a:srgbClr val="173A5E"/>
                </a:solidFill>
                <a:latin typeface="Noto Sans CJK JP"/>
              </a:rPr>
              <a:t>学期末・任意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1993392" y="4846320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300" b="1">
                <a:solidFill>
                  <a:srgbClr val="173A5E"/>
                </a:solidFill>
                <a:latin typeface="Noto Sans CJK JP"/>
              </a:rPr>
              <a:t>前より〇〇できる。次は〇〇を試したい。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321040" y="486460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1080">
                <a:solidFill>
                  <a:srgbClr val="697985"/>
                </a:solidFill>
                <a:latin typeface="Noto Sans CJK JP"/>
              </a:rPr>
              <a:t>次の一歩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658368" y="5742432"/>
            <a:ext cx="10844784" cy="384048"/>
          </a:xfrm>
          <a:prstGeom prst="roundRect">
            <a:avLst>
              <a:gd name="adj" fmla="val 14286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68680" y="5797296"/>
            <a:ext cx="104058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00" b="1">
                <a:solidFill>
                  <a:srgbClr val="FFFFFF"/>
                </a:solidFill>
                <a:latin typeface="Noto Sans CJK JP"/>
              </a:rPr>
              <a:t>先生が一人ずつ長文添削する設計にはしません。記録用紙・集計表は吉田側で準備します。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[S17][S18]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A5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安全・倫理の切替基準｜本物に近づけるほど、線引きを明確に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325880"/>
            <a:ext cx="5138928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813816" y="1453896"/>
            <a:ext cx="1051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農林業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892808" y="1435608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農機・農薬・わな・急斜面・伐採作業は体験させない</a:t>
            </a:r>
            <a:endParaRPr lang="en-US" sz="1060" dirty="0"/>
          </a:p>
        </p:txBody>
      </p:sp>
      <p:sp>
        <p:nvSpPr>
          <p:cNvPr id="6" name="Text 4"/>
          <p:cNvSpPr/>
          <p:nvPr/>
        </p:nvSpPr>
        <p:spPr>
          <a:xfrm>
            <a:off x="1892808" y="1956816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979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 写真・地図・データ・材サンプルへ切替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6144768" y="1325880"/>
            <a:ext cx="5138928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300216" y="1453896"/>
            <a:ext cx="1051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955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製造・建設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79208" y="1435608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実機・刃物・熱源・薬品・高所・稼働中作業区域に入らない</a:t>
            </a:r>
            <a:endParaRPr lang="en-US" sz="1060" dirty="0"/>
          </a:p>
        </p:txBody>
      </p:sp>
      <p:sp>
        <p:nvSpPr>
          <p:cNvPr id="10" name="Text 8"/>
          <p:cNvSpPr/>
          <p:nvPr/>
        </p:nvSpPr>
        <p:spPr>
          <a:xfrm>
            <a:off x="7379208" y="1956816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979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 校内の模擬工程／匿名図面へ切替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658368" y="2715768"/>
            <a:ext cx="5138928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13816" y="2843784"/>
            <a:ext cx="1051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食品・実売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892808" y="2825496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調理・試食・販売は許認可・衛生・保険・金銭管理を別計画</a:t>
            </a:r>
            <a:endParaRPr lang="en-US" sz="1060" dirty="0"/>
          </a:p>
        </p:txBody>
      </p:sp>
      <p:sp>
        <p:nvSpPr>
          <p:cNvPr id="14" name="Text 12"/>
          <p:cNvSpPr/>
          <p:nvPr/>
        </p:nvSpPr>
        <p:spPr>
          <a:xfrm>
            <a:off x="1892808" y="3346704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979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 標準版は企画・原価・販路設計のみ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6144768" y="2715768"/>
            <a:ext cx="5138928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6300216" y="2843784"/>
            <a:ext cx="1051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介護・福祉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79208" y="2825496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実利用者の個人情報・身体介助・疑似障害体験をしない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7379208" y="3346704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979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 匿名ケースと専門職講評へ切替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658368" y="4105656"/>
            <a:ext cx="5138928" cy="1170432"/>
          </a:xfrm>
          <a:prstGeom prst="roundRect">
            <a:avLst>
              <a:gd name="adj" fmla="val 4688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13816" y="4233672"/>
            <a:ext cx="1051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交通・観光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892808" y="4215384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運転・道路上観察・無計画な現地移動をしない</a:t>
            </a:r>
            <a:endParaRPr lang="en-US" sz="1060" dirty="0"/>
          </a:p>
        </p:txBody>
      </p:sp>
      <p:sp>
        <p:nvSpPr>
          <p:cNvPr id="22" name="Text 20"/>
          <p:cNvSpPr/>
          <p:nvPr/>
        </p:nvSpPr>
        <p:spPr>
          <a:xfrm>
            <a:off x="1892808" y="4736592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979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 校内地図・時刻表・模擬データへ切替</a:t>
            </a:r>
            <a:endParaRPr lang="en-US" sz="1020" dirty="0"/>
          </a:p>
        </p:txBody>
      </p:sp>
      <p:sp>
        <p:nvSpPr>
          <p:cNvPr id="23" name="Shape 21"/>
          <p:cNvSpPr/>
          <p:nvPr/>
        </p:nvSpPr>
        <p:spPr>
          <a:xfrm>
            <a:off x="6144768" y="4105656"/>
            <a:ext cx="5138928" cy="1170432"/>
          </a:xfrm>
          <a:prstGeom prst="roundRect">
            <a:avLst>
              <a:gd name="adj" fmla="val 4688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6300216" y="4233672"/>
            <a:ext cx="10515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7F7E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取材・広報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79208" y="4215384"/>
            <a:ext cx="3639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1F2D3D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氏名・顔・音声・引用は別々に同意。初期成果物は非公開</a:t>
            </a:r>
            <a:endParaRPr lang="en-US" sz="1060" dirty="0"/>
          </a:p>
        </p:txBody>
      </p:sp>
      <p:sp>
        <p:nvSpPr>
          <p:cNvPr id="26" name="Text 24"/>
          <p:cNvSpPr/>
          <p:nvPr/>
        </p:nvSpPr>
        <p:spPr>
          <a:xfrm>
            <a:off x="7379208" y="4736592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979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 本人確認後に公開可否を判断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658368" y="5632704"/>
            <a:ext cx="10844784" cy="475488"/>
          </a:xfrm>
          <a:prstGeom prst="roundRect">
            <a:avLst>
              <a:gd name="adj" fmla="val 11538"/>
            </a:avLst>
          </a:prstGeom>
          <a:solidFill>
            <a:srgbClr val="B9552A"/>
          </a:solidFill>
          <a:ln w="12700">
            <a:solidFill>
              <a:srgbClr val="B9552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859536" y="5715000"/>
            <a:ext cx="10451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実施の可否は、学校の安全計画・危機管理マニュアルと受入先の現場条件に沿って学校が最終決定</a:t>
            </a:r>
            <a:endParaRPr lang="en-US" sz="1270" dirty="0"/>
          </a:p>
        </p:txBody>
      </p:sp>
      <p:sp>
        <p:nvSpPr>
          <p:cNvPr id="29" name="Shape 27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10698480" y="616305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850" b="1">
                <a:solidFill>
                  <a:srgbClr val="0F7F7E"/>
                </a:solidFill>
                <a:latin typeface="Noto Sans CJK JP"/>
              </a:rPr>
              <a:t>[S20]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学校と吉田・協力先で確認する役割分担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8368" y="1353312"/>
            <a:ext cx="3401568" cy="2157984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77824" y="1572768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800" b="1">
                <a:solidFill>
                  <a:srgbClr val="173A5E"/>
                </a:solidFill>
                <a:latin typeface="Noto Sans CJK JP"/>
              </a:rPr>
              <a:t>学校：教育上の判断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41832" y="2103120"/>
            <a:ext cx="2852928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30">
                <a:solidFill>
                  <a:srgbClr val="1F2D3D"/>
                </a:solidFill>
                <a:latin typeface="Noto Sans CJK JP"/>
              </a:rPr>
              <a:t>①育てたい姿を選ぶ</a:t>
            </a:r>
            <a:endParaRPr lang="en-US" sz="1230" dirty="0"/>
          </a:p>
          <a:p>
            <a:pPr algn="ctr"/>
            <a:r>
              <a:rPr sz="1230">
                <a:solidFill>
                  <a:srgbClr val="1F2D3D"/>
                </a:solidFill>
                <a:latin typeface="Noto Sans CJK JP"/>
              </a:rPr>
              <a:t>②参加配慮を確認</a:t>
            </a:r>
          </a:p>
          <a:p>
            <a:pPr algn="ctr"/>
            <a:r>
              <a:rPr sz="1230">
                <a:solidFill>
                  <a:srgbClr val="1F2D3D"/>
                </a:solidFill>
                <a:latin typeface="Noto Sans CJK JP"/>
              </a:rPr>
              <a:t>③実施可否を決める</a:t>
            </a:r>
          </a:p>
        </p:txBody>
      </p:sp>
      <p:sp>
        <p:nvSpPr>
          <p:cNvPr id="6" name="Shape 4"/>
          <p:cNvSpPr/>
          <p:nvPr/>
        </p:nvSpPr>
        <p:spPr>
          <a:xfrm>
            <a:off x="4389120" y="1353312"/>
            <a:ext cx="3401568" cy="2157984"/>
          </a:xfrm>
          <a:prstGeom prst="roundRect">
            <a:avLst>
              <a:gd name="adj" fmla="val 3390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8576" y="1572768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800" b="1">
                <a:solidFill>
                  <a:srgbClr val="0F7F7E"/>
                </a:solidFill>
                <a:latin typeface="Noto Sans CJK JP"/>
              </a:rPr>
              <a:t>吉田：準備を持つ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672584" y="2103120"/>
            <a:ext cx="2852928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30">
                <a:solidFill>
                  <a:srgbClr val="1F2D3D"/>
                </a:solidFill>
                <a:latin typeface="Noto Sans CJK JP"/>
              </a:rPr>
              <a:t>受入先・日程調整</a:t>
            </a:r>
            <a:endParaRPr lang="en-US" sz="1230" dirty="0"/>
          </a:p>
          <a:p>
            <a:pPr algn="ctr"/>
            <a:r>
              <a:rPr sz="1230">
                <a:solidFill>
                  <a:srgbClr val="1F2D3D"/>
                </a:solidFill>
                <a:latin typeface="Noto Sans CJK JP"/>
              </a:rPr>
              <a:t>教材・安全表・文案</a:t>
            </a:r>
          </a:p>
          <a:p>
            <a:pPr algn="ctr"/>
            <a:r>
              <a:rPr sz="1230">
                <a:solidFill>
                  <a:srgbClr val="1F2D3D"/>
                </a:solidFill>
                <a:latin typeface="Noto Sans CJK JP"/>
              </a:rPr>
              <a:t>当日進行・記録集計</a:t>
            </a:r>
          </a:p>
        </p:txBody>
      </p:sp>
      <p:sp>
        <p:nvSpPr>
          <p:cNvPr id="9" name="Shape 7"/>
          <p:cNvSpPr/>
          <p:nvPr/>
        </p:nvSpPr>
        <p:spPr>
          <a:xfrm>
            <a:off x="8119872" y="1353312"/>
            <a:ext cx="3401568" cy="2157984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39328" y="1572768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800" b="1">
                <a:solidFill>
                  <a:srgbClr val="173A5E"/>
                </a:solidFill>
                <a:latin typeface="Noto Sans CJK JP"/>
              </a:rPr>
              <a:t>受入先：本物を返す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403336" y="2103120"/>
            <a:ext cx="2852928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30">
                <a:solidFill>
                  <a:srgbClr val="1F2D3D"/>
                </a:solidFill>
                <a:latin typeface="Noto Sans CJK JP"/>
              </a:rPr>
              <a:t>仕事の迷い・判断を話す</a:t>
            </a:r>
            <a:endParaRPr lang="en-US" sz="1230" dirty="0"/>
          </a:p>
          <a:p>
            <a:pPr algn="ctr"/>
            <a:r>
              <a:rPr sz="1230">
                <a:solidFill>
                  <a:srgbClr val="1F2D3D"/>
                </a:solidFill>
                <a:latin typeface="Noto Sans CJK JP"/>
              </a:rPr>
              <a:t>現場固有の安全を伝える</a:t>
            </a:r>
          </a:p>
          <a:p>
            <a:pPr algn="ctr"/>
            <a:r>
              <a:rPr sz="1230">
                <a:solidFill>
                  <a:srgbClr val="1F2D3D"/>
                </a:solidFill>
                <a:latin typeface="Noto Sans CJK JP"/>
              </a:rPr>
              <a:t>生徒の案へ講評する</a:t>
            </a:r>
          </a:p>
        </p:txBody>
      </p:sp>
      <p:sp>
        <p:nvSpPr>
          <p:cNvPr id="12" name="Shape 10"/>
          <p:cNvSpPr/>
          <p:nvPr/>
        </p:nvSpPr>
        <p:spPr>
          <a:xfrm>
            <a:off x="658368" y="4041648"/>
            <a:ext cx="2423160" cy="914400"/>
          </a:xfrm>
          <a:prstGeom prst="roundRect">
            <a:avLst>
              <a:gd name="adj" fmla="val 8000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8096" y="4206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初回相談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8096" y="4498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学校は3つを選ぶ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401568" y="4041648"/>
            <a:ext cx="2423160" cy="914400"/>
          </a:xfrm>
          <a:prstGeom prst="roundRect">
            <a:avLst>
              <a:gd name="adj" fmla="val 8000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11296" y="4206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1～2週前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11296" y="4498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完成案を確認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144768" y="4041648"/>
            <a:ext cx="2423160" cy="914400"/>
          </a:xfrm>
          <a:prstGeom prst="roundRect">
            <a:avLst>
              <a:gd name="adj" fmla="val 8000"/>
            </a:avLst>
          </a:prstGeom>
          <a:solidFill>
            <a:srgbClr val="EAF1F4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54496" y="4206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当日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254496" y="4498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進行も伴走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887968" y="4041648"/>
            <a:ext cx="2423160" cy="914400"/>
          </a:xfrm>
          <a:prstGeom prst="roundRect">
            <a:avLst>
              <a:gd name="adj" fmla="val 8000"/>
            </a:avLst>
          </a:prstGeom>
          <a:solidFill>
            <a:srgbClr val="EFF6F5"/>
          </a:solidFill>
          <a:ln w="12700">
            <a:solidFill>
              <a:srgbClr val="CFD8D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97696" y="4206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200" b="1">
                <a:solidFill>
                  <a:srgbClr val="0F7F7E"/>
                </a:solidFill>
                <a:latin typeface="Noto Sans CJK JP"/>
              </a:rPr>
              <a:t>実施後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997696" y="4498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400" b="1">
                <a:solidFill>
                  <a:srgbClr val="173A5E"/>
                </a:solidFill>
                <a:latin typeface="Noto Sans CJK JP"/>
              </a:rPr>
              <a:t>集計して返す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58368" y="5413248"/>
            <a:ext cx="10835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00">
                <a:solidFill>
                  <a:srgbClr val="697985"/>
                </a:solidFill>
                <a:latin typeface="Noto Sans CJK JP"/>
              </a:rPr>
              <a:t>教材・調整・記録整理を分担し、準備負担の軽減を目指します。実際の作業と必要な手続は学校と確認します。</a:t>
            </a:r>
            <a:endParaRPr lang="en-US" sz="1140" dirty="0"/>
          </a:p>
        </p:txBody>
      </p:sp>
      <p:sp>
        <p:nvSpPr>
          <p:cNvPr id="25" name="Shape 2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C899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吉田正之｜調査・再構成 2026.09.09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6656" y="64008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600" b="1">
                <a:solidFill>
                  <a:srgbClr val="FFFFFF"/>
                </a:solidFill>
                <a:latin typeface="Noto Sans CJK JP"/>
              </a:rPr>
              <a:t>最初の90日｜「10件をそろえる」より、3件を本物にする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713232" y="1417320"/>
            <a:ext cx="5321808" cy="1005840"/>
          </a:xfrm>
          <a:prstGeom prst="roundRect">
            <a:avLst>
              <a:gd name="adj" fmla="val 5455"/>
            </a:avLst>
          </a:prstGeom>
          <a:solidFill>
            <a:srgbClr val="1D4666"/>
          </a:solidFill>
          <a:ln w="12700">
            <a:solidFill>
              <a:srgbClr val="1D4666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2688" y="1618488"/>
            <a:ext cx="384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00" b="1">
                <a:solidFill>
                  <a:srgbClr val="69D2CB"/>
                </a:solidFill>
                <a:latin typeface="Noto Sans CJK JP"/>
              </a:rPr>
              <a:t>01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417320" y="1554480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550" b="1">
                <a:solidFill>
                  <a:srgbClr val="FFFFFF"/>
                </a:solidFill>
                <a:latin typeface="Noto Sans CJK JP"/>
              </a:rPr>
              <a:t>和算・測量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3429000" y="151790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00">
                <a:solidFill>
                  <a:srgbClr val="DCE7EC"/>
                </a:solidFill>
                <a:latin typeface="Noto Sans CJK JP"/>
              </a:rPr>
              <a:t>地域独自性が高く、安全に始めやすい。数学と現代の仕事をつなげられる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13232" y="2651760"/>
            <a:ext cx="5321808" cy="1005840"/>
          </a:xfrm>
          <a:prstGeom prst="roundRect">
            <a:avLst>
              <a:gd name="adj" fmla="val 5455"/>
            </a:avLst>
          </a:prstGeom>
          <a:solidFill>
            <a:srgbClr val="214D6B"/>
          </a:solidFill>
          <a:ln w="12700">
            <a:solidFill>
              <a:srgbClr val="214D6B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2852928"/>
            <a:ext cx="384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00" b="1">
                <a:solidFill>
                  <a:srgbClr val="69D2CB"/>
                </a:solidFill>
                <a:latin typeface="Noto Sans CJK JP"/>
              </a:rPr>
              <a:t>04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417320" y="2788920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550" b="1">
                <a:solidFill>
                  <a:srgbClr val="FFFFFF"/>
                </a:solidFill>
                <a:latin typeface="Noto Sans CJK JP"/>
              </a:rPr>
              <a:t>製造・技能継承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3429000" y="275234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00">
                <a:solidFill>
                  <a:srgbClr val="DCE7EC"/>
                </a:solidFill>
                <a:latin typeface="Noto Sans CJK JP"/>
              </a:rPr>
              <a:t>模擬工程で安全に実証でき、改善前後を数字で見取りやすい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13232" y="3886200"/>
            <a:ext cx="5321808" cy="1005840"/>
          </a:xfrm>
          <a:prstGeom prst="roundRect">
            <a:avLst>
              <a:gd name="adj" fmla="val 5455"/>
            </a:avLst>
          </a:prstGeom>
          <a:solidFill>
            <a:srgbClr val="1D4666"/>
          </a:solidFill>
          <a:ln w="12700">
            <a:solidFill>
              <a:srgbClr val="1D4666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2688" y="4087368"/>
            <a:ext cx="384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00" b="1">
                <a:solidFill>
                  <a:srgbClr val="69D2CB"/>
                </a:solidFill>
                <a:latin typeface="Noto Sans CJK JP"/>
              </a:rPr>
              <a:t>05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17320" y="4023360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550" b="1">
                <a:solidFill>
                  <a:srgbClr val="FFFFFF"/>
                </a:solidFill>
                <a:latin typeface="Noto Sans CJK JP"/>
              </a:rPr>
              <a:t>建設・空き家再生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3429000" y="398678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00">
                <a:solidFill>
                  <a:srgbClr val="DCE7EC"/>
                </a:solidFill>
                <a:latin typeface="Noto Sans CJK JP"/>
              </a:rPr>
              <a:t>住宅・建設の経験を生かし、「本物の判断」を教材化しやすい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492240" y="1417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9D2C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90日アクション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473952" y="1874520"/>
            <a:ext cx="4828032" cy="822960"/>
          </a:xfrm>
          <a:prstGeom prst="roundRect">
            <a:avLst>
              <a:gd name="adj" fmla="val 5556"/>
            </a:avLst>
          </a:prstGeom>
          <a:solidFill>
            <a:srgbClr val="204B6A"/>
          </a:solidFill>
          <a:ln w="12700">
            <a:solidFill>
              <a:srgbClr val="204B6A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38544" y="2039112"/>
            <a:ext cx="749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69D2C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0–2週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461504" y="1975104"/>
            <a:ext cx="358444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00">
                <a:solidFill>
                  <a:srgbClr val="FFFFFF"/>
                </a:solidFill>
                <a:latin typeface="Noto Sans CJK JP"/>
              </a:rPr>
              <a:t>受入先10者へ30分ヒアリング</a:t>
            </a:r>
            <a:endParaRPr lang="en-US" sz="1050" dirty="0"/>
          </a:p>
          <a:p>
            <a:r>
              <a:rPr sz="1000">
                <a:solidFill>
                  <a:srgbClr val="FFFFFF"/>
                </a:solidFill>
                <a:latin typeface="Noto Sans CJK JP"/>
              </a:rPr>
              <a:t>「迷い・判断材料・基準・安全」を収集</a:t>
            </a:r>
          </a:p>
        </p:txBody>
      </p:sp>
      <p:sp>
        <p:nvSpPr>
          <p:cNvPr id="19" name="Shape 17"/>
          <p:cNvSpPr/>
          <p:nvPr/>
        </p:nvSpPr>
        <p:spPr>
          <a:xfrm>
            <a:off x="6473952" y="2880360"/>
            <a:ext cx="4828032" cy="822960"/>
          </a:xfrm>
          <a:prstGeom prst="roundRect">
            <a:avLst>
              <a:gd name="adj" fmla="val 5556"/>
            </a:avLst>
          </a:prstGeom>
          <a:solidFill>
            <a:srgbClr val="204B6A"/>
          </a:solidFill>
          <a:ln w="12700">
            <a:solidFill>
              <a:srgbClr val="204B6A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38544" y="3044952"/>
            <a:ext cx="749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69D2C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3–6週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461504" y="2980944"/>
            <a:ext cx="358444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00">
                <a:solidFill>
                  <a:srgbClr val="FFFFFF"/>
                </a:solidFill>
                <a:latin typeface="Noto Sans CJK JP"/>
              </a:rPr>
              <a:t>3件を1～2コマ版へ教材化</a:t>
            </a:r>
            <a:endParaRPr lang="en-US" sz="1050" dirty="0"/>
          </a:p>
          <a:p>
            <a:r>
              <a:rPr sz="1000">
                <a:solidFill>
                  <a:srgbClr val="FFFFFF"/>
                </a:solidFill>
                <a:latin typeface="Noto Sans CJK JP"/>
              </a:rPr>
              <a:t>先生3～5人に「そのまま使えるか」を確認</a:t>
            </a:r>
          </a:p>
        </p:txBody>
      </p:sp>
      <p:sp>
        <p:nvSpPr>
          <p:cNvPr id="22" name="Shape 20"/>
          <p:cNvSpPr/>
          <p:nvPr/>
        </p:nvSpPr>
        <p:spPr>
          <a:xfrm>
            <a:off x="6473952" y="3886200"/>
            <a:ext cx="4828032" cy="822960"/>
          </a:xfrm>
          <a:prstGeom prst="roundRect">
            <a:avLst>
              <a:gd name="adj" fmla="val 5556"/>
            </a:avLst>
          </a:prstGeom>
          <a:solidFill>
            <a:srgbClr val="204B6A"/>
          </a:solidFill>
          <a:ln w="12700">
            <a:solidFill>
              <a:srgbClr val="204B6A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38544" y="4050792"/>
            <a:ext cx="749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69D2C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7–10週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461504" y="3986784"/>
            <a:ext cx="358444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000">
                <a:solidFill>
                  <a:srgbClr val="FFFFFF"/>
                </a:solidFill>
                <a:latin typeface="Noto Sans CJK JP"/>
              </a:rPr>
              <a:t>小規模パイロットを実施</a:t>
            </a:r>
            <a:endParaRPr lang="en-US" sz="1050" dirty="0"/>
          </a:p>
          <a:p>
            <a:r>
              <a:rPr sz="1000">
                <a:solidFill>
                  <a:srgbClr val="FFFFFF"/>
                </a:solidFill>
                <a:latin typeface="Noto Sans CJK JP"/>
              </a:rPr>
              <a:t>初案→講評→検討後の案→再使用を収集</a:t>
            </a:r>
          </a:p>
        </p:txBody>
      </p:sp>
      <p:sp>
        <p:nvSpPr>
          <p:cNvPr id="25" name="Shape 23"/>
          <p:cNvSpPr/>
          <p:nvPr/>
        </p:nvSpPr>
        <p:spPr>
          <a:xfrm>
            <a:off x="6473952" y="4892040"/>
            <a:ext cx="4828032" cy="822960"/>
          </a:xfrm>
          <a:prstGeom prst="roundRect">
            <a:avLst>
              <a:gd name="adj" fmla="val 5556"/>
            </a:avLst>
          </a:prstGeom>
          <a:solidFill>
            <a:srgbClr val="204B6A"/>
          </a:solidFill>
          <a:ln w="12700">
            <a:solidFill>
              <a:srgbClr val="204B6A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38544" y="5056632"/>
            <a:ext cx="749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69D2C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11–12週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7461504" y="4992624"/>
            <a:ext cx="358444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>
                <a:solidFill>
                  <a:srgbClr val="FFFFFF"/>
                </a:solidFill>
                <a:latin typeface="Noto Sans CJK JP"/>
              </a:rPr>
              <a:t>先生の新規準備時間・生徒の変化・受入先負担を比較</a:t>
            </a:r>
            <a:endParaRPr lang="en-US" sz="1050" dirty="0"/>
          </a:p>
          <a:p>
            <a:r>
              <a:rPr sz="900">
                <a:solidFill>
                  <a:srgbClr val="FFFFFF"/>
                </a:solidFill>
                <a:latin typeface="Noto Sans CJK JP"/>
              </a:rPr>
              <a:t>次の3件を選ぶ</a:t>
            </a:r>
          </a:p>
        </p:txBody>
      </p:sp>
      <p:sp>
        <p:nvSpPr>
          <p:cNvPr id="28" name="Shape 26"/>
          <p:cNvSpPr/>
          <p:nvPr/>
        </p:nvSpPr>
        <p:spPr>
          <a:xfrm>
            <a:off x="713232" y="5810250"/>
            <a:ext cx="10588752" cy="409575"/>
          </a:xfrm>
          <a:prstGeom prst="roundRect">
            <a:avLst>
              <a:gd name="adj" fmla="val 10811"/>
            </a:avLst>
          </a:prstGeom>
          <a:solidFill>
            <a:srgbClr val="0F7F7E"/>
          </a:solidFill>
          <a:ln w="12700">
            <a:solidFill>
              <a:srgbClr val="0F7F7E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41832" y="5857875"/>
            <a:ext cx="10131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1000" b="1">
                <a:solidFill>
                  <a:srgbClr val="FFFFFF"/>
                </a:solidFill>
                <a:latin typeface="Noto Sans CJK JP"/>
              </a:rPr>
              <a:t>実証で確かめること：先生の準備時間、協力先の負担、生徒の判断理由と必要な支援。結果から実施案を改善します。</a:t>
            </a:r>
            <a:endParaRPr lang="en-US" sz="1320" dirty="0"/>
          </a:p>
        </p:txBody>
      </p:sp>
      <p:sp>
        <p:nvSpPr>
          <p:cNvPr id="30" name="Text 28"/>
          <p:cNvSpPr/>
          <p:nvPr/>
        </p:nvSpPr>
        <p:spPr>
          <a:xfrm>
            <a:off x="731520" y="6309360"/>
            <a:ext cx="6766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8D9E1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吉田正之｜あぶくま地域 仕事体験 実証ロードマップ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D9E4EA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主な調査資料 1/2｜2026年9月9日時点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078992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50">
                <a:solidFill>
                  <a:srgbClr val="697985"/>
                </a:solidFill>
                <a:latin typeface="Noto Sans CJK JP"/>
              </a:rPr>
              <a:t>地域課題は公開資料から設定。実施条件は、受入先・学校へのヒアリングで必ず更新します。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58368" y="149047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</a:t>
            </a:r>
            <a:endParaRPr lang="en-US" sz="880" dirty="0"/>
          </a:p>
        </p:txBody>
      </p:sp>
      <p:sp>
        <p:nvSpPr>
          <p:cNvPr id="5" name="Text 3"/>
          <p:cNvSpPr/>
          <p:nvPr/>
        </p:nvSpPr>
        <p:spPr>
          <a:xfrm>
            <a:off x="1097280" y="1490472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阿武隈地域振興協議会｜阿武隈地域について</a:t>
            </a:r>
            <a:endParaRPr lang="en-US" sz="870" dirty="0"/>
          </a:p>
        </p:txBody>
      </p:sp>
      <p:sp>
        <p:nvSpPr>
          <p:cNvPr id="6" name="Text 4"/>
          <p:cNvSpPr/>
          <p:nvPr/>
        </p:nvSpPr>
        <p:spPr>
          <a:xfrm>
            <a:off x="1097280" y="1700784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https://www.abukuma-shinkou.org/?page_id=113</a:t>
            </a:r>
            <a:endParaRPr lang="en-US" sz="740" dirty="0"/>
          </a:p>
        </p:txBody>
      </p:sp>
      <p:sp>
        <p:nvSpPr>
          <p:cNvPr id="7" name="Text 5"/>
          <p:cNvSpPr/>
          <p:nvPr/>
        </p:nvSpPr>
        <p:spPr>
          <a:xfrm>
            <a:off x="658368" y="201168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S2</a:t>
            </a:r>
            <a:endParaRPr lang="en-US" sz="880" dirty="0"/>
          </a:p>
        </p:txBody>
      </p:sp>
      <p:sp>
        <p:nvSpPr>
          <p:cNvPr id="8" name="Text 6"/>
          <p:cNvSpPr/>
          <p:nvPr/>
        </p:nvSpPr>
        <p:spPr>
          <a:xfrm>
            <a:off x="1097280" y="2011680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福島県｜県中地域 若年層の地元定着・企業人材確保</a:t>
            </a:r>
            <a:endParaRPr lang="en-US" sz="870" dirty="0"/>
          </a:p>
        </p:txBody>
      </p:sp>
      <p:sp>
        <p:nvSpPr>
          <p:cNvPr id="9" name="Text 7"/>
          <p:cNvSpPr/>
          <p:nvPr/>
        </p:nvSpPr>
        <p:spPr>
          <a:xfrm>
            <a:off x="1097280" y="222199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https://www.pref.fukushima.lg.jp/sec/01220a/jakunensou-teichaku.html</a:t>
            </a:r>
            <a:endParaRPr lang="en-US" sz="740" dirty="0"/>
          </a:p>
        </p:txBody>
      </p:sp>
      <p:sp>
        <p:nvSpPr>
          <p:cNvPr id="10" name="Text 8"/>
          <p:cNvSpPr/>
          <p:nvPr/>
        </p:nvSpPr>
        <p:spPr>
          <a:xfrm>
            <a:off x="658368" y="25328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S3</a:t>
            </a:r>
            <a:endParaRPr lang="en-US" sz="880" dirty="0"/>
          </a:p>
        </p:txBody>
      </p:sp>
      <p:sp>
        <p:nvSpPr>
          <p:cNvPr id="11" name="Text 9"/>
          <p:cNvSpPr/>
          <p:nvPr/>
        </p:nvSpPr>
        <p:spPr>
          <a:xfrm>
            <a:off x="1097280" y="2532888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田村市｜基礎調査結果まとめ（人口・産業・農業・観光）</a:t>
            </a:r>
            <a:endParaRPr lang="en-US" sz="870" dirty="0"/>
          </a:p>
        </p:txBody>
      </p:sp>
      <p:sp>
        <p:nvSpPr>
          <p:cNvPr id="12" name="Text 10"/>
          <p:cNvSpPr/>
          <p:nvPr/>
        </p:nvSpPr>
        <p:spPr>
          <a:xfrm>
            <a:off x="1097280" y="2743200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https://www.city.tamura.lg.jp/soshiki/1/assets/%E8%B3%87%E6%96%992_%E5%9F%BA%E7%A4%8E%E8%AA%BF%E6%9F%BB%E7%B5%90%E6%9E%9C%E3%81%BE%E3%81%A8%E3%82%81.pdf</a:t>
            </a:r>
            <a:endParaRPr lang="en-US" sz="740" dirty="0"/>
          </a:p>
        </p:txBody>
      </p:sp>
      <p:sp>
        <p:nvSpPr>
          <p:cNvPr id="13" name="Text 11"/>
          <p:cNvSpPr/>
          <p:nvPr/>
        </p:nvSpPr>
        <p:spPr>
          <a:xfrm>
            <a:off x="658368" y="305409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S4</a:t>
            </a:r>
            <a:endParaRPr lang="en-US" sz="880" dirty="0"/>
          </a:p>
        </p:txBody>
      </p:sp>
      <p:sp>
        <p:nvSpPr>
          <p:cNvPr id="14" name="Text 12"/>
          <p:cNvSpPr/>
          <p:nvPr/>
        </p:nvSpPr>
        <p:spPr>
          <a:xfrm>
            <a:off x="1097280" y="3054096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田村市｜地域企業イノベーション創出業務委託</a:t>
            </a:r>
            <a:endParaRPr lang="en-US" sz="870" dirty="0"/>
          </a:p>
        </p:txBody>
      </p:sp>
      <p:sp>
        <p:nvSpPr>
          <p:cNvPr id="15" name="Text 13"/>
          <p:cNvSpPr/>
          <p:nvPr/>
        </p:nvSpPr>
        <p:spPr>
          <a:xfrm>
            <a:off x="1097280" y="3264408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https://www.city.tamura.lg.jp/soshiki/66/tamuratakumi_proposal_1.html</a:t>
            </a:r>
            <a:endParaRPr lang="en-US" sz="740" dirty="0"/>
          </a:p>
        </p:txBody>
      </p:sp>
      <p:sp>
        <p:nvSpPr>
          <p:cNvPr id="16" name="Text 14"/>
          <p:cNvSpPr/>
          <p:nvPr/>
        </p:nvSpPr>
        <p:spPr>
          <a:xfrm>
            <a:off x="658368" y="35753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S5</a:t>
            </a:r>
            <a:endParaRPr lang="en-US" sz="880" dirty="0"/>
          </a:p>
        </p:txBody>
      </p:sp>
      <p:sp>
        <p:nvSpPr>
          <p:cNvPr id="17" name="Text 15"/>
          <p:cNvSpPr/>
          <p:nvPr/>
        </p:nvSpPr>
        <p:spPr>
          <a:xfrm>
            <a:off x="1097280" y="3575304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田村市｜農業・遊休農地等</a:t>
            </a:r>
            <a:endParaRPr lang="en-US" sz="870" dirty="0"/>
          </a:p>
        </p:txBody>
      </p:sp>
      <p:sp>
        <p:nvSpPr>
          <p:cNvPr id="18" name="Text 16"/>
          <p:cNvSpPr/>
          <p:nvPr/>
        </p:nvSpPr>
        <p:spPr>
          <a:xfrm>
            <a:off x="1097280" y="3785616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https://www.city.tamura.lg.jp/soshiki/17/nitonouchi.html</a:t>
            </a:r>
            <a:endParaRPr lang="en-US" sz="740" dirty="0"/>
          </a:p>
        </p:txBody>
      </p:sp>
      <p:sp>
        <p:nvSpPr>
          <p:cNvPr id="19" name="Text 17"/>
          <p:cNvSpPr/>
          <p:nvPr/>
        </p:nvSpPr>
        <p:spPr>
          <a:xfrm>
            <a:off x="658368" y="409651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S6</a:t>
            </a:r>
            <a:endParaRPr lang="en-US" sz="880" dirty="0"/>
          </a:p>
        </p:txBody>
      </p:sp>
      <p:sp>
        <p:nvSpPr>
          <p:cNvPr id="20" name="Text 18"/>
          <p:cNvSpPr/>
          <p:nvPr/>
        </p:nvSpPr>
        <p:spPr>
          <a:xfrm>
            <a:off x="1097280" y="4096512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小野町｜地域計画（農業）</a:t>
            </a:r>
            <a:endParaRPr lang="en-US" sz="870" dirty="0"/>
          </a:p>
        </p:txBody>
      </p:sp>
      <p:sp>
        <p:nvSpPr>
          <p:cNvPr id="21" name="Text 19"/>
          <p:cNvSpPr/>
          <p:nvPr/>
        </p:nvSpPr>
        <p:spPr>
          <a:xfrm>
            <a:off x="1097280" y="4306824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https://www.town.ono.fukushima.jp/soshiki/7/chiiki-keikaku_1_1.html</a:t>
            </a:r>
            <a:endParaRPr lang="en-US" sz="740" dirty="0"/>
          </a:p>
        </p:txBody>
      </p:sp>
      <p:sp>
        <p:nvSpPr>
          <p:cNvPr id="22" name="Text 20"/>
          <p:cNvSpPr/>
          <p:nvPr/>
        </p:nvSpPr>
        <p:spPr>
          <a:xfrm>
            <a:off x="658368" y="46177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S7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1097280" y="4617720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三春町｜地域農業・担い手関連</a:t>
            </a:r>
            <a:endParaRPr lang="en-US" sz="870" dirty="0"/>
          </a:p>
        </p:txBody>
      </p:sp>
      <p:sp>
        <p:nvSpPr>
          <p:cNvPr id="24" name="Text 22"/>
          <p:cNvSpPr/>
          <p:nvPr/>
        </p:nvSpPr>
        <p:spPr>
          <a:xfrm>
            <a:off x="1097280" y="482803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https://www.town.miharu.fukushima.jp/soshiki/7/entry_11.html</a:t>
            </a:r>
            <a:endParaRPr lang="en-US" sz="740" dirty="0"/>
          </a:p>
        </p:txBody>
      </p:sp>
      <p:sp>
        <p:nvSpPr>
          <p:cNvPr id="25" name="Text 23"/>
          <p:cNvSpPr/>
          <p:nvPr/>
        </p:nvSpPr>
        <p:spPr>
          <a:xfrm>
            <a:off x="658368" y="513892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S8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1097280" y="5138928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田村市｜林業・木材関連（市公式）</a:t>
            </a:r>
            <a:endParaRPr lang="en-US" sz="870" dirty="0"/>
          </a:p>
        </p:txBody>
      </p:sp>
      <p:sp>
        <p:nvSpPr>
          <p:cNvPr id="27" name="Text 25"/>
          <p:cNvSpPr/>
          <p:nvPr/>
        </p:nvSpPr>
        <p:spPr>
          <a:xfrm>
            <a:off x="1097280" y="5349240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</a:t>
            </a:r>
            <a:endParaRPr lang="en-US" sz="740" dirty="0"/>
          </a:p>
        </p:txBody>
      </p:sp>
      <p:sp>
        <p:nvSpPr>
          <p:cNvPr id="28" name="Text 26"/>
          <p:cNvSpPr/>
          <p:nvPr/>
        </p:nvSpPr>
        <p:spPr>
          <a:xfrm>
            <a:off x="658368" y="56601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S9</a:t>
            </a:r>
            <a:endParaRPr lang="en-US" sz="880" dirty="0"/>
          </a:p>
        </p:txBody>
      </p:sp>
      <p:sp>
        <p:nvSpPr>
          <p:cNvPr id="29" name="Text 27"/>
          <p:cNvSpPr/>
          <p:nvPr/>
        </p:nvSpPr>
        <p:spPr>
          <a:xfrm>
            <a:off x="1097280" y="5660136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田村市｜住生活・空き家関連</a:t>
            </a:r>
            <a:endParaRPr lang="en-US" sz="870" dirty="0"/>
          </a:p>
        </p:txBody>
      </p:sp>
      <p:sp>
        <p:nvSpPr>
          <p:cNvPr id="30" name="Text 28"/>
          <p:cNvSpPr/>
          <p:nvPr/>
        </p:nvSpPr>
        <p:spPr>
          <a:xfrm>
            <a:off x="1097280" y="5870448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https://www.city.tamura.lg.jp/soshiki/24/juuseikatu.html</a:t>
            </a:r>
            <a:endParaRPr lang="en-US" sz="740" dirty="0"/>
          </a:p>
        </p:txBody>
      </p:sp>
      <p:sp>
        <p:nvSpPr>
          <p:cNvPr id="31" name="Text 29"/>
          <p:cNvSpPr/>
          <p:nvPr/>
        </p:nvSpPr>
        <p:spPr>
          <a:xfrm>
            <a:off x="6163056" y="149047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S10</a:t>
            </a:r>
            <a:endParaRPr lang="en-US" sz="880" dirty="0"/>
          </a:p>
        </p:txBody>
      </p:sp>
      <p:sp>
        <p:nvSpPr>
          <p:cNvPr id="32" name="Text 30"/>
          <p:cNvSpPr/>
          <p:nvPr/>
        </p:nvSpPr>
        <p:spPr>
          <a:xfrm>
            <a:off x="6601968" y="1490472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小野町｜空き店舗活用</a:t>
            </a:r>
            <a:endParaRPr lang="en-US" sz="870" dirty="0"/>
          </a:p>
        </p:txBody>
      </p:sp>
      <p:sp>
        <p:nvSpPr>
          <p:cNvPr id="33" name="Text 31"/>
          <p:cNvSpPr/>
          <p:nvPr/>
        </p:nvSpPr>
        <p:spPr>
          <a:xfrm>
            <a:off x="6601968" y="1700784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https://www.town.ono.fukushima.jp/soshiki/7/akitenpo.html</a:t>
            </a:r>
            <a:endParaRPr lang="en-US" sz="740" dirty="0"/>
          </a:p>
        </p:txBody>
      </p:sp>
      <p:sp>
        <p:nvSpPr>
          <p:cNvPr id="34" name="Text 32"/>
          <p:cNvSpPr/>
          <p:nvPr/>
        </p:nvSpPr>
        <p:spPr>
          <a:xfrm>
            <a:off x="6163056" y="201168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35" name="Text 33"/>
          <p:cNvSpPr/>
          <p:nvPr/>
        </p:nvSpPr>
        <p:spPr>
          <a:xfrm>
            <a:off x="6601968" y="2011680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36" name="Text 34"/>
          <p:cNvSpPr/>
          <p:nvPr/>
        </p:nvSpPr>
        <p:spPr>
          <a:xfrm>
            <a:off x="6601968" y="222199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37" name="Text 35"/>
          <p:cNvSpPr/>
          <p:nvPr/>
        </p:nvSpPr>
        <p:spPr>
          <a:xfrm>
            <a:off x="6163056" y="25328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38" name="Text 36"/>
          <p:cNvSpPr/>
          <p:nvPr/>
        </p:nvSpPr>
        <p:spPr>
          <a:xfrm>
            <a:off x="6601968" y="2532888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39" name="Text 37"/>
          <p:cNvSpPr/>
          <p:nvPr/>
        </p:nvSpPr>
        <p:spPr>
          <a:xfrm>
            <a:off x="6601968" y="2743200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40" name="Text 38"/>
          <p:cNvSpPr/>
          <p:nvPr/>
        </p:nvSpPr>
        <p:spPr>
          <a:xfrm>
            <a:off x="6163056" y="305409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41" name="Text 39"/>
          <p:cNvSpPr/>
          <p:nvPr/>
        </p:nvSpPr>
        <p:spPr>
          <a:xfrm>
            <a:off x="6601968" y="3054096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42" name="Text 40"/>
          <p:cNvSpPr/>
          <p:nvPr/>
        </p:nvSpPr>
        <p:spPr>
          <a:xfrm>
            <a:off x="6601968" y="3264408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43" name="Text 41"/>
          <p:cNvSpPr/>
          <p:nvPr/>
        </p:nvSpPr>
        <p:spPr>
          <a:xfrm>
            <a:off x="6163056" y="35753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44" name="Text 42"/>
          <p:cNvSpPr/>
          <p:nvPr/>
        </p:nvSpPr>
        <p:spPr>
          <a:xfrm>
            <a:off x="6601968" y="3575304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45" name="Text 43"/>
          <p:cNvSpPr/>
          <p:nvPr/>
        </p:nvSpPr>
        <p:spPr>
          <a:xfrm>
            <a:off x="6601968" y="3785616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46" name="Text 44"/>
          <p:cNvSpPr/>
          <p:nvPr/>
        </p:nvSpPr>
        <p:spPr>
          <a:xfrm>
            <a:off x="6163056" y="409651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47" name="Text 45"/>
          <p:cNvSpPr/>
          <p:nvPr/>
        </p:nvSpPr>
        <p:spPr>
          <a:xfrm>
            <a:off x="6601968" y="4096512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48" name="Text 46"/>
          <p:cNvSpPr/>
          <p:nvPr/>
        </p:nvSpPr>
        <p:spPr>
          <a:xfrm>
            <a:off x="6601968" y="4306824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49" name="Text 47"/>
          <p:cNvSpPr/>
          <p:nvPr/>
        </p:nvSpPr>
        <p:spPr>
          <a:xfrm>
            <a:off x="6163056" y="46177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50" name="Text 48"/>
          <p:cNvSpPr/>
          <p:nvPr/>
        </p:nvSpPr>
        <p:spPr>
          <a:xfrm>
            <a:off x="6601968" y="4617720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51" name="Text 49"/>
          <p:cNvSpPr/>
          <p:nvPr/>
        </p:nvSpPr>
        <p:spPr>
          <a:xfrm>
            <a:off x="6601968" y="482803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52" name="Text 50"/>
          <p:cNvSpPr/>
          <p:nvPr/>
        </p:nvSpPr>
        <p:spPr>
          <a:xfrm>
            <a:off x="6163056" y="513892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53" name="Text 51"/>
          <p:cNvSpPr/>
          <p:nvPr/>
        </p:nvSpPr>
        <p:spPr>
          <a:xfrm>
            <a:off x="6601968" y="5138928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54" name="Text 52"/>
          <p:cNvSpPr/>
          <p:nvPr/>
        </p:nvSpPr>
        <p:spPr>
          <a:xfrm>
            <a:off x="6601968" y="5349240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55" name="Shape 5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50">
                <a:solidFill>
                  <a:srgbClr val="7C8991"/>
                </a:solidFill>
                <a:latin typeface="Noto Sans CJK JP"/>
              </a:rPr>
              <a:t>※S番号は本資料内の出典タグ。公開資料の更新に応じて実証前に再確認してください。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27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594360" y="34747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2800" b="1">
                <a:solidFill>
                  <a:srgbClr val="173A5E"/>
                </a:solidFill>
                <a:latin typeface="Noto Sans CJK JP"/>
              </a:rPr>
              <a:t>主な調査資料 2/2｜教育設計・地域資源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078992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1250">
                <a:solidFill>
                  <a:srgbClr val="697985"/>
                </a:solidFill>
                <a:latin typeface="Noto Sans CJK JP"/>
              </a:rPr>
              <a:t>キャリア教育・学校安全は文部科学省資料を基準にし、地域固有の内容は現場ヒアリングで更新します。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58368" y="149047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S11</a:t>
            </a:r>
            <a:endParaRPr lang="en-US" sz="880" dirty="0"/>
          </a:p>
        </p:txBody>
      </p:sp>
      <p:sp>
        <p:nvSpPr>
          <p:cNvPr id="5" name="Text 3"/>
          <p:cNvSpPr/>
          <p:nvPr/>
        </p:nvSpPr>
        <p:spPr>
          <a:xfrm>
            <a:off x="1097280" y="1490472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三春町｜空き店舗活用</a:t>
            </a:r>
            <a:endParaRPr lang="en-US" sz="870" dirty="0"/>
          </a:p>
        </p:txBody>
      </p:sp>
      <p:sp>
        <p:nvSpPr>
          <p:cNvPr id="6" name="Text 4"/>
          <p:cNvSpPr/>
          <p:nvPr/>
        </p:nvSpPr>
        <p:spPr>
          <a:xfrm>
            <a:off x="1097280" y="1700784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https://www.town.miharu.fukushima.jp/soshiki/7/akitenpo.html</a:t>
            </a:r>
            <a:endParaRPr lang="en-US" sz="740" dirty="0"/>
          </a:p>
        </p:txBody>
      </p:sp>
      <p:sp>
        <p:nvSpPr>
          <p:cNvPr id="7" name="Text 5"/>
          <p:cNvSpPr/>
          <p:nvPr/>
        </p:nvSpPr>
        <p:spPr>
          <a:xfrm>
            <a:off x="658368" y="201168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S12</a:t>
            </a:r>
            <a:endParaRPr lang="en-US" sz="880" dirty="0"/>
          </a:p>
        </p:txBody>
      </p:sp>
      <p:sp>
        <p:nvSpPr>
          <p:cNvPr id="8" name="Text 6"/>
          <p:cNvSpPr/>
          <p:nvPr/>
        </p:nvSpPr>
        <p:spPr>
          <a:xfrm>
            <a:off x="1097280" y="2011680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田村市｜観光振興基本計画</a:t>
            </a:r>
            <a:endParaRPr lang="en-US" sz="870" dirty="0"/>
          </a:p>
        </p:txBody>
      </p:sp>
      <p:sp>
        <p:nvSpPr>
          <p:cNvPr id="9" name="Text 7"/>
          <p:cNvSpPr/>
          <p:nvPr/>
        </p:nvSpPr>
        <p:spPr>
          <a:xfrm>
            <a:off x="1097280" y="222199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https://www.city.tamura.lg.jp/soshiki/18/kanko-kihonkeikaku-version2.html</a:t>
            </a:r>
            <a:endParaRPr lang="en-US" sz="740" dirty="0"/>
          </a:p>
        </p:txBody>
      </p:sp>
      <p:sp>
        <p:nvSpPr>
          <p:cNvPr id="10" name="Text 8"/>
          <p:cNvSpPr/>
          <p:nvPr/>
        </p:nvSpPr>
        <p:spPr>
          <a:xfrm>
            <a:off x="658368" y="25328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S13</a:t>
            </a:r>
            <a:endParaRPr lang="en-US" sz="880" dirty="0"/>
          </a:p>
        </p:txBody>
      </p:sp>
      <p:sp>
        <p:nvSpPr>
          <p:cNvPr id="11" name="Text 9"/>
          <p:cNvSpPr/>
          <p:nvPr/>
        </p:nvSpPr>
        <p:spPr>
          <a:xfrm>
            <a:off x="1097280" y="2532888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田村市｜地域公共交通計画</a:t>
            </a:r>
            <a:endParaRPr lang="en-US" sz="870" dirty="0"/>
          </a:p>
        </p:txBody>
      </p:sp>
      <p:sp>
        <p:nvSpPr>
          <p:cNvPr id="12" name="Text 10"/>
          <p:cNvSpPr/>
          <p:nvPr/>
        </p:nvSpPr>
        <p:spPr>
          <a:xfrm>
            <a:off x="1097280" y="2743200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https://www.city.tamura.lg.jp/soshiki/1/assets/tamurasitiikikoukyoukoutuukeikaku_honpen.pdf</a:t>
            </a:r>
            <a:endParaRPr lang="en-US" sz="740" dirty="0"/>
          </a:p>
        </p:txBody>
      </p:sp>
      <p:sp>
        <p:nvSpPr>
          <p:cNvPr id="13" name="Text 11"/>
          <p:cNvSpPr/>
          <p:nvPr/>
        </p:nvSpPr>
        <p:spPr>
          <a:xfrm>
            <a:off x="658368" y="305409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S14</a:t>
            </a:r>
            <a:endParaRPr lang="en-US" sz="880" dirty="0"/>
          </a:p>
        </p:txBody>
      </p:sp>
      <p:sp>
        <p:nvSpPr>
          <p:cNvPr id="14" name="Text 12"/>
          <p:cNvSpPr/>
          <p:nvPr/>
        </p:nvSpPr>
        <p:spPr>
          <a:xfrm>
            <a:off x="1097280" y="3054096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田村市｜高齢者福祉計画・第9期介護保険事業計画</a:t>
            </a:r>
            <a:endParaRPr lang="en-US" sz="870" dirty="0"/>
          </a:p>
        </p:txBody>
      </p:sp>
      <p:sp>
        <p:nvSpPr>
          <p:cNvPr id="15" name="Text 13"/>
          <p:cNvSpPr/>
          <p:nvPr/>
        </p:nvSpPr>
        <p:spPr>
          <a:xfrm>
            <a:off x="1097280" y="3264408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https://www.city.tamura.lg.jp/soshiki/15/</a:t>
            </a:r>
            <a:endParaRPr lang="en-US" sz="740" dirty="0"/>
          </a:p>
        </p:txBody>
      </p:sp>
      <p:sp>
        <p:nvSpPr>
          <p:cNvPr id="16" name="Text 14"/>
          <p:cNvSpPr/>
          <p:nvPr/>
        </p:nvSpPr>
        <p:spPr>
          <a:xfrm>
            <a:off x="658368" y="35753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S15</a:t>
            </a:r>
            <a:endParaRPr lang="en-US" sz="880" dirty="0"/>
          </a:p>
        </p:txBody>
      </p:sp>
      <p:sp>
        <p:nvSpPr>
          <p:cNvPr id="17" name="Text 15"/>
          <p:cNvSpPr/>
          <p:nvPr/>
        </p:nvSpPr>
        <p:spPr>
          <a:xfrm>
            <a:off x="1097280" y="3575304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小野町｜6次産業・地域産品等（町公式）</a:t>
            </a:r>
            <a:endParaRPr lang="en-US" sz="870" dirty="0"/>
          </a:p>
        </p:txBody>
      </p:sp>
      <p:sp>
        <p:nvSpPr>
          <p:cNvPr id="18" name="Text 16"/>
          <p:cNvSpPr/>
          <p:nvPr/>
        </p:nvSpPr>
        <p:spPr>
          <a:xfrm>
            <a:off x="1097280" y="3785616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https://www.town.ono.fukushima.jp/</a:t>
            </a:r>
            <a:endParaRPr lang="en-US" sz="740" dirty="0"/>
          </a:p>
        </p:txBody>
      </p:sp>
      <p:sp>
        <p:nvSpPr>
          <p:cNvPr id="19" name="Text 17"/>
          <p:cNvSpPr/>
          <p:nvPr/>
        </p:nvSpPr>
        <p:spPr>
          <a:xfrm>
            <a:off x="658368" y="409651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S16</a:t>
            </a:r>
            <a:endParaRPr lang="en-US" sz="880" dirty="0"/>
          </a:p>
        </p:txBody>
      </p:sp>
      <p:sp>
        <p:nvSpPr>
          <p:cNvPr id="20" name="Text 18"/>
          <p:cNvSpPr/>
          <p:nvPr/>
        </p:nvSpPr>
        <p:spPr>
          <a:xfrm>
            <a:off x="1097280" y="4096512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田村市｜EC・地域産品販路拡大</a:t>
            </a:r>
            <a:endParaRPr lang="en-US" sz="870" dirty="0"/>
          </a:p>
        </p:txBody>
      </p:sp>
      <p:sp>
        <p:nvSpPr>
          <p:cNvPr id="21" name="Text 19"/>
          <p:cNvSpPr/>
          <p:nvPr/>
        </p:nvSpPr>
        <p:spPr>
          <a:xfrm>
            <a:off x="1097280" y="4306824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https://www.city.tamura.lg.jp/soshiki/66/eckibankyoka_proposal_1.html</a:t>
            </a:r>
            <a:endParaRPr lang="en-US" sz="740" dirty="0"/>
          </a:p>
        </p:txBody>
      </p:sp>
      <p:sp>
        <p:nvSpPr>
          <p:cNvPr id="22" name="Text 20"/>
          <p:cNvSpPr/>
          <p:nvPr/>
        </p:nvSpPr>
        <p:spPr>
          <a:xfrm>
            <a:off x="658368" y="46177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S17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1097280" y="4617720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文部科学省｜小学校キャリア教育の手引き（2022年3月）</a:t>
            </a:r>
            <a:endParaRPr lang="en-US" sz="870" dirty="0"/>
          </a:p>
        </p:txBody>
      </p:sp>
      <p:sp>
        <p:nvSpPr>
          <p:cNvPr id="24" name="Text 22"/>
          <p:cNvSpPr/>
          <p:nvPr/>
        </p:nvSpPr>
        <p:spPr>
          <a:xfrm>
            <a:off x="1097280" y="482803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https://www.mext.go.jp/a_menu/shotou/career/detail/mext_01951.html</a:t>
            </a:r>
            <a:endParaRPr lang="en-US" sz="740" dirty="0"/>
          </a:p>
        </p:txBody>
      </p:sp>
      <p:sp>
        <p:nvSpPr>
          <p:cNvPr id="25" name="Text 23"/>
          <p:cNvSpPr/>
          <p:nvPr/>
        </p:nvSpPr>
        <p:spPr>
          <a:xfrm>
            <a:off x="658368" y="513892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S18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1097280" y="5138928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文部科学省｜中学校・高等学校キャリア教育の手引き（2023年3月）</a:t>
            </a:r>
            <a:endParaRPr lang="en-US" sz="870" dirty="0"/>
          </a:p>
        </p:txBody>
      </p:sp>
      <p:sp>
        <p:nvSpPr>
          <p:cNvPr id="27" name="Text 25"/>
          <p:cNvSpPr/>
          <p:nvPr/>
        </p:nvSpPr>
        <p:spPr>
          <a:xfrm>
            <a:off x="1097280" y="5349240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https://www.mext.go.jp/a_menu/shotou/career/detail/mext_00010.html</a:t>
            </a:r>
            <a:endParaRPr lang="en-US" sz="740" dirty="0"/>
          </a:p>
        </p:txBody>
      </p:sp>
      <p:sp>
        <p:nvSpPr>
          <p:cNvPr id="28" name="Text 26"/>
          <p:cNvSpPr/>
          <p:nvPr/>
        </p:nvSpPr>
        <p:spPr>
          <a:xfrm>
            <a:off x="658368" y="56601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S19</a:t>
            </a:r>
            <a:endParaRPr lang="en-US" sz="880" dirty="0"/>
          </a:p>
        </p:txBody>
      </p:sp>
      <p:sp>
        <p:nvSpPr>
          <p:cNvPr id="29" name="Text 27"/>
          <p:cNvSpPr/>
          <p:nvPr/>
        </p:nvSpPr>
        <p:spPr>
          <a:xfrm>
            <a:off x="1097280" y="5660136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田村市｜佐久間庸軒（和算・測量・門下生）</a:t>
            </a:r>
            <a:endParaRPr lang="en-US" sz="870" dirty="0"/>
          </a:p>
        </p:txBody>
      </p:sp>
      <p:sp>
        <p:nvSpPr>
          <p:cNvPr id="30" name="Text 28"/>
          <p:cNvSpPr/>
          <p:nvPr/>
        </p:nvSpPr>
        <p:spPr>
          <a:xfrm>
            <a:off x="1097280" y="5870448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https://www.city.tamura.lg.jp/soshiki/30/bunkazai_yoken.html</a:t>
            </a:r>
            <a:endParaRPr lang="en-US" sz="740" dirty="0"/>
          </a:p>
        </p:txBody>
      </p:sp>
      <p:sp>
        <p:nvSpPr>
          <p:cNvPr id="31" name="Text 29"/>
          <p:cNvSpPr/>
          <p:nvPr/>
        </p:nvSpPr>
        <p:spPr>
          <a:xfrm>
            <a:off x="6163056" y="149047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80" b="1">
                <a:solidFill>
                  <a:srgbClr val="0F7F7E"/>
                </a:solidFill>
                <a:latin typeface="Noto Sans CJK JP"/>
              </a:rPr>
              <a:t>S20</a:t>
            </a:r>
            <a:endParaRPr lang="en-US" sz="880" dirty="0"/>
          </a:p>
        </p:txBody>
      </p:sp>
      <p:sp>
        <p:nvSpPr>
          <p:cNvPr id="32" name="Text 30"/>
          <p:cNvSpPr/>
          <p:nvPr/>
        </p:nvSpPr>
        <p:spPr>
          <a:xfrm>
            <a:off x="6601968" y="1490472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900" b="1">
                <a:solidFill>
                  <a:srgbClr val="173A5E"/>
                </a:solidFill>
                <a:latin typeface="Noto Sans CJK JP"/>
              </a:rPr>
              <a:t>文部科学省｜「生きる力」をはぐくむ学校での安全教育</a:t>
            </a:r>
            <a:endParaRPr lang="en-US" sz="870" dirty="0"/>
          </a:p>
        </p:txBody>
      </p:sp>
      <p:sp>
        <p:nvSpPr>
          <p:cNvPr id="33" name="Text 31"/>
          <p:cNvSpPr/>
          <p:nvPr/>
        </p:nvSpPr>
        <p:spPr>
          <a:xfrm>
            <a:off x="6601968" y="1700784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700">
                <a:solidFill>
                  <a:srgbClr val="697985"/>
                </a:solidFill>
                <a:latin typeface="Noto Sans CJK JP"/>
              </a:rPr>
              <a:t>https://www.mext.go.jp/a_menu/kenko/anzen/1416715.htm</a:t>
            </a:r>
            <a:endParaRPr lang="en-US" sz="740" dirty="0"/>
          </a:p>
        </p:txBody>
      </p:sp>
      <p:sp>
        <p:nvSpPr>
          <p:cNvPr id="34" name="Text 32"/>
          <p:cNvSpPr/>
          <p:nvPr/>
        </p:nvSpPr>
        <p:spPr>
          <a:xfrm>
            <a:off x="6163056" y="201168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35" name="Text 33"/>
          <p:cNvSpPr/>
          <p:nvPr/>
        </p:nvSpPr>
        <p:spPr>
          <a:xfrm>
            <a:off x="6601968" y="2011680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36" name="Text 34"/>
          <p:cNvSpPr/>
          <p:nvPr/>
        </p:nvSpPr>
        <p:spPr>
          <a:xfrm>
            <a:off x="6601968" y="222199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37" name="Text 35"/>
          <p:cNvSpPr/>
          <p:nvPr/>
        </p:nvSpPr>
        <p:spPr>
          <a:xfrm>
            <a:off x="6163056" y="25328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38" name="Text 36"/>
          <p:cNvSpPr/>
          <p:nvPr/>
        </p:nvSpPr>
        <p:spPr>
          <a:xfrm>
            <a:off x="6601968" y="2532888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39" name="Text 37"/>
          <p:cNvSpPr/>
          <p:nvPr/>
        </p:nvSpPr>
        <p:spPr>
          <a:xfrm>
            <a:off x="6601968" y="2743200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40" name="Text 38"/>
          <p:cNvSpPr/>
          <p:nvPr/>
        </p:nvSpPr>
        <p:spPr>
          <a:xfrm>
            <a:off x="6163056" y="305409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41" name="Text 39"/>
          <p:cNvSpPr/>
          <p:nvPr/>
        </p:nvSpPr>
        <p:spPr>
          <a:xfrm>
            <a:off x="6601968" y="3054096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42" name="Text 40"/>
          <p:cNvSpPr/>
          <p:nvPr/>
        </p:nvSpPr>
        <p:spPr>
          <a:xfrm>
            <a:off x="6601968" y="3264408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43" name="Text 41"/>
          <p:cNvSpPr/>
          <p:nvPr/>
        </p:nvSpPr>
        <p:spPr>
          <a:xfrm>
            <a:off x="6163056" y="35753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44" name="Text 42"/>
          <p:cNvSpPr/>
          <p:nvPr/>
        </p:nvSpPr>
        <p:spPr>
          <a:xfrm>
            <a:off x="6601968" y="3575304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45" name="Text 43"/>
          <p:cNvSpPr/>
          <p:nvPr/>
        </p:nvSpPr>
        <p:spPr>
          <a:xfrm>
            <a:off x="6601968" y="3785616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46" name="Text 44"/>
          <p:cNvSpPr/>
          <p:nvPr/>
        </p:nvSpPr>
        <p:spPr>
          <a:xfrm>
            <a:off x="6163056" y="409651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47" name="Text 45"/>
          <p:cNvSpPr/>
          <p:nvPr/>
        </p:nvSpPr>
        <p:spPr>
          <a:xfrm>
            <a:off x="6601968" y="4096512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48" name="Text 46"/>
          <p:cNvSpPr/>
          <p:nvPr/>
        </p:nvSpPr>
        <p:spPr>
          <a:xfrm>
            <a:off x="6601968" y="4306824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49" name="Text 47"/>
          <p:cNvSpPr/>
          <p:nvPr/>
        </p:nvSpPr>
        <p:spPr>
          <a:xfrm>
            <a:off x="6163056" y="46177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50" name="Text 48"/>
          <p:cNvSpPr/>
          <p:nvPr/>
        </p:nvSpPr>
        <p:spPr>
          <a:xfrm>
            <a:off x="6601968" y="4617720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51" name="Text 49"/>
          <p:cNvSpPr/>
          <p:nvPr/>
        </p:nvSpPr>
        <p:spPr>
          <a:xfrm>
            <a:off x="6601968" y="4828032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52" name="Text 50"/>
          <p:cNvSpPr/>
          <p:nvPr/>
        </p:nvSpPr>
        <p:spPr>
          <a:xfrm>
            <a:off x="6163056" y="513892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80" dirty="0"/>
          </a:p>
        </p:txBody>
      </p:sp>
      <p:sp>
        <p:nvSpPr>
          <p:cNvPr id="53" name="Text 51"/>
          <p:cNvSpPr/>
          <p:nvPr/>
        </p:nvSpPr>
        <p:spPr>
          <a:xfrm>
            <a:off x="6601968" y="5138928"/>
            <a:ext cx="45262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870" dirty="0"/>
          </a:p>
        </p:txBody>
      </p:sp>
      <p:sp>
        <p:nvSpPr>
          <p:cNvPr id="54" name="Text 52"/>
          <p:cNvSpPr/>
          <p:nvPr/>
        </p:nvSpPr>
        <p:spPr>
          <a:xfrm>
            <a:off x="6601968" y="5349240"/>
            <a:ext cx="4553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40" dirty="0"/>
          </a:p>
        </p:txBody>
      </p:sp>
      <p:sp>
        <p:nvSpPr>
          <p:cNvPr id="55" name="Shape 53"/>
          <p:cNvSpPr/>
          <p:nvPr/>
        </p:nvSpPr>
        <p:spPr>
          <a:xfrm>
            <a:off x="594360" y="6419088"/>
            <a:ext cx="10972800" cy="0"/>
          </a:xfrm>
          <a:prstGeom prst="line">
            <a:avLst/>
          </a:prstGeom>
          <a:noFill/>
          <a:ln w="8890">
            <a:solidFill>
              <a:srgbClr val="CFD8DD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03504" y="647395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sz="850">
                <a:solidFill>
                  <a:srgbClr val="7C8991"/>
                </a:solidFill>
                <a:latin typeface="Noto Sans CJK JP"/>
              </a:rPr>
              <a:t>※佐久間庸軒は「偉人紹介」で終わらせず、和算・測量が現代の仕事へどうつながるかを体験化します。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228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2808C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r>
              <a:t>28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JP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JP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吉田正之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学校で本当に使える あぶくまの10の仕事体験</dc:title>
  <dc:subject>あぶくま地域の産業課題を教材化した仕事体験</dc:subject>
  <dc:creator>吉田正之</dc:creator>
  <cp:lastModifiedBy>吉田正之</cp:lastModifiedBy>
  <cp:revision>1</cp:revision>
  <dcterms:created xsi:type="dcterms:W3CDTF">2026-09-09T07:02:28Z</dcterms:created>
  <dcterms:modified xsi:type="dcterms:W3CDTF">2026-09-09T07:02:28Z</dcterms:modified>
</cp:coreProperties>
</file>