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873ff1a6304a8c" /><Relationship Type="http://schemas.openxmlformats.org/officeDocument/2006/relationships/extended-properties" Target="/docProps/app.xml" Id="Re00ad25bb6584f66" /><Relationship Type="http://schemas.openxmlformats.org/officeDocument/2006/relationships/officeDocument" Target="/ppt/presentation.xml" Id="Ref7d8c095f624a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38f457928b4f5e"/>
  </p:sldMasterIdLst>
  <p:notesMasterIdLst>
    <p:notesMasterId xmlns:r="http://schemas.openxmlformats.org/officeDocument/2006/relationships" r:id="R1353e756691c42b9"/>
  </p:notesMasterIdLst>
  <p:sldIdLst>
    <p:sldId xmlns:r="http://schemas.openxmlformats.org/officeDocument/2006/relationships" id="256" r:id="R58f4dc4ffe134759"/>
    <p:sldId xmlns:r="http://schemas.openxmlformats.org/officeDocument/2006/relationships" id="257" r:id="Re394d4055c3146b2"/>
    <p:sldId xmlns:r="http://schemas.openxmlformats.org/officeDocument/2006/relationships" id="258" r:id="Ra85dd5b344334533"/>
    <p:sldId xmlns:r="http://schemas.openxmlformats.org/officeDocument/2006/relationships" id="259" r:id="Rfbbe194dc07f4d53"/>
  </p:sldIdLst>
  <p:sldSz cx="10692003" cy="7559993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75353472c64dcb" /><Relationship Type="http://schemas.openxmlformats.org/officeDocument/2006/relationships/slideMaster" Target="/ppt/slideMasters/slideMaster1.xml" Id="R6d38f457928b4f5e" /><Relationship Type="http://schemas.openxmlformats.org/officeDocument/2006/relationships/notesMaster" Target="/ppt/notesMasters/notesMaster1.xml" Id="R1353e756691c42b9" /><Relationship Type="http://schemas.openxmlformats.org/officeDocument/2006/relationships/presProps" Target="/ppt/presProps.xml" Id="R79011a40f6354530" /><Relationship Type="http://schemas.openxmlformats.org/officeDocument/2006/relationships/tableStyles" Target="/ppt/tableStyles.xml" Id="R9efad7c375874777" /><Relationship Type="http://schemas.openxmlformats.org/officeDocument/2006/relationships/slide" Target="/ppt/slides/slide1.xml" Id="R58f4dc4ffe134759" /><Relationship Type="http://schemas.openxmlformats.org/officeDocument/2006/relationships/slide" Target="/ppt/slides/slide2.xml" Id="Re394d4055c3146b2" /><Relationship Type="http://schemas.openxmlformats.org/officeDocument/2006/relationships/slide" Target="/ppt/slides/slide3.xml" Id="Ra85dd5b344334533" /><Relationship Type="http://schemas.openxmlformats.org/officeDocument/2006/relationships/slide" Target="/ppt/slides/slide4.xml" Id="Rfbbe194dc07f4d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73a66b090346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0049457e8f43b3" /><Relationship Type="http://schemas.openxmlformats.org/officeDocument/2006/relationships/notesMaster" Target="/ppt/notesMasters/notesMaster1.xml" Id="R6c4a233b56c540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ac7e0f4a964068" /><Relationship Type="http://schemas.openxmlformats.org/officeDocument/2006/relationships/notesMaster" Target="/ppt/notesMasters/notesMaster1.xml" Id="R1772595ebd6a4b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f2df7444e14e78" /><Relationship Type="http://schemas.openxmlformats.org/officeDocument/2006/relationships/notesMaster" Target="/ppt/notesMasters/notesMaster1.xml" Id="R3ed063fddf0749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fb9d4a6a4e645ee" /><Relationship Type="http://schemas.openxmlformats.org/officeDocument/2006/relationships/notesMaster" Target="/ppt/notesMasters/notesMaster1.xml" Id="R5b7f0b53d56342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保護者向け60分講座_うちの子将来大丈夫_吉田正之 (1).pptx（14枚）</a:t>
            </a:r>
          </a:p>
          <a:p xmlns:a="http://schemas.openxmlformats.org/drawingml/2006/main">
            <a:r>
              <a:t>保護者向け60分台本.docx（ワーク15分を含む60分案）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保護者向け60分講座_うちの子将来大丈夫_吉田正之 (1).pptx（14枚）</a:t>
            </a:r>
          </a:p>
          <a:p xmlns:a="http://schemas.openxmlformats.org/drawingml/2006/main">
            <a:r>
              <a:t>保護者向け60分台本.docx（ワーク15分を含む60分案）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保護者向け60分講座_うちの子将来大丈夫_吉田正之 (1).pptx（14枚）</a:t>
            </a:r>
          </a:p>
          <a:p xmlns:a="http://schemas.openxmlformats.org/drawingml/2006/main">
            <a:r>
              <a:t>保護者向け60分台本.docx（ワーク15分を含む60分案）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実施前の参考案。学校・先生の願いと子どもの声・実態から内容を編集する。実施実績・受入先の確約・学習効果を示すものではない。</a:t>
            </a:r>
          </a:p>
          <a:p xmlns:a="http://schemas.openxmlformats.org/drawingml/2006/main">
            <a:r>
              <a:t>元資料：</a:t>
            </a:r>
          </a:p>
          <a:p xmlns:a="http://schemas.openxmlformats.org/drawingml/2006/main">
            <a:r>
              <a:t>保護者向け60分講座_うちの子将来大丈夫_吉田正之 (1).pptx（14枚）</a:t>
            </a:r>
          </a:p>
          <a:p xmlns:a="http://schemas.openxmlformats.org/drawingml/2006/main">
            <a:r>
              <a:t>保護者向け60分台本.docx（ワーク15分を含む60分案）</a:t>
            </a:r>
          </a:p>
          <a:p xmlns:a="http://schemas.openxmlformats.org/drawingml/2006/main">
            <a:r>
              <a:t>2026年10月15日、公開用参考案として再構成。原資料そのものの全スライドではない。詳しい原資料は資料室で別途選べる。</a:t>
            </a:r>
          </a:p>
          <a:p xmlns:a="http://schemas.openxmlformats.org/drawingml/2006/main">
            <a:r>
              <a:t>文部科学省の参考資料：</a:t>
            </a:r>
          </a:p>
          <a:p xmlns:a="http://schemas.openxmlformats.org/drawingml/2006/main">
            <a:r>
              <a:t>文部科学省「小学校キャリア教育の手引き」（2022年3月）</a:t>
            </a:r>
          </a:p>
          <a:p xmlns:a="http://schemas.openxmlformats.org/drawingml/2006/main">
            <a:r>
              <a:t>https://www.mext.go.jp/a_menu/shotou/career/detail/mext_01951.html</a:t>
            </a:r>
          </a:p>
          <a:p xmlns:a="http://schemas.openxmlformats.org/drawingml/2006/main">
            <a:r>
              <a:t>文部科学省「中学校・高等学校キャリア教育の手引き」（2023年3月）</a:t>
            </a:r>
          </a:p>
          <a:p xmlns:a="http://schemas.openxmlformats.org/drawingml/2006/main">
            <a:r>
              <a:t>https://www.mext.go.jp/a_menu/shotou/career/detail/mext_00010.html</a:t>
            </a:r>
          </a:p>
          <a:p xmlns:a="http://schemas.openxmlformats.org/drawingml/2006/main">
            <a:r>
              <a:t>本資料は吉田正之のオリジナル参考案。文部科学省の公式様式ではない。記入例・教材条件は架空。今回追加した公開用の持ち帰りシート・教材例を含む。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9cc4d241024d2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53422e83554b5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933403224f94d0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d4720ed218f4f7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932d735b674d9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e700ace3fb456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9DDBF0-6B2F-45A9-9C04-97B30FCB3F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5997"/>
            <a:ext cx="8553602" cy="1091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7B190E7-DD77-48F7-BCFE-8A31E5D8EEC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7996"/>
            <a:ext cx="7484402" cy="83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FED6AFD-7180-4042-B52F-01AB59BB16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49997"/>
            <a:ext cx="8553602" cy="1259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24B946-B604-47C0-9505-8ADE7008C2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CA8C3B9-8BE6-490D-BAC4-10F76913B6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9489153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F2721FE-B715-4D5E-BC7D-D1258ACEF3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E7E0D2C-6EDB-4045-816D-2B788756593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2B6F86E-DDA0-42C5-8D1E-8CC40150E72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7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04E579D-6543-45B1-93A6-1BC4CED67B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7999"/>
            <a:ext cx="9489153" cy="9239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31BB609-3C03-446E-A422-5D72C55AF74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099998"/>
            <a:ext cx="4410451" cy="47039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6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15e1332dc542da" /><Relationship Type="http://schemas.openxmlformats.org/officeDocument/2006/relationships/slideLayout" Target="/ppt/slideLayouts/slideLayout1.xml" Id="Rc9047147db124498" /><Relationship Type="http://schemas.openxmlformats.org/officeDocument/2006/relationships/slideLayout" Target="/ppt/slideLayouts/slideLayout2.xml" Id="R4d1e0b92ec894020" /><Relationship Type="http://schemas.openxmlformats.org/officeDocument/2006/relationships/slideLayout" Target="/ppt/slideLayouts/slideLayout3.xml" Id="R646c7ac5d7344236" /><Relationship Type="http://schemas.openxmlformats.org/officeDocument/2006/relationships/slideLayout" Target="/ppt/slideLayouts/slideLayout4.xml" Id="R3b06a76121d347de" /><Relationship Type="http://schemas.openxmlformats.org/officeDocument/2006/relationships/slideLayout" Target="/ppt/slideLayouts/slideLayout5.xml" Id="Ra81c12f497b34360" /><Relationship Type="http://schemas.openxmlformats.org/officeDocument/2006/relationships/slideLayout" Target="/ppt/slideLayouts/slideLayout6.xml" Id="R6e458ca4e91f484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047147db124498"/>
    <p:sldLayoutId xmlns:r="http://schemas.openxmlformats.org/officeDocument/2006/relationships" id="2147483650" r:id="R4d1e0b92ec894020"/>
    <p:sldLayoutId xmlns:r="http://schemas.openxmlformats.org/officeDocument/2006/relationships" id="2147483651" r:id="R646c7ac5d7344236"/>
    <p:sldLayoutId xmlns:r="http://schemas.openxmlformats.org/officeDocument/2006/relationships" id="2147483652" r:id="R3b06a76121d347de"/>
    <p:sldLayoutId xmlns:r="http://schemas.openxmlformats.org/officeDocument/2006/relationships" id="2147483653" r:id="Ra81c12f497b34360"/>
    <p:sldLayoutId xmlns:r="http://schemas.openxmlformats.org/officeDocument/2006/relationships" id="2147483654" r:id="R6e458ca4e91f484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59230d90794231" /><Relationship Type="http://schemas.openxmlformats.org/officeDocument/2006/relationships/notesSlide" Target="/ppt/notesSlides/notesSlide1.xml" Id="Rb380a52ef9a944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a0f4f21d474cb9" /><Relationship Type="http://schemas.openxmlformats.org/officeDocument/2006/relationships/notesSlide" Target="/ppt/notesSlides/notesSlide2.xml" Id="R129024caf4b841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5d197edd6f4f24" /><Relationship Type="http://schemas.openxmlformats.org/officeDocument/2006/relationships/notesSlide" Target="/ppt/notesSlides/notesSlide3.xml" Id="R08fdce43aecc48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351b6ccffa4c00" /><Relationship Type="http://schemas.openxmlformats.org/officeDocument/2006/relationships/hyperlink" Target="https://www.mext.go.jp/a_menu/shotou/career/detail/mext_01951.html" TargetMode="External" Id="R451d475a3c54495e" /><Relationship Type="http://schemas.openxmlformats.org/officeDocument/2006/relationships/hyperlink" Target="https://www.mext.go.jp/a_menu/shotou/career/detail/mext_00010.html" TargetMode="External" Id="R9d02565a07014749" /><Relationship Type="http://schemas.openxmlformats.org/officeDocument/2006/relationships/hyperlink" Target="https://toimanabi.com/downloads/original-10-parent-workshop.pdf" TargetMode="External" Id="Rc32ad90a50d4434f" /><Relationship Type="http://schemas.openxmlformats.org/officeDocument/2006/relationships/hyperlink" Target="https://toimanabi.com/downloads/original-10-parent-workshop.pptx" TargetMode="External" Id="Rf34a5723990b4f02" /><Relationship Type="http://schemas.openxmlformats.org/officeDocument/2006/relationships/hyperlink" Target="https://toimanabi.com/services.html" TargetMode="External" Id="Raa6749225fe64c43" /><Relationship Type="http://schemas.openxmlformats.org/officeDocument/2006/relationships/notesSlide" Target="/ppt/notesSlides/notesSlide4.xml" Id="Re429fd41c8194b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BD173B49-9D75-44B4-9C36-4C5B292D6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10　紹介版・たたき台　　保護者向け60分講座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F08DAE8A-E0E9-4338-B86C-D9C4E511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保護者向け60分講座の参考案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8739DD46-377B-4058-B135-0CAE5713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先生の願いの例：子どもの話を聞き、家庭でも本人が考え、選べる関わりを増やしたい。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69BB6C39-8464-4E2F-8DF0-7654E32C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1/4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C89E5C-D8A4-4140-B2DA-6B1442878A23}"/>
              </a:ext>
            </a:extLst>
          </p:cNvPr>
          <p:cNvGraphicFramePr/>
          <p:nvPr/>
        </p:nvGraphicFramePr>
        <p:xfrm>
          <a:off xmlns:a="http://schemas.openxmlformats.org/drawingml/2006/main" x="514350" y="2257425"/>
          <a:ext xmlns:a="http://schemas.openxmlformats.org/drawingml/2006/main" cx="9620250" cy="2895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7429500"/>
              </a:tblGrid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対象・使う場面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小・中・高校生の保護者。PTA研修や保護者会で、学校と家庭の関わり方を考える際のたたき台。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講座で目指すこと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子どもとの最近の会話を振り返り、本人の経験や関心を聞く声掛けを一つ選ぶ。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事前に確かめること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先生と保護者の願い、子どもの声や実態、対象学年、話し合える人数、個別の配慮。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先生が検討できるもの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60分の進め方の案と、持ち帰りシート。学校の目的に合わせて問いや時間を編集する。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ference-purpose">
            <a:extLst xmlns:a="http://schemas.openxmlformats.org/drawingml/2006/main">
              <a:ext uri="{FF2B5EF4-FFF2-40B4-BE49-F238E27FC236}">
                <a16:creationId xmlns:a16="http://schemas.microsoft.com/office/drawing/2014/main" id="{19FC7A54-ADCD-48A5-B9AF-845FB847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72125"/>
            <a:ext cx="9620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学校の願いと子どもの実態を出発点に、必要な部分を選んで使う参考資料です。実施前の案であり、講座の実施実績や効果を示すものではありません。</a:t>
            </a:r>
          </a:p>
        </p:txBody>
      </p:sp>
      <p:sp>
        <p:nvSpPr>
          <p:cNvPr id="7" name="page-guide">
            <a:extLst xmlns:a="http://schemas.openxmlformats.org/drawingml/2006/main">
              <a:ext uri="{FF2B5EF4-FFF2-40B4-BE49-F238E27FC236}">
                <a16:creationId xmlns:a16="http://schemas.microsoft.com/office/drawing/2014/main" id="{4F703F8E-2293-409A-BBA7-4158FCC7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800850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2 進め方・テーマ　　3 教材・シートの例　　4 学校との検討事項・出典</a:t>
            </a:r>
          </a:p>
        </p:txBody>
      </p:sp>
    </p:spTree>
    <p:extLst>
      <p:ext uri="{BB962C8B-B14F-4D97-AF65-F5344CB8AC3E}">
        <p14:creationId xmlns:p14="http://schemas.microsoft.com/office/powerpoint/2010/main" val="2002103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6FCC81BE-1378-4182-992E-3618BC3EA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10　紹介版・たたき台　　保護者向け60分講座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025F5CDA-1B68-4E5B-8C73-9FC2DB7F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60分の進め方の例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ED6A38B4-7427-4A5F-AE09-85C9E859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既存の講師用台本を基にした時間配分です。保護者の状況に合わせて組み替えます。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BF39CFF6-4F65-4C4A-840F-C8DDCC44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2/4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D7D58-0302-4A62-9FE5-886FFCD27275}"/>
              </a:ext>
            </a:extLst>
          </p:cNvPr>
          <p:cNvGraphicFramePr/>
          <p:nvPr/>
        </p:nvGraphicFramePr>
        <p:xfrm>
          <a:off xmlns:a="http://schemas.openxmlformats.org/drawingml/2006/main" x="514350" y="2152650"/>
          <a:ext xmlns:a="http://schemas.openxmlformats.org/drawingml/2006/main" cx="9620250" cy="3429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7239000"/>
              </a:tblGrid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時間の目安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FFFFF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扱う内容・参加者が考えること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245541"/>
                    </a:solidFill>
                  </a:tcPr>
                </a:tc>
              </a:tr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導入　8分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最近の会話を思い出し、子どもを応援したい気持ちと困りごとを整理する。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基本　13分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本人の話を聞く、経験を広げる、考える時間を待つ関わりを考える。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小・中・高　14分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発達段階と個人差を踏まえ、今の関心・体験・選択をどう支えるか考える。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ワーク　15分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いつもの一言を言い換える。共有するか、自分の手元に残すかを選ぶ。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まとめ・質疑　10分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463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試したい声掛けを一つ決め、気になることを確かめる。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flow-note">
            <a:extLst xmlns:a="http://schemas.openxmlformats.org/drawingml/2006/main">
              <a:ext uri="{FF2B5EF4-FFF2-40B4-BE49-F238E27FC236}">
                <a16:creationId xmlns:a16="http://schemas.microsoft.com/office/drawing/2014/main" id="{C107D512-33BE-422C-86F3-4D93E0C3F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0"/>
            <a:ext cx="9620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500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学年別の関わり方は目安です。話したくないときは待つことも選べます。家庭事情や子どもの個人情報の共有は求めません。</a:t>
            </a:r>
          </a:p>
        </p:txBody>
      </p:sp>
    </p:spTree>
    <p:extLst>
      <p:ext uri="{BB962C8B-B14F-4D97-AF65-F5344CB8AC3E}">
        <p14:creationId xmlns:p14="http://schemas.microsoft.com/office/powerpoint/2010/main" val="4509565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FD6CF6F5-6E60-468B-B457-F17D8FD1A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10　紹介版・たたき台　　保護者向け60分講座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FAD756CE-2D58-47D0-87CD-36650473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持ち帰りシートの例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E596B3F7-30CB-470D-AE3C-3D7629A8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名前の記入・提出は任意。保護者自身の関わり方を振り返るために使います。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CDA5873A-27EE-45E4-8E42-DCFF3B435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3/4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0A9D2-903F-4C76-BDD2-C2EDD6A25FAE}"/>
              </a:ext>
            </a:extLst>
          </p:cNvPr>
          <p:cNvGraphicFramePr/>
          <p:nvPr/>
        </p:nvGraphicFramePr>
        <p:xfrm>
          <a:off xmlns:a="http://schemas.openxmlformats.org/drawingml/2006/main" x="514350" y="2276475"/>
          <a:ext xmlns:a="http://schemas.openxmlformats.org/drawingml/2006/main" cx="9620250" cy="33718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952750"/>
                <a:gridCol w="6667500"/>
              </a:tblGrid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最近の会話を思い出す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場面・いつもの声掛け：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本人が考えやすい問いにする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今度、試したい声掛け：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関わるときに大切にすること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聞く時間・話す場所・待つことなど：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42963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後日、自分の関わりを振り返る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500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試せたこと・難しかったこと・次に変えたいこと：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eet-note">
            <a:extLst xmlns:a="http://schemas.openxmlformats.org/drawingml/2006/main">
              <a:ext uri="{FF2B5EF4-FFF2-40B4-BE49-F238E27FC236}">
                <a16:creationId xmlns:a16="http://schemas.microsoft.com/office/drawing/2014/main" id="{35973F80-3360-41A9-B8D2-3A6A7AD2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91225"/>
            <a:ext cx="96202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4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架空の記入例：「将来どうするの？」を、「最近、気になっていることはある？」に変えてみる。答えがなくても急がせず、また話せる時間をつくる。</a:t>
            </a:r>
          </a:p>
        </p:txBody>
      </p:sp>
    </p:spTree>
    <p:extLst>
      <p:ext uri="{BB962C8B-B14F-4D97-AF65-F5344CB8AC3E}">
        <p14:creationId xmlns:p14="http://schemas.microsoft.com/office/powerpoint/2010/main" val="10113286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material-kicker">
            <a:extLst xmlns:a="http://schemas.openxmlformats.org/drawingml/2006/main">
              <a:ext uri="{FF2B5EF4-FFF2-40B4-BE49-F238E27FC236}">
                <a16:creationId xmlns:a16="http://schemas.microsoft.com/office/drawing/2014/main" id="{B2F5B593-8889-49CC-B057-EAA6C3AA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8125"/>
            <a:ext cx="9620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200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10　紹介版・たたき台　　保護者向け60分講座</a:t>
            </a:r>
          </a:p>
        </p:txBody>
      </p:sp>
      <p:sp>
        <p:nvSpPr>
          <p:cNvPr id="2" name="page-heading">
            <a:extLst xmlns:a="http://schemas.openxmlformats.org/drawingml/2006/main">
              <a:ext uri="{FF2B5EF4-FFF2-40B4-BE49-F238E27FC236}">
                <a16:creationId xmlns:a16="http://schemas.microsoft.com/office/drawing/2014/main" id="{DB56C72F-D189-4BEF-AA92-4A217806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7700"/>
            <a:ext cx="962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2850" b="1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学校と相談して決めること</a:t>
            </a:r>
          </a:p>
        </p:txBody>
      </p:sp>
      <p:sp>
        <p:nvSpPr>
          <p:cNvPr id="3" name="page-intro">
            <a:extLst xmlns:a="http://schemas.openxmlformats.org/drawingml/2006/main">
              <a:ext uri="{FF2B5EF4-FFF2-40B4-BE49-F238E27FC236}">
                <a16:creationId xmlns:a16="http://schemas.microsoft.com/office/drawing/2014/main" id="{762046AB-94C7-4988-9D82-8E6D97B6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62075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defRPr>
            </a:pPr>
            <a:r>
              <a:rPr sz="1575" b="0">
                <a:solidFill>
                  <a:srgbClr val="243A32"/>
                </a:solidFill>
                <a:latin typeface="Noto Sans JP"/>
                <a:ea typeface="Noto Sans JP"/>
                <a:cs typeface="Noto Sans JP"/>
              </a:rPr>
              <a:t>先生の願いと子どもの実態に照らし、実施する内容・条件・役割を一緒に確かめます。</a:t>
            </a:r>
          </a:p>
        </p:txBody>
      </p:sp>
      <p:sp>
        <p:nvSpPr>
          <p:cNvPr id="4" name="page-footer">
            <a:extLst xmlns:a="http://schemas.openxmlformats.org/drawingml/2006/main">
              <a:ext uri="{FF2B5EF4-FFF2-40B4-BE49-F238E27FC236}">
                <a16:creationId xmlns:a16="http://schemas.microsoft.com/office/drawing/2014/main" id="{236619A7-3F64-4480-A9E2-64CDF8C4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19137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吉田正之　キャリア教育案内人　　2026年10月15日　　4/4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FA8EF-C69B-4FDD-9685-ADBFDF6C913D}"/>
              </a:ext>
            </a:extLst>
          </p:cNvPr>
          <p:cNvGraphicFramePr/>
          <p:nvPr/>
        </p:nvGraphicFramePr>
        <p:xfrm>
          <a:off xmlns:a="http://schemas.openxmlformats.org/drawingml/2006/main" x="514350" y="2105025"/>
          <a:ext xmlns:a="http://schemas.openxmlformats.org/drawingml/2006/main" cx="9620250" cy="27051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428875"/>
                <a:gridCol w="7191375"/>
              </a:tblGrid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学校・主催者との確認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開催目的、対象、会場、日程、話し合いの方法、必要な配慮を確認する。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T w="9525">
                      <a:solidFill>
                        <a:srgbClr val="BEC9C1"/>
                      </a:solidFill>
                      <a:prstDash val="solid"/>
                    </a:lnT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開催条件の相談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対象学年、人数、対面・オンライン等の方法、日程、会場、費用を相談。学校・主催者と支援範囲を確認してお見積もりします。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振り返りと改善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選んだ声掛けや参加者の任意の感想から、次回の内容・時間配分を見直す。子どもの変化を講座の効果と断定しない。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1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必要に応じた伴走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BEC9C1"/>
                      </a:solidFill>
                      <a:prstDash val="solid"/>
                    </a:lnL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EFF4F0"/>
                    </a:solidFill>
                  </a:tcPr>
                </a:tc>
                <a:tc>
                  <a:txBody>
                    <a:bodyPr wrap="square" lIns="114300" tIns="76200" rIns="114300" bIns="76200">
                      <a:noAutofit/>
                    </a:bodyPr>
                    <a:lstStyle/>
                    <a:p>
                      <a:r>
                        <a:rPr sz="1388" b="0">
                          <a:solidFill>
                            <a:srgbClr val="243A32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学校のねらいに合わせた構成・配布物の調整など、役割と範囲を合意して進める。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BEC9C1"/>
                      </a:solidFill>
                      <a:prstDash val="solid"/>
                    </a:lnR>
                    <a:lnB w="9525">
                      <a:solidFill>
                        <a:srgbClr val="BEC9C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ource-label-0">
            <a:extLst xmlns:a="http://schemas.openxmlformats.org/drawingml/2006/main">
              <a:ext uri="{FF2B5EF4-FFF2-40B4-BE49-F238E27FC236}">
                <a16:creationId xmlns:a16="http://schemas.microsoft.com/office/drawing/2014/main" id="{4FA92E7D-9455-42E9-835F-EE99B46C7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387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文部科学省「小学校キャリア教育の手引き」（2022年3月）</a:t>
            </a:r>
          </a:p>
        </p:txBody>
      </p:sp>
      <p:sp>
        <p:nvSpPr>
          <p:cNvPr id="7" name="source-url-0">
            <a:extLst xmlns:a="http://schemas.openxmlformats.org/drawingml/2006/main">
              <a:ext uri="{FF2B5EF4-FFF2-40B4-BE49-F238E27FC236}">
                <a16:creationId xmlns:a16="http://schemas.microsoft.com/office/drawing/2014/main" id="{310624F1-59B7-472C-AFA5-EA9EB0E85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149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451d475a3c54495e"/>
              </a:rPr>
              <a:t>https://www.mext.go.jp/a_menu/shotou/career/detail/mext_01951.html</a:t>
            </a:r>
          </a:p>
        </p:txBody>
      </p:sp>
      <p:sp>
        <p:nvSpPr>
          <p:cNvPr id="8" name="source-label-1">
            <a:extLst xmlns:a="http://schemas.openxmlformats.org/drawingml/2006/main">
              <a:ext uri="{FF2B5EF4-FFF2-40B4-BE49-F238E27FC236}">
                <a16:creationId xmlns:a16="http://schemas.microsoft.com/office/drawing/2014/main" id="{E44E91F2-965B-47BA-8DEC-C80079C12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4832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文部科学省「中学校・高等学校キャリア教育の手引き」（2023年3月）</a:t>
            </a:r>
          </a:p>
        </p:txBody>
      </p:sp>
      <p:sp>
        <p:nvSpPr>
          <p:cNvPr id="9" name="source-url-1">
            <a:extLst xmlns:a="http://schemas.openxmlformats.org/drawingml/2006/main">
              <a:ext uri="{FF2B5EF4-FFF2-40B4-BE49-F238E27FC236}">
                <a16:creationId xmlns:a16="http://schemas.microsoft.com/office/drawing/2014/main" id="{1EED9F06-3C14-4004-AB4D-FAA157B0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24550"/>
            <a:ext cx="962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013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9d02565a07014749"/>
              </a:rPr>
              <a:t>https://www.mext.go.jp/a_menu/shotou/career/detail/mext_00010.html</a:t>
            </a:r>
          </a:p>
        </p:txBody>
      </p:sp>
      <p:sp>
        <p:nvSpPr>
          <p:cNvPr id="10" name="source-disclosure">
            <a:extLst xmlns:a="http://schemas.openxmlformats.org/drawingml/2006/main">
              <a:ext uri="{FF2B5EF4-FFF2-40B4-BE49-F238E27FC236}">
                <a16:creationId xmlns:a16="http://schemas.microsoft.com/office/drawing/2014/main" id="{4B2996E5-ABC5-44C3-92A1-51E09D6B7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315075"/>
            <a:ext cx="962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defRPr>
            </a:pPr>
            <a:r>
              <a:rPr sz="1125" b="0">
                <a:solidFill>
                  <a:srgbClr val="59665F"/>
                </a:solidFill>
                <a:latin typeface="Noto Sans JP"/>
                <a:ea typeface="Noto Sans JP"/>
                <a:cs typeface="Noto Sans JP"/>
              </a:rPr>
              <a:t>手引き等を参考にした独自資料です。文部科学省の公式様式ではありません。</a:t>
            </a:r>
          </a:p>
        </p:txBody>
      </p:sp>
      <p:sp>
        <p:nvSpPr>
          <p:cNvPr id="11" name="original-link">
            <a:extLst xmlns:a="http://schemas.openxmlformats.org/drawingml/2006/main">
              <a:ext uri="{FF2B5EF4-FFF2-40B4-BE49-F238E27FC236}">
                <a16:creationId xmlns:a16="http://schemas.microsoft.com/office/drawing/2014/main" id="{4F100E7B-19C5-46FC-9381-BF17898F0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657975"/>
            <a:ext cx="4953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c32ad90a50d4434f"/>
              </a:rPr>
              <a:t>詳しい原資料（全14枚）をPDFで読む</a:t>
            </a:r>
          </a:p>
        </p:txBody>
      </p:sp>
      <p:sp>
        <p:nvSpPr>
          <p:cNvPr id="12" name="original-ppt-link">
            <a:extLst xmlns:a="http://schemas.openxmlformats.org/drawingml/2006/main">
              <a:ext uri="{FF2B5EF4-FFF2-40B4-BE49-F238E27FC236}">
                <a16:creationId xmlns:a16="http://schemas.microsoft.com/office/drawing/2014/main" id="{EC68C232-F3F3-4EB1-9C73-55AA5A39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6657975"/>
            <a:ext cx="4095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1163" b="1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f34a5723990b4f02"/>
              </a:rPr>
              <a:t>原資料のPowerPointを開く</a:t>
            </a:r>
          </a:p>
        </p:txBody>
      </p:sp>
      <p:sp>
        <p:nvSpPr>
          <p:cNvPr id="13" name="support-link">
            <a:extLst xmlns:a="http://schemas.openxmlformats.org/drawingml/2006/main">
              <a:ext uri="{FF2B5EF4-FFF2-40B4-BE49-F238E27FC236}">
                <a16:creationId xmlns:a16="http://schemas.microsoft.com/office/drawing/2014/main" id="{039D7C1F-DCAE-491E-B0BA-1F1008A6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943725"/>
            <a:ext cx="9620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defPPr>
          </a:lstStyle>
          <a:p xmlns:a="http://schemas.openxmlformats.org/drawingml/2006/main">
            <a:pPr>
              <a:def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defRPr>
            </a:pPr>
            <a:r>
              <a: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</a:rPr>
              <a:t>必要に応じた伴走・相談：</a:t>
            </a:r>
            <a:r>
              <a:rPr sz="938" b="0">
                <a:solidFill>
                  <a:srgbClr val="245541"/>
                </a:solidFill>
                <a:latin typeface="Noto Sans JP"/>
                <a:ea typeface="Noto Sans JP"/>
                <a:cs typeface="Noto Sans JP"/>
                <a:hlinkClick xmlns:r="http://schemas.openxmlformats.org/officeDocument/2006/relationships" r:id="Raa6749225fe64c43"/>
              </a:rPr>
              <a:t>toimanabi.com/services.html</a:t>
            </a:r>
          </a:p>
        </p:txBody>
      </p:sp>
    </p:spTree>
    <p:extLst>
      <p:ext uri="{BB962C8B-B14F-4D97-AF65-F5344CB8AC3E}">
        <p14:creationId xmlns:p14="http://schemas.microsoft.com/office/powerpoint/2010/main" val="14007234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2026-10-14T22:16:39.5710000Z</dcterms:created>
  <dcterms:modified xsi:type="dcterms:W3CDTF">2026-10-14T22:16:39.5710000Z</dcterms:modified>
</coreProperties>
</file>