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b86ee7baafe4f18" /><Relationship Type="http://schemas.openxmlformats.org/officeDocument/2006/relationships/extended-properties" Target="/docProps/app.xml" Id="Rada68354df9248af" /><Relationship Type="http://schemas.openxmlformats.org/officeDocument/2006/relationships/officeDocument" Target="/ppt/presentation.xml" Id="Rf7c1a71a4a504e6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df44dd7620942cd"/>
  </p:sldMasterIdLst>
  <p:notesMasterIdLst>
    <p:notesMasterId xmlns:r="http://schemas.openxmlformats.org/officeDocument/2006/relationships" r:id="R22127ad77c974e64"/>
  </p:notesMasterIdLst>
  <p:sldIdLst>
    <p:sldId xmlns:r="http://schemas.openxmlformats.org/officeDocument/2006/relationships" id="256" r:id="R2397d35fded74d53"/>
    <p:sldId xmlns:r="http://schemas.openxmlformats.org/officeDocument/2006/relationships" id="257" r:id="Ra4214b05c6b3420c"/>
    <p:sldId xmlns:r="http://schemas.openxmlformats.org/officeDocument/2006/relationships" id="258" r:id="R0f02b78a04754d61"/>
    <p:sldId xmlns:r="http://schemas.openxmlformats.org/officeDocument/2006/relationships" id="259" r:id="R3c2b4dd8da05459c"/>
  </p:sldIdLst>
  <p:sldSz cx="10692003" cy="7559993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c284ad9aa084417" /><Relationship Type="http://schemas.openxmlformats.org/officeDocument/2006/relationships/slideMaster" Target="/ppt/slideMasters/slideMaster1.xml" Id="Rddf44dd7620942cd" /><Relationship Type="http://schemas.openxmlformats.org/officeDocument/2006/relationships/notesMaster" Target="/ppt/notesMasters/notesMaster1.xml" Id="R22127ad77c974e64" /><Relationship Type="http://schemas.openxmlformats.org/officeDocument/2006/relationships/presProps" Target="/ppt/presProps.xml" Id="R09d2b75053f14234" /><Relationship Type="http://schemas.openxmlformats.org/officeDocument/2006/relationships/tableStyles" Target="/ppt/tableStyles.xml" Id="R281aaca419ac46e3" /><Relationship Type="http://schemas.openxmlformats.org/officeDocument/2006/relationships/slide" Target="/ppt/slides/slide1.xml" Id="R2397d35fded74d53" /><Relationship Type="http://schemas.openxmlformats.org/officeDocument/2006/relationships/slide" Target="/ppt/slides/slide2.xml" Id="Ra4214b05c6b3420c" /><Relationship Type="http://schemas.openxmlformats.org/officeDocument/2006/relationships/slide" Target="/ppt/slides/slide3.xml" Id="R0f02b78a04754d61" /><Relationship Type="http://schemas.openxmlformats.org/officeDocument/2006/relationships/slide" Target="/ppt/slides/slide4.xml" Id="R3c2b4dd8da05459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90f779d542842e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33912576857498f" /><Relationship Type="http://schemas.openxmlformats.org/officeDocument/2006/relationships/notesMaster" Target="/ppt/notesMasters/notesMaster1.xml" Id="R940338b67eee481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c9785894d1d430d" /><Relationship Type="http://schemas.openxmlformats.org/officeDocument/2006/relationships/notesMaster" Target="/ppt/notesMasters/notesMaster1.xml" Id="Re3500ac5da1343a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8a484fecf3e43f5" /><Relationship Type="http://schemas.openxmlformats.org/officeDocument/2006/relationships/notesMaster" Target="/ppt/notesMasters/notesMaster1.xml" Id="Rea35e55b27c6429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b69592b96ca4286" /><Relationship Type="http://schemas.openxmlformats.org/officeDocument/2006/relationships/notesMaster" Target="/ppt/notesMasters/notesMaster1.xml" Id="Ra4692641316b463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実施前の参考案。学校・先生の願いと子どもの声・実態から内容を編集する。実施実績・受入先の確約・学習効果を示すものではない。</a:t>
            </a:r>
          </a:p>
          <a:p xmlns:a="http://schemas.openxmlformats.org/drawingml/2006/main">
            <a:r>
              <a:t>元資料：</a:t>
            </a:r>
          </a:p>
          <a:p xmlns:a="http://schemas.openxmlformats.org/drawingml/2006/main">
            <a:r>
              <a:t>起業体験プログラム_こども屋台_学校先生向け提案書_改善4点反映版_2026-09-10.pptx（18枚）</a:t>
            </a:r>
          </a:p>
          <a:p xmlns:a="http://schemas.openxmlformats.org/drawingml/2006/main">
            <a:r>
              <a:t>2026年10月15日、公開用参考案として再構成。原資料そのものの全スライドではない。詳しい原資料は資料室で別途選べる。</a:t>
            </a:r>
          </a:p>
          <a:p xmlns:a="http://schemas.openxmlformats.org/drawingml/2006/main">
            <a:r>
              <a:t>文部科学省の参考資料：</a:t>
            </a:r>
          </a:p>
          <a:p xmlns:a="http://schemas.openxmlformats.org/drawingml/2006/main">
            <a:r>
              <a:t>文部科学省「小・中・高等学校等における起業体験推進事業」</a:t>
            </a:r>
          </a:p>
          <a:p xmlns:a="http://schemas.openxmlformats.org/drawingml/2006/main">
            <a:r>
              <a:t>https://www.mext.go.jp/a_menu/shotou/career/detail/1374260.htm</a:t>
            </a:r>
          </a:p>
          <a:p xmlns:a="http://schemas.openxmlformats.org/drawingml/2006/main">
            <a:r>
              <a:t>文部科学省「中学校・高等学校キャリア教育の手引き」（2023年3月）</a:t>
            </a:r>
          </a:p>
          <a:p xmlns:a="http://schemas.openxmlformats.org/drawingml/2006/main">
            <a:r>
              <a:t>https://www.mext.go.jp/a_menu/shotou/career/detail/mext_00010.html</a:t>
            </a:r>
          </a:p>
          <a:p xmlns:a="http://schemas.openxmlformats.org/drawingml/2006/main">
            <a:r>
              <a:t>本資料は吉田正之のオリジナル参考案。文部科学省の公式様式ではない。記入例・教材条件は架空。今回追加した公開用の持ち帰りシート・教材例を含む。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実施前の参考案。学校・先生の願いと子どもの声・実態から内容を編集する。実施実績・受入先の確約・学習効果を示すものではない。</a:t>
            </a:r>
          </a:p>
          <a:p xmlns:a="http://schemas.openxmlformats.org/drawingml/2006/main">
            <a:r>
              <a:t>元資料：</a:t>
            </a:r>
          </a:p>
          <a:p xmlns:a="http://schemas.openxmlformats.org/drawingml/2006/main">
            <a:r>
              <a:t>起業体験プログラム_こども屋台_学校先生向け提案書_改善4点反映版_2026-09-10.pptx（18枚）</a:t>
            </a:r>
          </a:p>
          <a:p xmlns:a="http://schemas.openxmlformats.org/drawingml/2006/main">
            <a:r>
              <a:t>2026年10月15日、公開用参考案として再構成。原資料そのものの全スライドではない。詳しい原資料は資料室で別途選べる。</a:t>
            </a:r>
          </a:p>
          <a:p xmlns:a="http://schemas.openxmlformats.org/drawingml/2006/main">
            <a:r>
              <a:t>文部科学省の参考資料：</a:t>
            </a:r>
          </a:p>
          <a:p xmlns:a="http://schemas.openxmlformats.org/drawingml/2006/main">
            <a:r>
              <a:t>文部科学省「小・中・高等学校等における起業体験推進事業」</a:t>
            </a:r>
          </a:p>
          <a:p xmlns:a="http://schemas.openxmlformats.org/drawingml/2006/main">
            <a:r>
              <a:t>https://www.mext.go.jp/a_menu/shotou/career/detail/1374260.htm</a:t>
            </a:r>
          </a:p>
          <a:p xmlns:a="http://schemas.openxmlformats.org/drawingml/2006/main">
            <a:r>
              <a:t>文部科学省「中学校・高等学校キャリア教育の手引き」（2023年3月）</a:t>
            </a:r>
          </a:p>
          <a:p xmlns:a="http://schemas.openxmlformats.org/drawingml/2006/main">
            <a:r>
              <a:t>https://www.mext.go.jp/a_menu/shotou/career/detail/mext_00010.html</a:t>
            </a:r>
          </a:p>
          <a:p xmlns:a="http://schemas.openxmlformats.org/drawingml/2006/main">
            <a:r>
              <a:t>本資料は吉田正之のオリジナル参考案。文部科学省の公式様式ではない。記入例・教材条件は架空。今回追加した公開用の持ち帰りシート・教材例を含む。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実施前の参考案。学校・先生の願いと子どもの声・実態から内容を編集する。実施実績・受入先の確約・学習効果を示すものではない。</a:t>
            </a:r>
          </a:p>
          <a:p xmlns:a="http://schemas.openxmlformats.org/drawingml/2006/main">
            <a:r>
              <a:t>元資料：</a:t>
            </a:r>
          </a:p>
          <a:p xmlns:a="http://schemas.openxmlformats.org/drawingml/2006/main">
            <a:r>
              <a:t>起業体験プログラム_こども屋台_学校先生向け提案書_改善4点反映版_2026-09-10.pptx（18枚）</a:t>
            </a:r>
          </a:p>
          <a:p xmlns:a="http://schemas.openxmlformats.org/drawingml/2006/main">
            <a:r>
              <a:t>2026年10月15日、公開用参考案として再構成。原資料そのものの全スライドではない。詳しい原資料は資料室で別途選べる。</a:t>
            </a:r>
          </a:p>
          <a:p xmlns:a="http://schemas.openxmlformats.org/drawingml/2006/main">
            <a:r>
              <a:t>文部科学省の参考資料：</a:t>
            </a:r>
          </a:p>
          <a:p xmlns:a="http://schemas.openxmlformats.org/drawingml/2006/main">
            <a:r>
              <a:t>文部科学省「小・中・高等学校等における起業体験推進事業」</a:t>
            </a:r>
          </a:p>
          <a:p xmlns:a="http://schemas.openxmlformats.org/drawingml/2006/main">
            <a:r>
              <a:t>https://www.mext.go.jp/a_menu/shotou/career/detail/1374260.htm</a:t>
            </a:r>
          </a:p>
          <a:p xmlns:a="http://schemas.openxmlformats.org/drawingml/2006/main">
            <a:r>
              <a:t>文部科学省「中学校・高等学校キャリア教育の手引き」（2023年3月）</a:t>
            </a:r>
          </a:p>
          <a:p xmlns:a="http://schemas.openxmlformats.org/drawingml/2006/main">
            <a:r>
              <a:t>https://www.mext.go.jp/a_menu/shotou/career/detail/mext_00010.html</a:t>
            </a:r>
          </a:p>
          <a:p xmlns:a="http://schemas.openxmlformats.org/drawingml/2006/main">
            <a:r>
              <a:t>本資料は吉田正之のオリジナル参考案。文部科学省の公式様式ではない。記入例・教材条件は架空。今回追加した公開用の持ち帰りシート・教材例を含む。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実施前の参考案。学校・先生の願いと子どもの声・実態から内容を編集する。実施実績・受入先の確約・学習効果を示すものではない。</a:t>
            </a:r>
          </a:p>
          <a:p xmlns:a="http://schemas.openxmlformats.org/drawingml/2006/main">
            <a:r>
              <a:t>元資料：</a:t>
            </a:r>
          </a:p>
          <a:p xmlns:a="http://schemas.openxmlformats.org/drawingml/2006/main">
            <a:r>
              <a:t>起業体験プログラム_こども屋台_学校先生向け提案書_改善4点反映版_2026-09-10.pptx（18枚）</a:t>
            </a:r>
          </a:p>
          <a:p xmlns:a="http://schemas.openxmlformats.org/drawingml/2006/main">
            <a:r>
              <a:t>2026年10月15日、公開用参考案として再構成。原資料そのものの全スライドではない。詳しい原資料は資料室で別途選べる。</a:t>
            </a:r>
          </a:p>
          <a:p xmlns:a="http://schemas.openxmlformats.org/drawingml/2006/main">
            <a:r>
              <a:t>文部科学省の参考資料：</a:t>
            </a:r>
          </a:p>
          <a:p xmlns:a="http://schemas.openxmlformats.org/drawingml/2006/main">
            <a:r>
              <a:t>文部科学省「小・中・高等学校等における起業体験推進事業」</a:t>
            </a:r>
          </a:p>
          <a:p xmlns:a="http://schemas.openxmlformats.org/drawingml/2006/main">
            <a:r>
              <a:t>https://www.mext.go.jp/a_menu/shotou/career/detail/1374260.htm</a:t>
            </a:r>
          </a:p>
          <a:p xmlns:a="http://schemas.openxmlformats.org/drawingml/2006/main">
            <a:r>
              <a:t>文部科学省「中学校・高等学校キャリア教育の手引き」（2023年3月）</a:t>
            </a:r>
          </a:p>
          <a:p xmlns:a="http://schemas.openxmlformats.org/drawingml/2006/main">
            <a:r>
              <a:t>https://www.mext.go.jp/a_menu/shotou/career/detail/mext_00010.html</a:t>
            </a:r>
          </a:p>
          <a:p xmlns:a="http://schemas.openxmlformats.org/drawingml/2006/main">
            <a:r>
              <a:t>本資料は吉田正之のオリジナル参考案。文部科学省の公式様式ではない。記入例・教材条件は架空。今回追加した公開用の持ち帰りシート・教材例を含む。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08fb971f5f4d9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e0047daab044a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efbec7fa784c4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19e3067349441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17cca8d49d429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7239e02218431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7DA36FB-CB4F-40D8-A991-8A4A4B3F30A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69200" y="2855997"/>
            <a:ext cx="8553602" cy="10919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65EBE97-FDA2-47AE-80D6-5CE3A40EAD0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603800" y="4157996"/>
            <a:ext cx="7484402" cy="8399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461B6CE-652F-480A-A84C-66EF503752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69200" y="3149997"/>
            <a:ext cx="8553602" cy="12599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68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A1978DC-BFA7-4A74-B40A-164FEC551FD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425" y="587999"/>
            <a:ext cx="9489153" cy="9239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F116053-518C-4DF7-A1C8-C018E26A8A3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425" y="2099998"/>
            <a:ext cx="9489153" cy="4703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97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8EF2A58-E1CC-43D4-9552-E999E731C59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425" y="587999"/>
            <a:ext cx="9489153" cy="9239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240AC08-A219-470B-8B84-695C1D6A4BE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425" y="2099998"/>
            <a:ext cx="4410451" cy="4703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7C2CABE-3B06-4A0D-BE73-4E9841030CA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5680127" y="2099998"/>
            <a:ext cx="4410451" cy="4703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4C3443D-9F6D-4B8C-80DA-7BE06362FF1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425" y="587999"/>
            <a:ext cx="9489153" cy="9239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F8A57B3-4563-462D-9697-F54F759F62E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425" y="2099998"/>
            <a:ext cx="4410451" cy="4703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97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f537c3858a9423e" /><Relationship Type="http://schemas.openxmlformats.org/officeDocument/2006/relationships/slideLayout" Target="/ppt/slideLayouts/slideLayout1.xml" Id="R95a7529d686d4170" /><Relationship Type="http://schemas.openxmlformats.org/officeDocument/2006/relationships/slideLayout" Target="/ppt/slideLayouts/slideLayout2.xml" Id="Rca223420aa854623" /><Relationship Type="http://schemas.openxmlformats.org/officeDocument/2006/relationships/slideLayout" Target="/ppt/slideLayouts/slideLayout3.xml" Id="R688e158228a74c9b" /><Relationship Type="http://schemas.openxmlformats.org/officeDocument/2006/relationships/slideLayout" Target="/ppt/slideLayouts/slideLayout4.xml" Id="R5e1675c8e3634793" /><Relationship Type="http://schemas.openxmlformats.org/officeDocument/2006/relationships/slideLayout" Target="/ppt/slideLayouts/slideLayout5.xml" Id="R7b70cbc91b0a4fa7" /><Relationship Type="http://schemas.openxmlformats.org/officeDocument/2006/relationships/slideLayout" Target="/ppt/slideLayouts/slideLayout6.xml" Id="R68ad3597d1ba408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5a7529d686d4170"/>
    <p:sldLayoutId xmlns:r="http://schemas.openxmlformats.org/officeDocument/2006/relationships" id="2147483650" r:id="Rca223420aa854623"/>
    <p:sldLayoutId xmlns:r="http://schemas.openxmlformats.org/officeDocument/2006/relationships" id="2147483651" r:id="R688e158228a74c9b"/>
    <p:sldLayoutId xmlns:r="http://schemas.openxmlformats.org/officeDocument/2006/relationships" id="2147483652" r:id="R5e1675c8e3634793"/>
    <p:sldLayoutId xmlns:r="http://schemas.openxmlformats.org/officeDocument/2006/relationships" id="2147483653" r:id="R7b70cbc91b0a4fa7"/>
    <p:sldLayoutId xmlns:r="http://schemas.openxmlformats.org/officeDocument/2006/relationships" id="2147483654" r:id="R68ad3597d1ba408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9863e12d4b4708" /><Relationship Type="http://schemas.openxmlformats.org/officeDocument/2006/relationships/notesSlide" Target="/ppt/notesSlides/notesSlide1.xml" Id="R815043627c1d4fe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afacd3ae71b43f1" /><Relationship Type="http://schemas.openxmlformats.org/officeDocument/2006/relationships/notesSlide" Target="/ppt/notesSlides/notesSlide2.xml" Id="Rf8dd800b7d564f3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8609addaf14771" /><Relationship Type="http://schemas.openxmlformats.org/officeDocument/2006/relationships/notesSlide" Target="/ppt/notesSlides/notesSlide3.xml" Id="R25d45a1bc14b484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c6b286c9f24236" /><Relationship Type="http://schemas.openxmlformats.org/officeDocument/2006/relationships/hyperlink" Target="https://www.mext.go.jp/a_menu/shotou/career/detail/1374260.htm" TargetMode="External" Id="R3ff5d8f13318431b" /><Relationship Type="http://schemas.openxmlformats.org/officeDocument/2006/relationships/hyperlink" Target="https://www.mext.go.jp/a_menu/shotou/career/detail/mext_00010.html" TargetMode="External" Id="Ree67836dd389434c" /><Relationship Type="http://schemas.openxmlformats.org/officeDocument/2006/relationships/hyperlink" Target="https://toimanabi.com/downloads/original-11-kodomo-yatai.pdf" TargetMode="External" Id="R6482c3eecc1c4cbb" /><Relationship Type="http://schemas.openxmlformats.org/officeDocument/2006/relationships/hyperlink" Target="https://toimanabi.com/downloads/original-11-kodomo-yatai.pptx" TargetMode="External" Id="R7f240d82aab24e1c" /><Relationship Type="http://schemas.openxmlformats.org/officeDocument/2006/relationships/hyperlink" Target="https://toimanabi.com/services.html" TargetMode="External" Id="R4431fe0ce6d249c9" /><Relationship Type="http://schemas.openxmlformats.org/officeDocument/2006/relationships/notesSlide" Target="/ppt/notesSlides/notesSlide4.xml" Id="Re983e7ee5b87428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material-kicker">
            <a:extLst xmlns:a="http://schemas.openxmlformats.org/drawingml/2006/main">
              <a:ext uri="{FF2B5EF4-FFF2-40B4-BE49-F238E27FC236}">
                <a16:creationId xmlns:a16="http://schemas.microsoft.com/office/drawing/2014/main" id="{DB3F86C0-3FAF-4C89-B003-5E8E4B17C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9620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11　紹介版・たたき台　　起業体験・こども屋台</a:t>
            </a:r>
          </a:p>
        </p:txBody>
      </p:sp>
      <p:sp>
        <p:nvSpPr>
          <p:cNvPr id="2" name="page-heading">
            <a:extLst xmlns:a="http://schemas.openxmlformats.org/drawingml/2006/main">
              <a:ext uri="{FF2B5EF4-FFF2-40B4-BE49-F238E27FC236}">
                <a16:creationId xmlns:a16="http://schemas.microsoft.com/office/drawing/2014/main" id="{31CCBE69-4528-4EE6-85C5-1910F602C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962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こども屋台の参考案</a:t>
            </a:r>
          </a:p>
        </p:txBody>
      </p:sp>
      <p:sp>
        <p:nvSpPr>
          <p:cNvPr id="3" name="page-intro">
            <a:extLst xmlns:a="http://schemas.openxmlformats.org/drawingml/2006/main">
              <a:ext uri="{FF2B5EF4-FFF2-40B4-BE49-F238E27FC236}">
                <a16:creationId xmlns:a16="http://schemas.microsoft.com/office/drawing/2014/main" id="{91E1B398-6408-46D2-B00E-C7D06C6ED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62075"/>
            <a:ext cx="9620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先生の願いの例：子どもが相手の立場や条件を考え、自分たちで選び、試し、考え直す経験をつくりたい。</a:t>
            </a:r>
          </a:p>
        </p:txBody>
      </p:sp>
      <p:sp>
        <p:nvSpPr>
          <p:cNvPr id="4" name="page-footer">
            <a:extLst xmlns:a="http://schemas.openxmlformats.org/drawingml/2006/main">
              <a:ext uri="{FF2B5EF4-FFF2-40B4-BE49-F238E27FC236}">
                <a16:creationId xmlns:a16="http://schemas.microsoft.com/office/drawing/2014/main" id="{5774D773-CD17-429D-8E4C-300427D6E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191375"/>
            <a:ext cx="962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吉田正之　キャリア教育案内人　　2026年10月15日　　1/4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0F39C3-3128-42D5-A13C-397F427CC490}"/>
              </a:ext>
            </a:extLst>
          </p:cNvPr>
          <p:cNvGraphicFramePr/>
          <p:nvPr/>
        </p:nvGraphicFramePr>
        <p:xfrm>
          <a:off xmlns:a="http://schemas.openxmlformats.org/drawingml/2006/main" x="514350" y="2257425"/>
          <a:ext xmlns:a="http://schemas.openxmlformats.org/drawingml/2006/main" cx="9620250" cy="28956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190750"/>
                <a:gridCol w="7429500"/>
              </a:tblGrid>
              <a:tr h="723900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対象・使う場面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小学4年生〜高校3年生を想定。総合・探究、教科、特別活動などとのつながりを学校と検討する。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子どもが考え、決める場面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届けたい相手、商品候補、仕入れ、価格、役割、結果を踏まえた改善。大人は判断材料を用意する。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学校が選ぶ学習目標の例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理由をもって選ぶ、相手の立場で考える、協力して決める、結果から考え直す。今回の重点を絞る。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先生が検討できるもの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事前学習・実践・振り返りの流れ、計画シートの見本、実施前の確認事項。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ference-purpose">
            <a:extLst xmlns:a="http://schemas.openxmlformats.org/drawingml/2006/main">
              <a:ext uri="{FF2B5EF4-FFF2-40B4-BE49-F238E27FC236}">
                <a16:creationId xmlns:a16="http://schemas.microsoft.com/office/drawing/2014/main" id="{A5CC577E-BE75-4A70-B281-BE51E0430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72125"/>
            <a:ext cx="9620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575" b="0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学校の願いと子どもの実態を出発点に、必要な部分を選んで使う参考資料です。実施前の案であり、販売実績や児童生徒の学習成果を示すものではありません。</a:t>
            </a:r>
          </a:p>
        </p:txBody>
      </p:sp>
      <p:sp>
        <p:nvSpPr>
          <p:cNvPr id="7" name="page-guide">
            <a:extLst xmlns:a="http://schemas.openxmlformats.org/drawingml/2006/main">
              <a:ext uri="{FF2B5EF4-FFF2-40B4-BE49-F238E27FC236}">
                <a16:creationId xmlns:a16="http://schemas.microsoft.com/office/drawing/2014/main" id="{967A0F9F-DFB6-4459-A2E6-EEFDF810B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00850"/>
            <a:ext cx="962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63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163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1163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2 進め方・テーマ　　3 教材・シートの例　　4 学校との検討事項・出典</a:t>
            </a:r>
          </a:p>
        </p:txBody>
      </p:sp>
    </p:spTree>
    <p:extLst>
      <p:ext uri="{BB962C8B-B14F-4D97-AF65-F5344CB8AC3E}">
        <p14:creationId xmlns:p14="http://schemas.microsoft.com/office/powerpoint/2010/main" val="17108974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material-kicker">
            <a:extLst xmlns:a="http://schemas.openxmlformats.org/drawingml/2006/main">
              <a:ext uri="{FF2B5EF4-FFF2-40B4-BE49-F238E27FC236}">
                <a16:creationId xmlns:a16="http://schemas.microsoft.com/office/drawing/2014/main" id="{2F35680C-B788-460D-AAE4-FB722D88A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9620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11　紹介版・たたき台　　起業体験・こども屋台</a:t>
            </a:r>
          </a:p>
        </p:txBody>
      </p:sp>
      <p:sp>
        <p:nvSpPr>
          <p:cNvPr id="2" name="page-heading">
            <a:extLst xmlns:a="http://schemas.openxmlformats.org/drawingml/2006/main">
              <a:ext uri="{FF2B5EF4-FFF2-40B4-BE49-F238E27FC236}">
                <a16:creationId xmlns:a16="http://schemas.microsoft.com/office/drawing/2014/main" id="{CA210AAE-55F0-43DE-B61C-E63984CEA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962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計画から振り返りまでの例</a:t>
            </a:r>
          </a:p>
        </p:txBody>
      </p:sp>
      <p:sp>
        <p:nvSpPr>
          <p:cNvPr id="3" name="page-intro">
            <a:extLst xmlns:a="http://schemas.openxmlformats.org/drawingml/2006/main">
              <a:ext uri="{FF2B5EF4-FFF2-40B4-BE49-F238E27FC236}">
                <a16:creationId xmlns:a16="http://schemas.microsoft.com/office/drawing/2014/main" id="{45003291-37E8-4675-8CE6-AB4DD247B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62075"/>
            <a:ext cx="9620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原資料の標準案は事前90分×4回＋販売実践＋事後の振り返り。学校の時間割に合わせて検討します。</a:t>
            </a:r>
          </a:p>
        </p:txBody>
      </p:sp>
      <p:sp>
        <p:nvSpPr>
          <p:cNvPr id="4" name="page-footer">
            <a:extLst xmlns:a="http://schemas.openxmlformats.org/drawingml/2006/main">
              <a:ext uri="{FF2B5EF4-FFF2-40B4-BE49-F238E27FC236}">
                <a16:creationId xmlns:a16="http://schemas.microsoft.com/office/drawing/2014/main" id="{55C80093-F557-4AC8-BFAD-DF328CD75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191375"/>
            <a:ext cx="962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吉田正之　キャリア教育案内人　　2026年10月15日　　2/4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F5C1C7-6867-4F55-AB8A-F65415E833FD}"/>
              </a:ext>
            </a:extLst>
          </p:cNvPr>
          <p:cNvGraphicFramePr/>
          <p:nvPr/>
        </p:nvGraphicFramePr>
        <p:xfrm>
          <a:off xmlns:a="http://schemas.openxmlformats.org/drawingml/2006/main" x="514350" y="2152650"/>
          <a:ext xmlns:a="http://schemas.openxmlformats.org/drawingml/2006/main" cx="9620250" cy="3429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381250"/>
                <a:gridCol w="7239000"/>
              </a:tblGrid>
              <a:tr h="489857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1">
                          <a:solidFill>
                            <a:srgbClr val="FFFFFF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場面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245541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1">
                          <a:solidFill>
                            <a:srgbClr val="FFFFFF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子どもが考えること・残す記録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245541"/>
                    </a:solidFill>
                  </a:tcPr>
                </a:tc>
              </a:tr>
              <a:tr h="489857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事前1　目標・相手・商品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自分たちの願いと相手の望みを考え、商品やサービスの候補を比べる。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89857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事前2　原価・仕入れ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価格だけでなく、品質、数量、送料、届く時期を比べ、選んだ理由を残す。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89857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事前3　販売計画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売上と費用を分けて見積もる。目標に必要な金額と、残る金額の見込みを比べる。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89857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事前4　準備・練習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POPや役割を考え、質問・売れ残り・意見の違いなどをロールプレイする。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89857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販売実践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相手の反応、売れ方、自分たちの動きを記録し、必要な変更を相談する。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89857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事後の振り返り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計画と結果を比べ、選んだ理由、協力したこと、次に試したいことを残す。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flow-note">
            <a:extLst xmlns:a="http://schemas.openxmlformats.org/drawingml/2006/main">
              <a:ext uri="{FF2B5EF4-FFF2-40B4-BE49-F238E27FC236}">
                <a16:creationId xmlns:a16="http://schemas.microsoft.com/office/drawing/2014/main" id="{33D6434B-4A5F-44F1-9A31-AD1B9CBF8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05500"/>
            <a:ext cx="9620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500" b="0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導入だけを扱う場合は、仕入先を比べる1コマなどを選びます。販売まで行う標準プログラムとは扱う範囲を区別し、学校と相談します。</a:t>
            </a:r>
          </a:p>
        </p:txBody>
      </p:sp>
    </p:spTree>
    <p:extLst>
      <p:ext uri="{BB962C8B-B14F-4D97-AF65-F5344CB8AC3E}">
        <p14:creationId xmlns:p14="http://schemas.microsoft.com/office/powerpoint/2010/main" val="4673828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material-kicker">
            <a:extLst xmlns:a="http://schemas.openxmlformats.org/drawingml/2006/main">
              <a:ext uri="{FF2B5EF4-FFF2-40B4-BE49-F238E27FC236}">
                <a16:creationId xmlns:a16="http://schemas.microsoft.com/office/drawing/2014/main" id="{1893948F-790E-4F74-9BC8-92C190A84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9620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11　紹介版・たたき台　　起業体験・こども屋台</a:t>
            </a:r>
          </a:p>
        </p:txBody>
      </p:sp>
      <p:sp>
        <p:nvSpPr>
          <p:cNvPr id="2" name="page-heading">
            <a:extLst xmlns:a="http://schemas.openxmlformats.org/drawingml/2006/main">
              <a:ext uri="{FF2B5EF4-FFF2-40B4-BE49-F238E27FC236}">
                <a16:creationId xmlns:a16="http://schemas.microsoft.com/office/drawing/2014/main" id="{9C4FCF34-075B-4271-B6F9-71F73C062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962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こども版・計画シートの例</a:t>
            </a:r>
          </a:p>
        </p:txBody>
      </p:sp>
      <p:sp>
        <p:nvSpPr>
          <p:cNvPr id="3" name="page-intro">
            <a:extLst xmlns:a="http://schemas.openxmlformats.org/drawingml/2006/main">
              <a:ext uri="{FF2B5EF4-FFF2-40B4-BE49-F238E27FC236}">
                <a16:creationId xmlns:a16="http://schemas.microsoft.com/office/drawing/2014/main" id="{41B00F21-9303-4A9F-9C20-C404FECE7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62075"/>
            <a:ext cx="9620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架空の条件：原価120円の商品を300円で20個販売。費用は原価だけと仮定した計算例です。</a:t>
            </a:r>
          </a:p>
        </p:txBody>
      </p:sp>
      <p:sp>
        <p:nvSpPr>
          <p:cNvPr id="4" name="page-footer">
            <a:extLst xmlns:a="http://schemas.openxmlformats.org/drawingml/2006/main">
              <a:ext uri="{FF2B5EF4-FFF2-40B4-BE49-F238E27FC236}">
                <a16:creationId xmlns:a16="http://schemas.microsoft.com/office/drawing/2014/main" id="{501E8606-5985-4057-9154-A32072B2F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191375"/>
            <a:ext cx="962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吉田正之　キャリア教育案内人　　2026年10月15日　　3/4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E47E7B-0DDB-45FA-9A28-D83726EF0928}"/>
              </a:ext>
            </a:extLst>
          </p:cNvPr>
          <p:cNvGraphicFramePr/>
          <p:nvPr/>
        </p:nvGraphicFramePr>
        <p:xfrm>
          <a:off xmlns:a="http://schemas.openxmlformats.org/drawingml/2006/main" x="514350" y="2276475"/>
          <a:ext xmlns:a="http://schemas.openxmlformats.org/drawingml/2006/main" cx="9620250" cy="33718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952750"/>
                <a:gridCol w="6667500"/>
              </a:tblGrid>
              <a:tr h="84296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誰に、何を届けたい？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相手・喜んでほしいこと・商品候補：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4296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条件を比べて選ぼう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仕入先や方法・選んだ理由・気になること：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4296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売上と費用を分けよう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売上見込み 300円×20個＝6,000円</a:t>
                      </a:r>
                    </a:p>
                    <a:p>
                      <a:r>
                        <a:rPr sz="1425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原価合計 120円×20個＝2,400円</a:t>
                      </a:r>
                    </a:p>
                    <a:p>
                      <a:r>
                        <a:rPr sz="1425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残る金額 6,000円−2,400円＝3,600円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4296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25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やってみたら、どうだった？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25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計画との違い・変えたこと／変えなかったことと理由・次に試すこと：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eet-note">
            <a:extLst xmlns:a="http://schemas.openxmlformats.org/drawingml/2006/main">
              <a:ext uri="{FF2B5EF4-FFF2-40B4-BE49-F238E27FC236}">
                <a16:creationId xmlns:a16="http://schemas.microsoft.com/office/drawing/2014/main" id="{1FB8F1EC-7A99-4608-8768-EEE148B2C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91225"/>
            <a:ext cx="96202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1425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実際には送料・包装・会場費など必要な費用も加えます。売上金の扱いは主催者等と事前に決定。売れた金額だけで学びを評価しません。</a:t>
            </a:r>
          </a:p>
        </p:txBody>
      </p:sp>
    </p:spTree>
    <p:extLst>
      <p:ext uri="{BB962C8B-B14F-4D97-AF65-F5344CB8AC3E}">
        <p14:creationId xmlns:p14="http://schemas.microsoft.com/office/powerpoint/2010/main" val="14239980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material-kicker">
            <a:extLst xmlns:a="http://schemas.openxmlformats.org/drawingml/2006/main">
              <a:ext uri="{FF2B5EF4-FFF2-40B4-BE49-F238E27FC236}">
                <a16:creationId xmlns:a16="http://schemas.microsoft.com/office/drawing/2014/main" id="{077D8D72-DC9D-4879-9253-6CB053206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9620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11　紹介版・たたき台　　起業体験・こども屋台</a:t>
            </a:r>
          </a:p>
        </p:txBody>
      </p:sp>
      <p:sp>
        <p:nvSpPr>
          <p:cNvPr id="2" name="page-heading">
            <a:extLst xmlns:a="http://schemas.openxmlformats.org/drawingml/2006/main">
              <a:ext uri="{FF2B5EF4-FFF2-40B4-BE49-F238E27FC236}">
                <a16:creationId xmlns:a16="http://schemas.microsoft.com/office/drawing/2014/main" id="{CF188276-FB79-429B-B792-9656C177E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962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学校と相談して決めること</a:t>
            </a:r>
          </a:p>
        </p:txBody>
      </p:sp>
      <p:sp>
        <p:nvSpPr>
          <p:cNvPr id="3" name="page-intro">
            <a:extLst xmlns:a="http://schemas.openxmlformats.org/drawingml/2006/main">
              <a:ext uri="{FF2B5EF4-FFF2-40B4-BE49-F238E27FC236}">
                <a16:creationId xmlns:a16="http://schemas.microsoft.com/office/drawing/2014/main" id="{79E772F2-5C93-4D7F-BBB8-D856E88A2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62075"/>
            <a:ext cx="9620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先生の願いと子どもの実態に照らし、実施する内容・条件・役割を一緒に確かめます。</a:t>
            </a:r>
          </a:p>
        </p:txBody>
      </p:sp>
      <p:sp>
        <p:nvSpPr>
          <p:cNvPr id="4" name="page-footer">
            <a:extLst xmlns:a="http://schemas.openxmlformats.org/drawingml/2006/main">
              <a:ext uri="{FF2B5EF4-FFF2-40B4-BE49-F238E27FC236}">
                <a16:creationId xmlns:a16="http://schemas.microsoft.com/office/drawing/2014/main" id="{B5933A2C-9559-423B-ABAD-E08BFB2E3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191375"/>
            <a:ext cx="962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吉田正之　キャリア教育案内人　　2026年10月15日　　4/4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EDFDFF-2447-4F70-85D5-5D03F4DDB1A3}"/>
              </a:ext>
            </a:extLst>
          </p:cNvPr>
          <p:cNvGraphicFramePr/>
          <p:nvPr/>
        </p:nvGraphicFramePr>
        <p:xfrm>
          <a:off xmlns:a="http://schemas.openxmlformats.org/drawingml/2006/main" x="514350" y="2105025"/>
          <a:ext xmlns:a="http://schemas.openxmlformats.org/drawingml/2006/main" cx="9620250" cy="27051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428875"/>
                <a:gridCol w="7191375"/>
              </a:tblGrid>
              <a:tr h="676275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学校が確認・判断すること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学習目標、教育課程上の位置付け、指導・評価、参加配慮、実施可否、校内・設置者の必要な手続。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吉田と相談する分担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教材の下書き、協力者・会場との調整、進行、記録整理。支援範囲・日程・費用を事前に合意する。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実施前に決めること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標準は非食品。会場の販売条件、安全、緊急連絡、現金・費用・売上の管理、写真等の扱いを確認する。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学びの見取りと参加方法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選んだ理由や振り返りを重点に沿って見る。接客以外に、記録・制作・観察などの役割も用意する。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ource-label-0">
            <a:extLst xmlns:a="http://schemas.openxmlformats.org/drawingml/2006/main">
              <a:ext uri="{FF2B5EF4-FFF2-40B4-BE49-F238E27FC236}">
                <a16:creationId xmlns:a16="http://schemas.microsoft.com/office/drawing/2014/main" id="{404DD86D-CF09-4DF4-B534-3D5D967AE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038725"/>
            <a:ext cx="962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文部科学省「小・中・高等学校等における起業体験推進事業」</a:t>
            </a:r>
          </a:p>
        </p:txBody>
      </p:sp>
      <p:sp>
        <p:nvSpPr>
          <p:cNvPr id="7" name="source-url-0">
            <a:extLst xmlns:a="http://schemas.openxmlformats.org/drawingml/2006/main">
              <a:ext uri="{FF2B5EF4-FFF2-40B4-BE49-F238E27FC236}">
                <a16:creationId xmlns:a16="http://schemas.microsoft.com/office/drawing/2014/main" id="{84721AD4-0733-46F2-B346-A2E04AFF7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314950"/>
            <a:ext cx="962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013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013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013" b="0">
                <a:solidFill>
                  <a:srgbClr val="245541"/>
                </a:solidFill>
                <a:latin typeface="Noto Sans JP"/>
                <a:ea typeface="Noto Sans JP"/>
                <a:cs typeface="Noto Sans JP"/>
                <a:hlinkClick xmlns:r="http://schemas.openxmlformats.org/officeDocument/2006/relationships" r:id="R3ff5d8f13318431b"/>
              </a:rPr>
              <a:t>https://www.mext.go.jp/a_menu/shotou/career/detail/1374260.htm</a:t>
            </a:r>
          </a:p>
        </p:txBody>
      </p:sp>
      <p:sp>
        <p:nvSpPr>
          <p:cNvPr id="8" name="source-label-1">
            <a:extLst xmlns:a="http://schemas.openxmlformats.org/drawingml/2006/main">
              <a:ext uri="{FF2B5EF4-FFF2-40B4-BE49-F238E27FC236}">
                <a16:creationId xmlns:a16="http://schemas.microsoft.com/office/drawing/2014/main" id="{20DF0253-048E-4ABF-9A5A-27553146C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648325"/>
            <a:ext cx="962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文部科学省「中学校・高等学校キャリア教育の手引き」（2023年3月）</a:t>
            </a:r>
          </a:p>
        </p:txBody>
      </p:sp>
      <p:sp>
        <p:nvSpPr>
          <p:cNvPr id="9" name="source-url-1">
            <a:extLst xmlns:a="http://schemas.openxmlformats.org/drawingml/2006/main">
              <a:ext uri="{FF2B5EF4-FFF2-40B4-BE49-F238E27FC236}">
                <a16:creationId xmlns:a16="http://schemas.microsoft.com/office/drawing/2014/main" id="{05182E1D-D837-4265-A80B-F509FC33E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24550"/>
            <a:ext cx="962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013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013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013" b="0">
                <a:solidFill>
                  <a:srgbClr val="245541"/>
                </a:solidFill>
                <a:latin typeface="Noto Sans JP"/>
                <a:ea typeface="Noto Sans JP"/>
                <a:cs typeface="Noto Sans JP"/>
                <a:hlinkClick xmlns:r="http://schemas.openxmlformats.org/officeDocument/2006/relationships" r:id="Ree67836dd389434c"/>
              </a:rPr>
              <a:t>https://www.mext.go.jp/a_menu/shotou/career/detail/mext_00010.html</a:t>
            </a:r>
          </a:p>
        </p:txBody>
      </p:sp>
      <p:sp>
        <p:nvSpPr>
          <p:cNvPr id="10" name="source-disclosure">
            <a:extLst xmlns:a="http://schemas.openxmlformats.org/drawingml/2006/main">
              <a:ext uri="{FF2B5EF4-FFF2-40B4-BE49-F238E27FC236}">
                <a16:creationId xmlns:a16="http://schemas.microsoft.com/office/drawing/2014/main" id="{D9E8DF4F-423F-4083-9BF8-505D40012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15075"/>
            <a:ext cx="962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1125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手引き等を参考にした独自資料です。文部科学省の公式様式ではありません。</a:t>
            </a:r>
          </a:p>
        </p:txBody>
      </p:sp>
      <p:sp>
        <p:nvSpPr>
          <p:cNvPr id="11" name="original-link">
            <a:extLst xmlns:a="http://schemas.openxmlformats.org/drawingml/2006/main">
              <a:ext uri="{FF2B5EF4-FFF2-40B4-BE49-F238E27FC236}">
                <a16:creationId xmlns:a16="http://schemas.microsoft.com/office/drawing/2014/main" id="{494D383D-6887-4C9D-B4A0-6D0EE708D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57975"/>
            <a:ext cx="495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  <a:hlinkClick xmlns:r="http://schemas.openxmlformats.org/officeDocument/2006/relationships" r:id="R6482c3eecc1c4cbb"/>
              </a:rPr>
              <a:t>詳しい原資料（全18枚）をPDFで読む</a:t>
            </a:r>
          </a:p>
        </p:txBody>
      </p:sp>
      <p:sp>
        <p:nvSpPr>
          <p:cNvPr id="12" name="original-ppt-link">
            <a:extLst xmlns:a="http://schemas.openxmlformats.org/drawingml/2006/main">
              <a:ext uri="{FF2B5EF4-FFF2-40B4-BE49-F238E27FC236}">
                <a16:creationId xmlns:a16="http://schemas.microsoft.com/office/drawing/2014/main" id="{76F21A7F-2D5F-43F1-ABD9-97DD0DEEF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6657975"/>
            <a:ext cx="409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  <a:hlinkClick xmlns:r="http://schemas.openxmlformats.org/officeDocument/2006/relationships" r:id="R7f240d82aab24e1c"/>
              </a:rPr>
              <a:t>原資料のPowerPointを開く</a:t>
            </a:r>
          </a:p>
        </p:txBody>
      </p:sp>
      <p:sp>
        <p:nvSpPr>
          <p:cNvPr id="13" name="support-link">
            <a:extLst xmlns:a="http://schemas.openxmlformats.org/drawingml/2006/main">
              <a:ext uri="{FF2B5EF4-FFF2-40B4-BE49-F238E27FC236}">
                <a16:creationId xmlns:a16="http://schemas.microsoft.com/office/drawing/2014/main" id="{361EE900-33D4-4827-8EFC-51B78CF7A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943725"/>
            <a:ext cx="962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38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938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938" b="0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必要に応じた伴走・相談：</a:t>
            </a:r>
            <a:r>
              <a:rPr sz="938" b="0">
                <a:solidFill>
                  <a:srgbClr val="245541"/>
                </a:solidFill>
                <a:latin typeface="Noto Sans JP"/>
                <a:ea typeface="Noto Sans JP"/>
                <a:cs typeface="Noto Sans JP"/>
                <a:hlinkClick xmlns:r="http://schemas.openxmlformats.org/officeDocument/2006/relationships" r:id="R4431fe0ce6d249c9"/>
              </a:rPr>
              <a:t>toimanabi.com/services.html</a:t>
            </a:r>
          </a:p>
        </p:txBody>
      </p:sp>
    </p:spTree>
    <p:extLst>
      <p:ext uri="{BB962C8B-B14F-4D97-AF65-F5344CB8AC3E}">
        <p14:creationId xmlns:p14="http://schemas.microsoft.com/office/powerpoint/2010/main" val="17357259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2026-10-14T22:16:44.3300000Z</dcterms:created>
  <dcterms:modified xsi:type="dcterms:W3CDTF">2026-10-14T22:16:44.3300000Z</dcterms:modified>
</coreProperties>
</file>