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cbe3663a3b44b74" /><Relationship Type="http://schemas.openxmlformats.org/officeDocument/2006/relationships/extended-properties" Target="/docProps/app.xml" Id="R026a97994bfb4e09" /><Relationship Type="http://schemas.openxmlformats.org/officeDocument/2006/relationships/officeDocument" Target="/ppt/presentation.xml" Id="R2a646f2fb1594cd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997bebdbd1c4cb9"/>
  </p:sldMasterIdLst>
  <p:notesMasterIdLst>
    <p:notesMasterId xmlns:r="http://schemas.openxmlformats.org/officeDocument/2006/relationships" r:id="R34de5c8b1aef4539"/>
  </p:notesMasterIdLst>
  <p:sldIdLst>
    <p:sldId xmlns:r="http://schemas.openxmlformats.org/officeDocument/2006/relationships" id="256" r:id="R4f5ac032834f4b2c"/>
    <p:sldId xmlns:r="http://schemas.openxmlformats.org/officeDocument/2006/relationships" id="257" r:id="R478d169d7e774a55"/>
    <p:sldId xmlns:r="http://schemas.openxmlformats.org/officeDocument/2006/relationships" id="258" r:id="R21f29d5a6e174143"/>
    <p:sldId xmlns:r="http://schemas.openxmlformats.org/officeDocument/2006/relationships" id="259" r:id="R188c504b49de4e04"/>
  </p:sldIdLst>
  <p:sldSz cx="10692003" cy="7559993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1fd360316fa4b54" /><Relationship Type="http://schemas.openxmlformats.org/officeDocument/2006/relationships/slideMaster" Target="/ppt/slideMasters/slideMaster1.xml" Id="Ra997bebdbd1c4cb9" /><Relationship Type="http://schemas.openxmlformats.org/officeDocument/2006/relationships/notesMaster" Target="/ppt/notesMasters/notesMaster1.xml" Id="R34de5c8b1aef4539" /><Relationship Type="http://schemas.openxmlformats.org/officeDocument/2006/relationships/presProps" Target="/ppt/presProps.xml" Id="R2c843c00f03b4518" /><Relationship Type="http://schemas.openxmlformats.org/officeDocument/2006/relationships/tableStyles" Target="/ppt/tableStyles.xml" Id="Re20f04f7a23c4139" /><Relationship Type="http://schemas.openxmlformats.org/officeDocument/2006/relationships/slide" Target="/ppt/slides/slide1.xml" Id="R4f5ac032834f4b2c" /><Relationship Type="http://schemas.openxmlformats.org/officeDocument/2006/relationships/slide" Target="/ppt/slides/slide2.xml" Id="R478d169d7e774a55" /><Relationship Type="http://schemas.openxmlformats.org/officeDocument/2006/relationships/slide" Target="/ppt/slides/slide3.xml" Id="R21f29d5a6e174143" /><Relationship Type="http://schemas.openxmlformats.org/officeDocument/2006/relationships/slide" Target="/ppt/slides/slide4.xml" Id="R188c504b49de4e0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f273cbafce4493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2feeb0c35d6419e" /><Relationship Type="http://schemas.openxmlformats.org/officeDocument/2006/relationships/notesMaster" Target="/ppt/notesMasters/notesMaster1.xml" Id="R5289cbaa42874ee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1c43e6a56574a14" /><Relationship Type="http://schemas.openxmlformats.org/officeDocument/2006/relationships/notesMaster" Target="/ppt/notesMasters/notesMaster1.xml" Id="R9b467c422c90478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7ec8aad59204d23" /><Relationship Type="http://schemas.openxmlformats.org/officeDocument/2006/relationships/notesMaster" Target="/ppt/notesMasters/notesMaster1.xml" Id="R0dd31099c18142e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52b21b621ec4364" /><Relationship Type="http://schemas.openxmlformats.org/officeDocument/2006/relationships/notesMaster" Target="/ppt/notesMasters/notesMaster1.xml" Id="R6fcd82add6504f5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実施前の参考案。学校・先生の願いと子どもの声・実態から内容を編集する。実施実績・受入先の確約・学習効果を示すものではない。</a:t>
            </a:r>
          </a:p>
          <a:p xmlns:a="http://schemas.openxmlformats.org/drawingml/2006/main">
            <a:r>
              <a:t>元資料：</a:t>
            </a:r>
          </a:p>
          <a:p xmlns:a="http://schemas.openxmlformats.org/drawingml/2006/main">
            <a:r>
              <a:t>学校で本当に使える_あぶくまの10の仕事体験_100点改善版_2026-09-09.pptx（28枚・公開資料を基にしたモデル案）</a:t>
            </a:r>
          </a:p>
          <a:p xmlns:a="http://schemas.openxmlformats.org/drawingml/2006/main">
            <a:r>
              <a:t>2026年10月15日、公開用参考案として再構成。原資料そのものの全スライドではない。</a:t>
            </a:r>
          </a:p>
          <a:p xmlns:a="http://schemas.openxmlformats.org/drawingml/2006/main">
            <a:r>
              <a:t>文部科学省の参考資料：</a:t>
            </a:r>
          </a:p>
          <a:p xmlns:a="http://schemas.openxmlformats.org/drawingml/2006/main">
            <a:r>
              <a:t>文部科学省「小学校キャリア教育の手引き」（2022年3月）</a:t>
            </a:r>
          </a:p>
          <a:p xmlns:a="http://schemas.openxmlformats.org/drawingml/2006/main">
            <a:r>
              <a:t>https://www.mext.go.jp/a_menu/shotou/career/detail/mext_01951.html</a:t>
            </a:r>
          </a:p>
          <a:p xmlns:a="http://schemas.openxmlformats.org/drawingml/2006/main">
            <a:r>
              <a:t>文部科学省「中学校・高等学校キャリア教育の手引き」（2023年3月）</a:t>
            </a:r>
          </a:p>
          <a:p xmlns:a="http://schemas.openxmlformats.org/drawingml/2006/main">
            <a:r>
              <a:t>https://www.mext.go.jp/a_menu/shotou/career/detail/mext_00010.html</a:t>
            </a:r>
          </a:p>
          <a:p xmlns:a="http://schemas.openxmlformats.org/drawingml/2006/main">
            <a:r>
              <a:t>本資料は吉田正之のオリジナル参考案。文部科学省の公式様式ではない。記入例・教材条件は架空。今回追加した公開用の持ち帰りシート・教材例を含む。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実施前の参考案。学校・先生の願いと子どもの声・実態から内容を編集する。実施実績・受入先の確約・学習効果を示すものではない。</a:t>
            </a:r>
          </a:p>
          <a:p xmlns:a="http://schemas.openxmlformats.org/drawingml/2006/main">
            <a:r>
              <a:t>元資料：</a:t>
            </a:r>
          </a:p>
          <a:p xmlns:a="http://schemas.openxmlformats.org/drawingml/2006/main">
            <a:r>
              <a:t>学校で本当に使える_あぶくまの10の仕事体験_100点改善版_2026-09-09.pptx（28枚・公開資料を基にしたモデル案）</a:t>
            </a:r>
          </a:p>
          <a:p xmlns:a="http://schemas.openxmlformats.org/drawingml/2006/main">
            <a:r>
              <a:t>2026年10月15日、公開用参考案として再構成。原資料そのものの全スライドではない。</a:t>
            </a:r>
          </a:p>
          <a:p xmlns:a="http://schemas.openxmlformats.org/drawingml/2006/main">
            <a:r>
              <a:t>文部科学省の参考資料：</a:t>
            </a:r>
          </a:p>
          <a:p xmlns:a="http://schemas.openxmlformats.org/drawingml/2006/main">
            <a:r>
              <a:t>文部科学省「小学校キャリア教育の手引き」（2022年3月）</a:t>
            </a:r>
          </a:p>
          <a:p xmlns:a="http://schemas.openxmlformats.org/drawingml/2006/main">
            <a:r>
              <a:t>https://www.mext.go.jp/a_menu/shotou/career/detail/mext_01951.html</a:t>
            </a:r>
          </a:p>
          <a:p xmlns:a="http://schemas.openxmlformats.org/drawingml/2006/main">
            <a:r>
              <a:t>文部科学省「中学校・高等学校キャリア教育の手引き」（2023年3月）</a:t>
            </a:r>
          </a:p>
          <a:p xmlns:a="http://schemas.openxmlformats.org/drawingml/2006/main">
            <a:r>
              <a:t>https://www.mext.go.jp/a_menu/shotou/career/detail/mext_00010.html</a:t>
            </a:r>
          </a:p>
          <a:p xmlns:a="http://schemas.openxmlformats.org/drawingml/2006/main">
            <a:r>
              <a:t>本資料は吉田正之のオリジナル参考案。文部科学省の公式様式ではない。記入例・教材条件は架空。今回追加した公開用の持ち帰りシート・教材例を含む。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実施前の参考案。学校・先生の願いと子どもの声・実態から内容を編集する。実施実績・受入先の確約・学習効果を示すものではない。</a:t>
            </a:r>
          </a:p>
          <a:p xmlns:a="http://schemas.openxmlformats.org/drawingml/2006/main">
            <a:r>
              <a:t>元資料：</a:t>
            </a:r>
          </a:p>
          <a:p xmlns:a="http://schemas.openxmlformats.org/drawingml/2006/main">
            <a:r>
              <a:t>学校で本当に使える_あぶくまの10の仕事体験_100点改善版_2026-09-09.pptx（28枚・公開資料を基にしたモデル案）</a:t>
            </a:r>
          </a:p>
          <a:p xmlns:a="http://schemas.openxmlformats.org/drawingml/2006/main">
            <a:r>
              <a:t>2026年10月15日、公開用参考案として再構成。原資料そのものの全スライドではない。</a:t>
            </a:r>
          </a:p>
          <a:p xmlns:a="http://schemas.openxmlformats.org/drawingml/2006/main">
            <a:r>
              <a:t>文部科学省の参考資料：</a:t>
            </a:r>
          </a:p>
          <a:p xmlns:a="http://schemas.openxmlformats.org/drawingml/2006/main">
            <a:r>
              <a:t>文部科学省「小学校キャリア教育の手引き」（2022年3月）</a:t>
            </a:r>
          </a:p>
          <a:p xmlns:a="http://schemas.openxmlformats.org/drawingml/2006/main">
            <a:r>
              <a:t>https://www.mext.go.jp/a_menu/shotou/career/detail/mext_01951.html</a:t>
            </a:r>
          </a:p>
          <a:p xmlns:a="http://schemas.openxmlformats.org/drawingml/2006/main">
            <a:r>
              <a:t>文部科学省「中学校・高等学校キャリア教育の手引き」（2023年3月）</a:t>
            </a:r>
          </a:p>
          <a:p xmlns:a="http://schemas.openxmlformats.org/drawingml/2006/main">
            <a:r>
              <a:t>https://www.mext.go.jp/a_menu/shotou/career/detail/mext_00010.html</a:t>
            </a:r>
          </a:p>
          <a:p xmlns:a="http://schemas.openxmlformats.org/drawingml/2006/main">
            <a:r>
              <a:t>本資料は吉田正之のオリジナル参考案。文部科学省の公式様式ではない。記入例・教材条件は架空。今回追加した公開用の持ち帰りシート・教材例を含む。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実施前の参考案。学校・先生の願いと子どもの声・実態から内容を編集する。実施実績・受入先の確約・学習効果を示すものではない。</a:t>
            </a:r>
          </a:p>
          <a:p xmlns:a="http://schemas.openxmlformats.org/drawingml/2006/main">
            <a:r>
              <a:t>元資料：</a:t>
            </a:r>
          </a:p>
          <a:p xmlns:a="http://schemas.openxmlformats.org/drawingml/2006/main">
            <a:r>
              <a:t>学校で本当に使える_あぶくまの10の仕事体験_100点改善版_2026-09-09.pptx（28枚・公開資料を基にしたモデル案）</a:t>
            </a:r>
          </a:p>
          <a:p xmlns:a="http://schemas.openxmlformats.org/drawingml/2006/main">
            <a:r>
              <a:t>2026年10月15日、公開用参考案として再構成。原資料そのものの全スライドではない。</a:t>
            </a:r>
          </a:p>
          <a:p xmlns:a="http://schemas.openxmlformats.org/drawingml/2006/main">
            <a:r>
              <a:t>文部科学省の参考資料：</a:t>
            </a:r>
          </a:p>
          <a:p xmlns:a="http://schemas.openxmlformats.org/drawingml/2006/main">
            <a:r>
              <a:t>文部科学省「小学校キャリア教育の手引き」（2022年3月）</a:t>
            </a:r>
          </a:p>
          <a:p xmlns:a="http://schemas.openxmlformats.org/drawingml/2006/main">
            <a:r>
              <a:t>https://www.mext.go.jp/a_menu/shotou/career/detail/mext_01951.html</a:t>
            </a:r>
          </a:p>
          <a:p xmlns:a="http://schemas.openxmlformats.org/drawingml/2006/main">
            <a:r>
              <a:t>文部科学省「中学校・高等学校キャリア教育の手引き」（2023年3月）</a:t>
            </a:r>
          </a:p>
          <a:p xmlns:a="http://schemas.openxmlformats.org/drawingml/2006/main">
            <a:r>
              <a:t>https://www.mext.go.jp/a_menu/shotou/career/detail/mext_00010.html</a:t>
            </a:r>
          </a:p>
          <a:p xmlns:a="http://schemas.openxmlformats.org/drawingml/2006/main">
            <a:r>
              <a:t>本資料は吉田正之のオリジナル参考案。文部科学省の公式様式ではない。記入例・教材条件は架空。今回追加した公開用の持ち帰りシート・教材例を含む。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e871e9e666491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5e14b9c5694de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6889c0416f467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b0e4cdbd8d493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2e7bc64c3e42f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209e55c1ac42a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C54C053-E89C-420D-9185-A7EE4DF7235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69200" y="2855997"/>
            <a:ext cx="8553602" cy="10919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935847A-3C1A-44D0-8525-399A0382EB7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603800" y="4157996"/>
            <a:ext cx="7484402" cy="8399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8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81E0D8F-EFAB-4855-9ECF-B984F678EFE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69200" y="3149997"/>
            <a:ext cx="8553602" cy="12599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68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D02B662-8849-487A-B28C-D1BC04CD48F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1425" y="587999"/>
            <a:ext cx="9489153" cy="9239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9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F5028A1-EA78-44C2-A4A3-D54F6DE2D5B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1425" y="2099998"/>
            <a:ext cx="9489153" cy="47039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97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004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1pPr>
            <a:lvl2pPr marL="4677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2pPr>
            <a:lvl3pPr marL="7350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3pPr>
            <a:lvl4pPr marL="10023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4pPr>
            <a:lvl5pPr marL="12696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5pPr>
            <a:lvl6pPr marL="15369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6pPr>
            <a:lvl7pPr marL="18042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7pPr>
            <a:lvl8pPr marL="20715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8pPr>
            <a:lvl9pPr marL="23388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F6D2EB0-4C73-4392-A016-EA265B8BE1E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1425" y="587999"/>
            <a:ext cx="9489153" cy="9239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9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B8766FE-A2BB-4A10-95B4-AF01639B754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1425" y="2099998"/>
            <a:ext cx="4410451" cy="47039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8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004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1pPr>
            <a:lvl2pPr marL="4677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2pPr>
            <a:lvl3pPr marL="7350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3pPr>
            <a:lvl4pPr marL="10023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4pPr>
            <a:lvl5pPr marL="12696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5pPr>
            <a:lvl6pPr marL="15369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6pPr>
            <a:lvl7pPr marL="18042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7pPr>
            <a:lvl8pPr marL="20715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8pPr>
            <a:lvl9pPr marL="23388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DC2F6AD-D46E-44EF-A57B-60F4B0C6DFC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5680127" y="2099998"/>
            <a:ext cx="4410451" cy="47039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8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004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1pPr>
            <a:lvl2pPr marL="4677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2pPr>
            <a:lvl3pPr marL="7350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3pPr>
            <a:lvl4pPr marL="10023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4pPr>
            <a:lvl5pPr marL="12696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5pPr>
            <a:lvl6pPr marL="15369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6pPr>
            <a:lvl7pPr marL="18042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7pPr>
            <a:lvl8pPr marL="20715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8pPr>
            <a:lvl9pPr marL="23388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353C4AE-26A0-47A6-BD42-82C9B221CF4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1425" y="587999"/>
            <a:ext cx="9489153" cy="9239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9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3021D14-3597-4635-9998-3C4B81AE752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1425" y="2099998"/>
            <a:ext cx="4410451" cy="47039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97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004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1pPr>
            <a:lvl2pPr marL="4677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2pPr>
            <a:lvl3pPr marL="7350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3pPr>
            <a:lvl4pPr marL="10023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4pPr>
            <a:lvl5pPr marL="12696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5pPr>
            <a:lvl6pPr marL="15369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6pPr>
            <a:lvl7pPr marL="18042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7pPr>
            <a:lvl8pPr marL="20715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8pPr>
            <a:lvl9pPr marL="23388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ab6047460904432" /><Relationship Type="http://schemas.openxmlformats.org/officeDocument/2006/relationships/slideLayout" Target="/ppt/slideLayouts/slideLayout1.xml" Id="R024c23fa5a9f4918" /><Relationship Type="http://schemas.openxmlformats.org/officeDocument/2006/relationships/slideLayout" Target="/ppt/slideLayouts/slideLayout2.xml" Id="R3a402c037055432b" /><Relationship Type="http://schemas.openxmlformats.org/officeDocument/2006/relationships/slideLayout" Target="/ppt/slideLayouts/slideLayout3.xml" Id="Ra3d84381983c4d86" /><Relationship Type="http://schemas.openxmlformats.org/officeDocument/2006/relationships/slideLayout" Target="/ppt/slideLayouts/slideLayout4.xml" Id="R832c58e0e934457a" /><Relationship Type="http://schemas.openxmlformats.org/officeDocument/2006/relationships/slideLayout" Target="/ppt/slideLayouts/slideLayout5.xml" Id="R10d7419685474953" /><Relationship Type="http://schemas.openxmlformats.org/officeDocument/2006/relationships/slideLayout" Target="/ppt/slideLayouts/slideLayout6.xml" Id="Rba657732ca5942c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24c23fa5a9f4918"/>
    <p:sldLayoutId xmlns:r="http://schemas.openxmlformats.org/officeDocument/2006/relationships" id="2147483650" r:id="R3a402c037055432b"/>
    <p:sldLayoutId xmlns:r="http://schemas.openxmlformats.org/officeDocument/2006/relationships" id="2147483651" r:id="Ra3d84381983c4d86"/>
    <p:sldLayoutId xmlns:r="http://schemas.openxmlformats.org/officeDocument/2006/relationships" id="2147483652" r:id="R832c58e0e934457a"/>
    <p:sldLayoutId xmlns:r="http://schemas.openxmlformats.org/officeDocument/2006/relationships" id="2147483653" r:id="R10d7419685474953"/>
    <p:sldLayoutId xmlns:r="http://schemas.openxmlformats.org/officeDocument/2006/relationships" id="2147483654" r:id="Rba657732ca5942c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df52bc26e8e4f1a" /><Relationship Type="http://schemas.openxmlformats.org/officeDocument/2006/relationships/notesSlide" Target="/ppt/notesSlides/notesSlide1.xml" Id="Rc836d6c66bf64c9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5160e994f0470c" /><Relationship Type="http://schemas.openxmlformats.org/officeDocument/2006/relationships/notesSlide" Target="/ppt/notesSlides/notesSlide2.xml" Id="R216a43f3079545e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9454d4c896e4f36" /><Relationship Type="http://schemas.openxmlformats.org/officeDocument/2006/relationships/notesSlide" Target="/ppt/notesSlides/notesSlide3.xml" Id="R010c45ee1724405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dfc678886434673" /><Relationship Type="http://schemas.openxmlformats.org/officeDocument/2006/relationships/hyperlink" Target="https://www.mext.go.jp/a_menu/shotou/career/detail/mext_01951.html" TargetMode="External" Id="R114fbb10bb7d48a1" /><Relationship Type="http://schemas.openxmlformats.org/officeDocument/2006/relationships/hyperlink" Target="https://www.mext.go.jp/a_menu/shotou/career/detail/mext_00010.html" TargetMode="External" Id="R5ee4ed570bb1429e" /><Relationship Type="http://schemas.openxmlformats.org/officeDocument/2006/relationships/hyperlink" Target="https://toimanabi.com/services.html" TargetMode="External" Id="Rf0c24239b55142ed" /><Relationship Type="http://schemas.openxmlformats.org/officeDocument/2006/relationships/notesSlide" Target="/ppt/notesSlides/notesSlide4.xml" Id="R22ee088a71eb467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material-kicker">
            <a:extLst xmlns:a="http://schemas.openxmlformats.org/drawingml/2006/main">
              <a:ext uri="{FF2B5EF4-FFF2-40B4-BE49-F238E27FC236}">
                <a16:creationId xmlns:a16="http://schemas.microsoft.com/office/drawing/2014/main" id="{5B070C50-ACDC-48CB-8D04-2B0962DB3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9620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rPr>
              <a:t>12　参考資料・たたき台　　あぶくまの仕事体験</a:t>
            </a:r>
          </a:p>
        </p:txBody>
      </p:sp>
      <p:sp>
        <p:nvSpPr>
          <p:cNvPr id="2" name="page-heading">
            <a:extLst xmlns:a="http://schemas.openxmlformats.org/drawingml/2006/main">
              <a:ext uri="{FF2B5EF4-FFF2-40B4-BE49-F238E27FC236}">
                <a16:creationId xmlns:a16="http://schemas.microsoft.com/office/drawing/2014/main" id="{B228566E-9610-42F7-9011-FB0BAE52F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962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pPr>
            <a:r>
              <a: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rPr>
              <a:t>あぶくまの10の仕事体験・参考案</a:t>
            </a:r>
          </a:p>
        </p:txBody>
      </p:sp>
      <p:sp>
        <p:nvSpPr>
          <p:cNvPr id="3" name="page-intro">
            <a:extLst xmlns:a="http://schemas.openxmlformats.org/drawingml/2006/main">
              <a:ext uri="{FF2B5EF4-FFF2-40B4-BE49-F238E27FC236}">
                <a16:creationId xmlns:a16="http://schemas.microsoft.com/office/drawing/2014/main" id="{4124C7B3-513D-4735-8044-E7C38DC53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62075"/>
            <a:ext cx="9620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pPr>
            <a:r>
              <a: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rPr>
              <a:t>先生の願いの例：教科の学びを地域の仕事とつなぎ、子どもが条件を比べ、自分の理由で判断する経験をつくりたい。</a:t>
            </a:r>
          </a:p>
        </p:txBody>
      </p:sp>
      <p:sp>
        <p:nvSpPr>
          <p:cNvPr id="4" name="page-footer">
            <a:extLst xmlns:a="http://schemas.openxmlformats.org/drawingml/2006/main">
              <a:ext uri="{FF2B5EF4-FFF2-40B4-BE49-F238E27FC236}">
                <a16:creationId xmlns:a16="http://schemas.microsoft.com/office/drawing/2014/main" id="{D0997E66-0A1D-4589-8974-1703CF6D8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191375"/>
            <a:ext cx="962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pPr>
            <a:r>
              <a: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rPr>
              <a:t>吉田正之　キャリア教育案内人　　2026年10月15日　　1/4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67B06D-8E3B-401E-B478-13F57B072C67}"/>
              </a:ext>
            </a:extLst>
          </p:cNvPr>
          <p:cNvGraphicFramePr/>
          <p:nvPr/>
        </p:nvGraphicFramePr>
        <p:xfrm>
          <a:off xmlns:a="http://schemas.openxmlformats.org/drawingml/2006/main" x="514350" y="2257425"/>
          <a:ext xmlns:a="http://schemas.openxmlformats.org/drawingml/2006/main" cx="9620250" cy="28956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190750"/>
                <a:gridCol w="7429500"/>
              </a:tblGrid>
              <a:tr h="723900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対象・使う場面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T w="9525">
                      <a:solidFill>
                        <a:srgbClr val="BEC9C1"/>
                      </a:solidFill>
                      <a:prstDash val="solid"/>
                    </a:lnT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小学校高学年・中学生・高校生を想定。学年と実態に合わせて、扱う条件や問いの難しさを調整する。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T w="9525">
                      <a:solidFill>
                        <a:srgbClr val="BEC9C1"/>
                      </a:solidFill>
                      <a:prstDash val="solid"/>
                    </a:lnT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学びの流れの案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自分の初案を持つ、働く人の判断材料を知る、考え直す、変えた／変えなかった理由と次の問いを残す。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学校で検討すること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育てたい姿、既存の単元とのつながり、使える時間、子どもの関心、参加方法と安全条件。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資料の準備状況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公開資料を基にした10のモデル案。協力先の確約はなく、現場の条件・日程等は個別の調整が必要。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eference-purpose">
            <a:extLst xmlns:a="http://schemas.openxmlformats.org/drawingml/2006/main">
              <a:ext uri="{FF2B5EF4-FFF2-40B4-BE49-F238E27FC236}">
                <a16:creationId xmlns:a16="http://schemas.microsoft.com/office/drawing/2014/main" id="{8ACA9C96-40D3-487B-BC4A-0A4570F60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72125"/>
            <a:ext cx="9620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575" b="0">
                <a:solidFill>
                  <a:srgbClr val="245541"/>
                </a:solidFill>
                <a:latin typeface="Noto Sans JP"/>
                <a:ea typeface="Noto Sans JP"/>
                <a:cs typeface="Noto Sans JP"/>
              </a:rPr>
              <a:t>学校の願いと子どもの実態を出発点に、必要な部分を選んで使う参考資料です。10案は実施前の構想であり、実施済みの仕事体験メニューではありません。</a:t>
            </a:r>
          </a:p>
        </p:txBody>
      </p:sp>
      <p:sp>
        <p:nvSpPr>
          <p:cNvPr id="7" name="page-guide">
            <a:extLst xmlns:a="http://schemas.openxmlformats.org/drawingml/2006/main">
              <a:ext uri="{FF2B5EF4-FFF2-40B4-BE49-F238E27FC236}">
                <a16:creationId xmlns:a16="http://schemas.microsoft.com/office/drawing/2014/main" id="{19633661-89EA-4363-96CD-42FAC4738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00850"/>
            <a:ext cx="962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63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163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pPr>
            <a:r>
              <a:rPr sz="1163" b="0">
                <a:solidFill>
                  <a:srgbClr val="59665F"/>
                </a:solidFill>
                <a:latin typeface="Noto Sans JP"/>
                <a:ea typeface="Noto Sans JP"/>
                <a:cs typeface="Noto Sans JP"/>
              </a:rPr>
              <a:t>2 進め方・テーマ　　3 教材・シートの例　　4 学校との検討事項・出典</a:t>
            </a:r>
          </a:p>
        </p:txBody>
      </p:sp>
    </p:spTree>
    <p:extLst>
      <p:ext uri="{BB962C8B-B14F-4D97-AF65-F5344CB8AC3E}">
        <p14:creationId xmlns:p14="http://schemas.microsoft.com/office/powerpoint/2010/main" val="11668114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material-kicker">
            <a:extLst xmlns:a="http://schemas.openxmlformats.org/drawingml/2006/main">
              <a:ext uri="{FF2B5EF4-FFF2-40B4-BE49-F238E27FC236}">
                <a16:creationId xmlns:a16="http://schemas.microsoft.com/office/drawing/2014/main" id="{4480CCA1-B205-4A0D-8CE8-84567D9B7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9620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rPr>
              <a:t>12　参考資料・たたき台　　あぶくまの仕事体験</a:t>
            </a:r>
          </a:p>
        </p:txBody>
      </p:sp>
      <p:sp>
        <p:nvSpPr>
          <p:cNvPr id="2" name="page-heading">
            <a:extLst xmlns:a="http://schemas.openxmlformats.org/drawingml/2006/main">
              <a:ext uri="{FF2B5EF4-FFF2-40B4-BE49-F238E27FC236}">
                <a16:creationId xmlns:a16="http://schemas.microsoft.com/office/drawing/2014/main" id="{0E83FD6E-D066-45B9-8919-41EA182AC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962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pPr>
            <a:r>
              <a: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rPr>
              <a:t>関心に合うテーマを一つ選ぶ</a:t>
            </a:r>
          </a:p>
        </p:txBody>
      </p:sp>
      <p:sp>
        <p:nvSpPr>
          <p:cNvPr id="3" name="page-intro">
            <a:extLst xmlns:a="http://schemas.openxmlformats.org/drawingml/2006/main">
              <a:ext uri="{FF2B5EF4-FFF2-40B4-BE49-F238E27FC236}">
                <a16:creationId xmlns:a16="http://schemas.microsoft.com/office/drawing/2014/main" id="{E8613A1D-C3EB-404A-A55E-9A7099D89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62075"/>
            <a:ext cx="9620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pPr>
            <a:r>
              <a: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rPr>
              <a:t>受入先・講師は候補段階です。教科、対象、時間は学校の計画と照らして調整します。</a:t>
            </a:r>
          </a:p>
        </p:txBody>
      </p:sp>
      <p:sp>
        <p:nvSpPr>
          <p:cNvPr id="4" name="page-footer">
            <a:extLst xmlns:a="http://schemas.openxmlformats.org/drawingml/2006/main">
              <a:ext uri="{FF2B5EF4-FFF2-40B4-BE49-F238E27FC236}">
                <a16:creationId xmlns:a16="http://schemas.microsoft.com/office/drawing/2014/main" id="{5DCC3A1E-4AE1-4AD2-966C-DF168BD62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191375"/>
            <a:ext cx="962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pPr>
            <a:r>
              <a: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rPr>
              <a:t>吉田正之　キャリア教育案内人　　2026年10月15日　　2/4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7A8DFF-7BC0-47A4-A290-6F8B7CB08C77}"/>
              </a:ext>
            </a:extLst>
          </p:cNvPr>
          <p:cNvGraphicFramePr/>
          <p:nvPr/>
        </p:nvGraphicFramePr>
        <p:xfrm>
          <a:off xmlns:a="http://schemas.openxmlformats.org/drawingml/2006/main" x="514350" y="2152650"/>
          <a:ext xmlns:a="http://schemas.openxmlformats.org/drawingml/2006/main" cx="9620250" cy="39052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714625"/>
                <a:gridCol w="6905625"/>
              </a:tblGrid>
              <a:tr h="355023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13" b="1">
                          <a:solidFill>
                            <a:srgbClr val="FFFFFF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仕事のテーマ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T w="9525">
                      <a:solidFill>
                        <a:srgbClr val="BEC9C1"/>
                      </a:solidFill>
                      <a:prstDash val="solid"/>
                    </a:lnT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245541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13" b="1">
                          <a:solidFill>
                            <a:srgbClr val="FFFFFF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子どもと考える問いの例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T w="9525">
                      <a:solidFill>
                        <a:srgbClr val="BEC9C1"/>
                      </a:solidFill>
                      <a:prstDash val="solid"/>
                    </a:lnT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245541"/>
                    </a:solidFill>
                  </a:tcPr>
                </a:tc>
              </a:tr>
              <a:tr h="355023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13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01 和算・測量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13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正確に測ることは、土地・水・道・暮らしをどう支える？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55023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13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02 農業経営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13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限られた人手や条件で、どの農地をどう守る？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55023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13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03 林業・木材活用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13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安全・費用・環境・使い道から、森をどう整える？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55023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13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04 製造・技能継承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13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熟練者の気づきを、みんなが使える品質基準にできる？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55023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13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05 建設・空き家再生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13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誰がどう使う建物にする？ 何を優先して直す？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55023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13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06 商業・地域産品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13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地域のものを、誰に・何として・どう届ける？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55023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13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07 観光・周遊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13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時間や移動の条件を踏まえ、誰向けの周遊にする？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55023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13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08 地域交通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13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少ない人や車両で、誰の移動をどう支える？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55023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13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09 介護・生活支援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13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本人が望む暮らしと、支える側の条件をどう両立する？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55023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13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10 仕事を伝えるZINE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13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仕事の良さと大変さを、本人に確認して正確に伝えるには？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flow-note">
            <a:extLst xmlns:a="http://schemas.openxmlformats.org/drawingml/2006/main">
              <a:ext uri="{FF2B5EF4-FFF2-40B4-BE49-F238E27FC236}">
                <a16:creationId xmlns:a16="http://schemas.microsoft.com/office/drawing/2014/main" id="{CDD12EF1-013B-4C4A-97ED-A8B76F541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81750"/>
            <a:ext cx="9620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500" b="0">
                <a:solidFill>
                  <a:srgbClr val="245541"/>
                </a:solidFill>
                <a:latin typeface="Noto Sans JP"/>
                <a:ea typeface="Noto Sans JP"/>
                <a:cs typeface="Noto Sans JP"/>
              </a:rPr>
              <a:t>地域の課題を知ることと、自分が大切にしたいことを考えることをつなぎます。子どもに特定の仕事や地域で働く選択を求める設計にはしません。</a:t>
            </a:r>
          </a:p>
        </p:txBody>
      </p:sp>
    </p:spTree>
    <p:extLst>
      <p:ext uri="{BB962C8B-B14F-4D97-AF65-F5344CB8AC3E}">
        <p14:creationId xmlns:p14="http://schemas.microsoft.com/office/powerpoint/2010/main" val="56562548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material-kicker">
            <a:extLst xmlns:a="http://schemas.openxmlformats.org/drawingml/2006/main">
              <a:ext uri="{FF2B5EF4-FFF2-40B4-BE49-F238E27FC236}">
                <a16:creationId xmlns:a16="http://schemas.microsoft.com/office/drawing/2014/main" id="{C45E6915-C23D-484E-9486-AE1177728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9620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rPr>
              <a:t>12　参考資料・たたき台　　あぶくまの仕事体験</a:t>
            </a:r>
          </a:p>
        </p:txBody>
      </p:sp>
      <p:sp>
        <p:nvSpPr>
          <p:cNvPr id="2" name="page-heading">
            <a:extLst xmlns:a="http://schemas.openxmlformats.org/drawingml/2006/main">
              <a:ext uri="{FF2B5EF4-FFF2-40B4-BE49-F238E27FC236}">
                <a16:creationId xmlns:a16="http://schemas.microsoft.com/office/drawing/2014/main" id="{6DA5887F-7E60-4B38-BDB9-E888BBD07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962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pPr>
            <a:r>
              <a: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rPr>
              <a:t>建設・空き家再生の教材例</a:t>
            </a:r>
          </a:p>
        </p:txBody>
      </p:sp>
      <p:sp>
        <p:nvSpPr>
          <p:cNvPr id="3" name="page-intro">
            <a:extLst xmlns:a="http://schemas.openxmlformats.org/drawingml/2006/main">
              <a:ext uri="{FF2B5EF4-FFF2-40B4-BE49-F238E27FC236}">
                <a16:creationId xmlns:a16="http://schemas.microsoft.com/office/drawing/2014/main" id="{9FB21218-FF23-49CB-9E5A-10DEEBF0E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62075"/>
            <a:ext cx="9620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pPr>
            <a:r>
              <a: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rPr>
              <a:t>架空の校内ワーク：予算は100点。A 本と対話のスペース60点／B 段差解消30点／C 断熱改修40点。点数は学習用の模擬条件です。</a:t>
            </a:r>
          </a:p>
        </p:txBody>
      </p:sp>
      <p:sp>
        <p:nvSpPr>
          <p:cNvPr id="4" name="page-footer">
            <a:extLst xmlns:a="http://schemas.openxmlformats.org/drawingml/2006/main">
              <a:ext uri="{FF2B5EF4-FFF2-40B4-BE49-F238E27FC236}">
                <a16:creationId xmlns:a16="http://schemas.microsoft.com/office/drawing/2014/main" id="{6621A9AE-46AD-4A67-91ED-B1B4C98C1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191375"/>
            <a:ext cx="962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pPr>
            <a:r>
              <a: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rPr>
              <a:t>吉田正之　キャリア教育案内人　　2026年10月15日　　3/4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108084-428C-4370-8944-5DE6E36E8E84}"/>
              </a:ext>
            </a:extLst>
          </p:cNvPr>
          <p:cNvGraphicFramePr/>
          <p:nvPr/>
        </p:nvGraphicFramePr>
        <p:xfrm>
          <a:off xmlns:a="http://schemas.openxmlformats.org/drawingml/2006/main" x="514350" y="2276475"/>
          <a:ext xmlns:a="http://schemas.openxmlformats.org/drawingml/2006/main" cx="9620250" cy="33718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952750"/>
                <a:gridCol w="6667500"/>
              </a:tblGrid>
              <a:tr h="842963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最初の案を考える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T w="9525">
                      <a:solidFill>
                        <a:srgbClr val="BEC9C1"/>
                      </a:solidFill>
                      <a:prstDash val="solid"/>
                    </a:lnT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誰に使ってほしい？ 何を選ぶ？ 合計点と理由：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T w="9525">
                      <a:solidFill>
                        <a:srgbClr val="BEC9C1"/>
                      </a:solidFill>
                      <a:prstDash val="solid"/>
                    </a:lnT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42963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追加の条件を知る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例：高齢者の利用が多い。冬にも使いたい。予算は100点のまま。</a:t>
                      </a:r>
                    </a:p>
                    <a:p>
                      <a:r>
                        <a:rPr sz="1500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さらに知りたいこと：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42963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考えを確かめる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変える案／変えない案・その理由・見送ったこと：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42963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自分と次の学びにつなぐ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今回、大切にしたこと・使った教科の学び・次に確かめたいこと：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eet-note">
            <a:extLst xmlns:a="http://schemas.openxmlformats.org/drawingml/2006/main">
              <a:ext uri="{FF2B5EF4-FFF2-40B4-BE49-F238E27FC236}">
                <a16:creationId xmlns:a16="http://schemas.microsoft.com/office/drawing/2014/main" id="{7B8E5A5C-DF27-4DFC-BA18-13D0B13AC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91225"/>
            <a:ext cx="96202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pPr>
            <a:r>
              <a:rPr sz="1425" b="0">
                <a:solidFill>
                  <a:srgbClr val="59665F"/>
                </a:solidFill>
                <a:latin typeface="Noto Sans JP"/>
                <a:ea typeface="Noto Sans JP"/>
                <a:cs typeface="Noto Sans JP"/>
              </a:rPr>
              <a:t>選び方は一つに決まりません。働く人の助言も判断材料として扱い、自分の理由を説明します。文章以外に、図・口頭・代筆などの方法も選べます。</a:t>
            </a:r>
          </a:p>
        </p:txBody>
      </p:sp>
    </p:spTree>
    <p:extLst>
      <p:ext uri="{BB962C8B-B14F-4D97-AF65-F5344CB8AC3E}">
        <p14:creationId xmlns:p14="http://schemas.microsoft.com/office/powerpoint/2010/main" val="208404715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material-kicker">
            <a:extLst xmlns:a="http://schemas.openxmlformats.org/drawingml/2006/main">
              <a:ext uri="{FF2B5EF4-FFF2-40B4-BE49-F238E27FC236}">
                <a16:creationId xmlns:a16="http://schemas.microsoft.com/office/drawing/2014/main" id="{75FCB64F-3B63-42BD-A61E-929D4939F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9620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rPr>
              <a:t>12　参考資料・たたき台　　あぶくまの仕事体験</a:t>
            </a:r>
          </a:p>
        </p:txBody>
      </p:sp>
      <p:sp>
        <p:nvSpPr>
          <p:cNvPr id="2" name="page-heading">
            <a:extLst xmlns:a="http://schemas.openxmlformats.org/drawingml/2006/main">
              <a:ext uri="{FF2B5EF4-FFF2-40B4-BE49-F238E27FC236}">
                <a16:creationId xmlns:a16="http://schemas.microsoft.com/office/drawing/2014/main" id="{60BA3B53-FDB2-4381-A53B-B02327ED0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962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pPr>
            <a:r>
              <a: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rPr>
              <a:t>学校と相談して決めること</a:t>
            </a:r>
          </a:p>
        </p:txBody>
      </p:sp>
      <p:sp>
        <p:nvSpPr>
          <p:cNvPr id="3" name="page-intro">
            <a:extLst xmlns:a="http://schemas.openxmlformats.org/drawingml/2006/main">
              <a:ext uri="{FF2B5EF4-FFF2-40B4-BE49-F238E27FC236}">
                <a16:creationId xmlns:a16="http://schemas.microsoft.com/office/drawing/2014/main" id="{535613D2-34C2-49A1-8DDD-E528EE531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62075"/>
            <a:ext cx="9620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pPr>
            <a:r>
              <a: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rPr>
              <a:t>先生の願いと子どもの実態に照らし、実施する内容・条件・役割を一緒に確かめます。</a:t>
            </a:r>
          </a:p>
        </p:txBody>
      </p:sp>
      <p:sp>
        <p:nvSpPr>
          <p:cNvPr id="4" name="page-footer">
            <a:extLst xmlns:a="http://schemas.openxmlformats.org/drawingml/2006/main">
              <a:ext uri="{FF2B5EF4-FFF2-40B4-BE49-F238E27FC236}">
                <a16:creationId xmlns:a16="http://schemas.microsoft.com/office/drawing/2014/main" id="{28A6A59F-FBA5-4081-B9B6-95565265A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191375"/>
            <a:ext cx="962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pPr>
            <a:r>
              <a: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rPr>
              <a:t>吉田正之　キャリア教育案内人　　2026年10月15日　　4/4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21181A-2E21-4526-AA5A-158541AB470B}"/>
              </a:ext>
            </a:extLst>
          </p:cNvPr>
          <p:cNvGraphicFramePr/>
          <p:nvPr/>
        </p:nvGraphicFramePr>
        <p:xfrm>
          <a:off xmlns:a="http://schemas.openxmlformats.org/drawingml/2006/main" x="514350" y="2105025"/>
          <a:ext xmlns:a="http://schemas.openxmlformats.org/drawingml/2006/main" cx="9620250" cy="27051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428875"/>
                <a:gridCol w="7191375"/>
              </a:tblGrid>
              <a:tr h="676275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88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時間の検討例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T w="9525">
                      <a:solidFill>
                        <a:srgbClr val="BEC9C1"/>
                      </a:solidFill>
                      <a:prstDash val="solid"/>
                    </a:lnT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88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原案：事前10〜15分、体験50〜100分、事後10〜15分、後日5分等。合計を学校の時数で確認してから決める。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T w="9525">
                      <a:solidFill>
                        <a:srgbClr val="BEC9C1"/>
                      </a:solidFill>
                      <a:prstDash val="solid"/>
                    </a:lnT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88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現場と教材の確認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88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協力候補に判断材料・安全条件を聞き、模擬データと実データを区別する。写真・図面・取材内容の使用範囲を確認する。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88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分担と参加方法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88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学校が目標・指導・評価・実施を判断。吉田は合意した教材・調整・記録整理を担当。参加方法は子どもの実態に合わせる。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88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小規模に試し、改善する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88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初案と最後の理由、残った問いを見取る。先生の準備時間・協力者の負担も振り返り、次の実施案を改善する。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ource-label-0">
            <a:extLst xmlns:a="http://schemas.openxmlformats.org/drawingml/2006/main">
              <a:ext uri="{FF2B5EF4-FFF2-40B4-BE49-F238E27FC236}">
                <a16:creationId xmlns:a16="http://schemas.microsoft.com/office/drawing/2014/main" id="{3B3AC87A-7B22-43CF-A3C2-876D95587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038725"/>
            <a:ext cx="962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</a:rPr>
              <a:t>文部科学省「小学校キャリア教育の手引き」（2022年3月）</a:t>
            </a:r>
          </a:p>
        </p:txBody>
      </p:sp>
      <p:sp>
        <p:nvSpPr>
          <p:cNvPr id="7" name="source-url-0">
            <a:extLst xmlns:a="http://schemas.openxmlformats.org/drawingml/2006/main">
              <a:ext uri="{FF2B5EF4-FFF2-40B4-BE49-F238E27FC236}">
                <a16:creationId xmlns:a16="http://schemas.microsoft.com/office/drawing/2014/main" id="{45F3F95C-50E6-46CB-9A2B-0DE96C696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314950"/>
            <a:ext cx="962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013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013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013" b="0">
                <a:solidFill>
                  <a:srgbClr val="245541"/>
                </a:solidFill>
                <a:latin typeface="Noto Sans JP"/>
                <a:ea typeface="Noto Sans JP"/>
                <a:cs typeface="Noto Sans JP"/>
                <a:hlinkClick xmlns:r="http://schemas.openxmlformats.org/officeDocument/2006/relationships" r:id="R114fbb10bb7d48a1"/>
              </a:rPr>
              <a:t>https://www.mext.go.jp/a_menu/shotou/career/detail/mext_01951.html</a:t>
            </a:r>
          </a:p>
        </p:txBody>
      </p:sp>
      <p:sp>
        <p:nvSpPr>
          <p:cNvPr id="8" name="source-label-1">
            <a:extLst xmlns:a="http://schemas.openxmlformats.org/drawingml/2006/main">
              <a:ext uri="{FF2B5EF4-FFF2-40B4-BE49-F238E27FC236}">
                <a16:creationId xmlns:a16="http://schemas.microsoft.com/office/drawing/2014/main" id="{2C931230-A352-40F6-84AE-A2736E920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648325"/>
            <a:ext cx="962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</a:rPr>
              <a:t>文部科学省「中学校・高等学校キャリア教育の手引き」（2023年3月）</a:t>
            </a:r>
          </a:p>
        </p:txBody>
      </p:sp>
      <p:sp>
        <p:nvSpPr>
          <p:cNvPr id="9" name="source-url-1">
            <a:extLst xmlns:a="http://schemas.openxmlformats.org/drawingml/2006/main">
              <a:ext uri="{FF2B5EF4-FFF2-40B4-BE49-F238E27FC236}">
                <a16:creationId xmlns:a16="http://schemas.microsoft.com/office/drawing/2014/main" id="{861C31CE-F7D0-4ADE-9419-8F001D1E4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24550"/>
            <a:ext cx="962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013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013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013" b="0">
                <a:solidFill>
                  <a:srgbClr val="245541"/>
                </a:solidFill>
                <a:latin typeface="Noto Sans JP"/>
                <a:ea typeface="Noto Sans JP"/>
                <a:cs typeface="Noto Sans JP"/>
                <a:hlinkClick xmlns:r="http://schemas.openxmlformats.org/officeDocument/2006/relationships" r:id="R5ee4ed570bb1429e"/>
              </a:rPr>
              <a:t>https://www.mext.go.jp/a_menu/shotou/career/detail/mext_00010.html</a:t>
            </a:r>
          </a:p>
        </p:txBody>
      </p:sp>
      <p:sp>
        <p:nvSpPr>
          <p:cNvPr id="10" name="source-disclosure">
            <a:extLst xmlns:a="http://schemas.openxmlformats.org/drawingml/2006/main">
              <a:ext uri="{FF2B5EF4-FFF2-40B4-BE49-F238E27FC236}">
                <a16:creationId xmlns:a16="http://schemas.microsoft.com/office/drawing/2014/main" id="{F4A5B648-5F76-4A6B-ADFD-19AF06A7D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15075"/>
            <a:ext cx="962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pPr>
            <a:r>
              <a:rPr sz="1125" b="0">
                <a:solidFill>
                  <a:srgbClr val="59665F"/>
                </a:solidFill>
                <a:latin typeface="Noto Sans JP"/>
                <a:ea typeface="Noto Sans JP"/>
                <a:cs typeface="Noto Sans JP"/>
              </a:rPr>
              <a:t>手引き等を参考にした独自資料です。文部科学省の公式様式ではありません。</a:t>
            </a:r>
          </a:p>
        </p:txBody>
      </p:sp>
      <p:sp>
        <p:nvSpPr>
          <p:cNvPr id="11" name="support-link">
            <a:extLst xmlns:a="http://schemas.openxmlformats.org/drawingml/2006/main">
              <a:ext uri="{FF2B5EF4-FFF2-40B4-BE49-F238E27FC236}">
                <a16:creationId xmlns:a16="http://schemas.microsoft.com/office/drawing/2014/main" id="{CFB1B0CA-EAC2-43F1-A0CF-206920969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48450"/>
            <a:ext cx="962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63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163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163" b="0">
                <a:solidFill>
                  <a:srgbClr val="245541"/>
                </a:solidFill>
                <a:latin typeface="Noto Sans JP"/>
                <a:ea typeface="Noto Sans JP"/>
                <a:cs typeface="Noto Sans JP"/>
              </a:rPr>
              <a:t>必要に応じた伴走・相談の案内：</a:t>
            </a:r>
            <a:r>
              <a:rPr sz="1163" b="0">
                <a:solidFill>
                  <a:srgbClr val="245541"/>
                </a:solidFill>
                <a:latin typeface="Noto Sans JP"/>
                <a:ea typeface="Noto Sans JP"/>
                <a:cs typeface="Noto Sans JP"/>
                <a:hlinkClick xmlns:r="http://schemas.openxmlformats.org/officeDocument/2006/relationships" r:id="Rf0c24239b55142ed"/>
              </a:rPr>
              <a:t>toimanabi.com/services.html</a:t>
            </a:r>
          </a:p>
        </p:txBody>
      </p:sp>
    </p:spTree>
    <p:extLst>
      <p:ext uri="{BB962C8B-B14F-4D97-AF65-F5344CB8AC3E}">
        <p14:creationId xmlns:p14="http://schemas.microsoft.com/office/powerpoint/2010/main" val="8003012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2026-10-14T15:34:12.6320000Z</dcterms:created>
  <dcterms:modified xsi:type="dcterms:W3CDTF">2026-10-14T15:34:12.6320000Z</dcterms:modified>
</coreProperties>
</file>