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6ba218135dc4c78" /><Relationship Type="http://schemas.openxmlformats.org/officeDocument/2006/relationships/extended-properties" Target="/docProps/app.xml" Id="R6f1491ea61c04621" /><Relationship Type="http://schemas.openxmlformats.org/officeDocument/2006/relationships/officeDocument" Target="/ppt/presentation.xml" Id="R5990b0db24d14d83" /></Relationships>
</file>

<file path=ppt/presentation.xml><?xml version="1.0" encoding="utf-8"?>
<p:presentation xmlns:p="http://schemas.openxmlformats.org/presentationml/2006/main">
  <p:sldMasterIdLst>
    <p:sldMasterId xmlns:r="http://schemas.openxmlformats.org/officeDocument/2006/relationships" id="2147483648" r:id="R234dc0e8692b40cb"/>
  </p:sldMasterIdLst>
  <p:notesMasterIdLst>
    <p:notesMasterId xmlns:r="http://schemas.openxmlformats.org/officeDocument/2006/relationships" r:id="Re9d54eda74b64675"/>
  </p:notesMasterIdLst>
  <p:sldIdLst>
    <p:sldId xmlns:r="http://schemas.openxmlformats.org/officeDocument/2006/relationships" id="256" r:id="R781011416cc344d0"/>
  </p:sldIdLst>
  <p:sldSz cx="15120000" cy="10692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9276aaceb44987" /><Relationship Type="http://schemas.openxmlformats.org/officeDocument/2006/relationships/slideMaster" Target="/ppt/slideMasters/slideMaster1.xml" Id="R234dc0e8692b40cb" /><Relationship Type="http://schemas.openxmlformats.org/officeDocument/2006/relationships/notesMaster" Target="/ppt/notesMasters/notesMaster1.xml" Id="Re9d54eda74b64675" /><Relationship Type="http://schemas.openxmlformats.org/officeDocument/2006/relationships/presProps" Target="/ppt/presProps.xml" Id="R3ffe4b35162a4f48" /><Relationship Type="http://schemas.openxmlformats.org/officeDocument/2006/relationships/tableStyles" Target="/ppt/tableStyles.xml" Id="Rfc1607d955bf4df3" /><Relationship Type="http://schemas.openxmlformats.org/officeDocument/2006/relationships/slide" Target="/ppt/slides/slide1.xml" Id="R781011416cc344d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2a259628946401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68c284c53874e1e" /><Relationship Type="http://schemas.openxmlformats.org/officeDocument/2006/relationships/notesMaster" Target="/ppt/notesMasters/notesMaster1.xml" Id="R1d1393eeb1a540b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学校・先生向けの支援提案。学校の目標・生徒の実態・発達段階に合わせて、学校が重点と実施条件を選びます。架空例は方法を説明するための例です。</a:t>
            </a:r>
          </a:p>
          <a:p xmlns:a="http://schemas.openxmlformats.org/drawingml/2006/main">
            <a:r>
              <a:t/>
            </a:r>
          </a:p>
          <a:p xmlns:a="http://schemas.openxmlformats.org/drawingml/2006/main">
            <a:r>
              <a:t>参照資料（確認2026年10月10日）：</a:t>
            </a:r>
          </a:p>
          <a:p xmlns:a="http://schemas.openxmlformats.org/drawingml/2006/main">
            <a:r>
              <a:t>文部科学省 中学校・高等学校キャリア教育の手引き（2023年3月）</a:t>
            </a:r>
          </a:p>
          <a:p xmlns:a="http://schemas.openxmlformats.org/drawingml/2006/main">
            <a:r>
              <a:t>第1章 基礎的・汎用的能力と学校教育全体でのキャリア教育</a:t>
            </a:r>
          </a:p>
          <a:p xmlns:a="http://schemas.openxmlformats.org/drawingml/2006/main">
            <a:r>
              <a:t>https://www.mext.go.jp/content/20230606-mxt_jidou01-000030273_001.pdf</a:t>
            </a:r>
          </a:p>
          <a:p xmlns:a="http://schemas.openxmlformats.org/drawingml/2006/main">
            <a:r>
              <a:t>関連章</a:t>
            </a:r>
          </a:p>
          <a:p xmlns:a="http://schemas.openxmlformats.org/drawingml/2006/main">
            <a:r>
              <a:t>https://www.mext.go.jp/content/20230606-mxt_jidou01-000030273_0001.pdf</a:t>
            </a:r>
          </a:p>
          <a:p xmlns:a="http://schemas.openxmlformats.org/drawingml/2006/main">
            <a:r>
              <a:t>文部科学省 キャリア・パスポートQ&amp;A（2022年3月改訂）問2・3・6・10</a:t>
            </a:r>
          </a:p>
          <a:p xmlns:a="http://schemas.openxmlformats.org/drawingml/2006/main">
            <a:r>
              <a:t>https://www.mext.go.jp/content/20220314-mxt_jidou01-000007080_1.pdf</a:t>
            </a:r>
          </a:p>
          <a:p xmlns:a="http://schemas.openxmlformats.org/drawingml/2006/main">
            <a:r>
              <a:t>参照：文部科学省「中学校・高等学校キャリア教育の手引き」（2023年3月）第1・2章。問い・分担は吉田正之の提案です。</a:t>
            </a:r>
          </a:p>
          <a:p xmlns:a="http://schemas.openxmlformats.org/drawingml/2006/main">
            <a:r>
              <a:t>https://www.mext.go.jp/content/20230606-mxt_jidou01-000030273_0001.pdf</a:t>
            </a:r>
          </a:p>
          <a:p xmlns:a="http://schemas.openxmlformats.org/drawingml/2006/main">
            <a:r>
              <a:t>参照：文部科学省「キャリア・パスポートQ&amp;A」（2022年3月改訂）問2・3・10。既存記録、対話と次の学習への活用。</a:t>
            </a:r>
          </a:p>
          <a:p xmlns:a="http://schemas.openxmlformats.org/drawingml/2006/main">
            <a:r>
              <a:t>https://www.mext.go.jp/content/20220314-mxt_jidou01-000007080_1.pdf</a:t>
            </a:r>
          </a:p>
          <a:p xmlns:a="http://schemas.openxmlformats.org/drawingml/2006/main">
            <a:r>
              <a:t>2026年10月14日更新：作成・相談窓口は吉田正之（キャリア教育案内人）。初回30分無料、その後は支援範囲と費用を確認して見積もり。訪問は福島県と近隣県。</a:t>
            </a:r>
          </a:p>
          <a:p xmlns:a="http://schemas.openxmlformats.org/drawingml/2006/main">
            <a:r>
              <a:t>メール：toi.manabi@gmail.com</a:t>
            </a:r>
          </a:p>
          <a:p xmlns:a="http://schemas.openxmlformats.org/drawingml/2006/main">
            <a:r>
              <a:t>学校・先生向け相談フォーム：https://docs.google.com/forms/d/e/1FAIpQLSfSqR7GchR_rm6kelc5P5AEdZclb7U20SqXqWvbC0sPuYGGXg/viewform</a:t>
            </a:r>
          </a:p>
          <a:p xmlns:a="http://schemas.openxmlformats.org/drawingml/2006/main">
            <a:r>
              <a:t>本資料は手引き等を参考にした吉田正之のオリジナル支援提案です。文部科学省の公式様式ではありません。学校の目標や児童生徒の実態に合わせて編集してください。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0b4c3999512492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6725ee0729546e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edeb8692d8e44e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da736c5198242d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3031e0937014c5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90311ce75ab45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DF5255-0CFF-40BD-AAEE-3FC4B01C05FB}"/>
              </a:ext>
            </a:extLst>
          </p:cNvPr>
          <p:cNvSpPr>
            <a:spLocks xmlns:a="http://schemas.openxmlformats.org/drawingml/2006/main" noGrp="1"/>
          </p:cNvSpPr>
          <p:nvPr>
            <p:ph type="title" idx="0"/>
          </p:nvPr>
        </p:nvSpPr>
        <p:spPr>
          <a:xfrm xmlns:a="http://schemas.openxmlformats.org/drawingml/2006/main">
            <a:off x="1512000" y="4039200"/>
            <a:ext cx="12096000" cy="15444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95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60B53F5-0059-464D-83B1-1B93CF6CABC5}"/>
              </a:ext>
            </a:extLst>
          </p:cNvPr>
          <p:cNvSpPr>
            <a:spLocks xmlns:a="http://schemas.openxmlformats.org/drawingml/2006/main" noGrp="1"/>
          </p:cNvSpPr>
          <p:nvPr>
            <p:ph type="subTitle" idx="1"/>
          </p:nvPr>
        </p:nvSpPr>
        <p:spPr>
          <a:xfrm xmlns:a="http://schemas.openxmlformats.org/drawingml/2006/main">
            <a:off x="2268000" y="5880600"/>
            <a:ext cx="10584000" cy="1188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04"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EE998A5-3662-421F-9078-7398D218FB6E}"/>
              </a:ext>
            </a:extLst>
          </p:cNvPr>
          <p:cNvSpPr>
            <a:spLocks xmlns:a="http://schemas.openxmlformats.org/drawingml/2006/main" noGrp="1"/>
          </p:cNvSpPr>
          <p:nvPr>
            <p:ph type="title" idx="0"/>
          </p:nvPr>
        </p:nvSpPr>
        <p:spPr>
          <a:xfrm xmlns:a="http://schemas.openxmlformats.org/drawingml/2006/main">
            <a:off x="1512000" y="4455000"/>
            <a:ext cx="12096000" cy="178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09"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166E0F-15CF-4535-B550-9D9DF279038D}"/>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3AE886A-E650-495A-9EA8-1CCB48F9218C}"/>
              </a:ext>
            </a:extLst>
          </p:cNvPr>
          <p:cNvSpPr>
            <a:spLocks xmlns:a="http://schemas.openxmlformats.org/drawingml/2006/main" noGrp="1"/>
          </p:cNvSpPr>
          <p:nvPr>
            <p:ph type="body" idx="1"/>
          </p:nvPr>
        </p:nvSpPr>
        <p:spPr>
          <a:xfrm xmlns:a="http://schemas.openxmlformats.org/drawingml/2006/main">
            <a:off x="850500" y="2970000"/>
            <a:ext cx="13419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206EA68-6159-4C01-92A0-22AF2312AD4A}"/>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7AB3771-1E6F-4682-9A4B-DC4648A1A0C3}"/>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39101EF-C397-461E-A26E-970538C858B1}"/>
              </a:ext>
            </a:extLst>
          </p:cNvPr>
          <p:cNvSpPr>
            <a:spLocks xmlns:a="http://schemas.openxmlformats.org/drawingml/2006/main" noGrp="1"/>
          </p:cNvSpPr>
          <p:nvPr>
            <p:ph type="body" idx="2"/>
          </p:nvPr>
        </p:nvSpPr>
        <p:spPr>
          <a:xfrm xmlns:a="http://schemas.openxmlformats.org/drawingml/2006/main">
            <a:off x="8032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27B9064-D446-44BF-BFF6-BC04713BFD7C}"/>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389D4C4-68A8-4E3B-9334-33B058CF03DD}"/>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dba46acbc4427e" /><Relationship Type="http://schemas.openxmlformats.org/officeDocument/2006/relationships/slideLayout" Target="/ppt/slideLayouts/slideLayout1.xml" Id="R500405a5c3f04c06" /><Relationship Type="http://schemas.openxmlformats.org/officeDocument/2006/relationships/slideLayout" Target="/ppt/slideLayouts/slideLayout2.xml" Id="Re46a930b481440e8" /><Relationship Type="http://schemas.openxmlformats.org/officeDocument/2006/relationships/slideLayout" Target="/ppt/slideLayouts/slideLayout3.xml" Id="R81056b9597804e76" /><Relationship Type="http://schemas.openxmlformats.org/officeDocument/2006/relationships/slideLayout" Target="/ppt/slideLayouts/slideLayout4.xml" Id="Rc3947c96be4540fc" /><Relationship Type="http://schemas.openxmlformats.org/officeDocument/2006/relationships/slideLayout" Target="/ppt/slideLayouts/slideLayout5.xml" Id="R9b283d64d79b4f87" /><Relationship Type="http://schemas.openxmlformats.org/officeDocument/2006/relationships/slideLayout" Target="/ppt/slideLayouts/slideLayout6.xml" Id="Rc230e944baf7403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00405a5c3f04c06"/>
    <p:sldLayoutId xmlns:r="http://schemas.openxmlformats.org/officeDocument/2006/relationships" id="2147483650" r:id="Re46a930b481440e8"/>
    <p:sldLayoutId xmlns:r="http://schemas.openxmlformats.org/officeDocument/2006/relationships" id="2147483651" r:id="R81056b9597804e76"/>
    <p:sldLayoutId xmlns:r="http://schemas.openxmlformats.org/officeDocument/2006/relationships" id="2147483652" r:id="Rc3947c96be4540fc"/>
    <p:sldLayoutId xmlns:r="http://schemas.openxmlformats.org/officeDocument/2006/relationships" id="2147483653" r:id="R9b283d64d79b4f87"/>
    <p:sldLayoutId xmlns:r="http://schemas.openxmlformats.org/officeDocument/2006/relationships" id="2147483654" r:id="Rc230e944baf7403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2b1f7ea4a414f09" /><Relationship Type="http://schemas.openxmlformats.org/officeDocument/2006/relationships/hyperlink" Target="https://docs.google.com/forms/d/e/1FAIpQLSfSqR7GchR_rm6kelc5P5AEdZclb7U20SqXqWvbC0sPuYGGXg/viewform" TargetMode="External" Id="R95739310084146f0" /><Relationship Type="http://schemas.openxmlformats.org/officeDocument/2006/relationships/hyperlink" Target="mailto:toi.manabi@gmail.com" TargetMode="External" Id="Rf44c242c7f5a4087" /><Relationship Type="http://schemas.openxmlformats.org/officeDocument/2006/relationships/hyperlink" Target="https://www.mext.go.jp/content/20230606-mxt_jidou01-000030273_0001.pdf" TargetMode="External" Id="R6546f7227ba94b4f" /><Relationship Type="http://schemas.openxmlformats.org/officeDocument/2006/relationships/hyperlink" Target="https://www.mext.go.jp/content/20220314-mxt_jidou01-000007080_1.pdf" TargetMode="External" Id="R8e42f2af6fec425e" /><Relationship Type="http://schemas.openxmlformats.org/officeDocument/2006/relationships/notesSlide" Target="/ppt/notesSlides/notesSlide1.xml" Id="Raf163315ae15469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先生向け提案書 01　キャリア教育コーディネートの支援例">
            <a:extLst xmlns:a="http://schemas.openxmlformats.org/drawingml/2006/main">
              <a:ext uri="{FF2B5EF4-FFF2-40B4-BE49-F238E27FC236}">
                <a16:creationId xmlns:a16="http://schemas.microsoft.com/office/drawing/2014/main" id="{2B912AB8-CB0B-40D6-858E-0D62A33AB401}"/>
              </a:ext>
            </a:extLst>
          </p:cNvPr>
          <p:cNvSpPr>
            <a:spLocks xmlns:a="http://schemas.openxmlformats.org/drawingml/2006/main" noGrp="1"/>
          </p:cNvSpPr>
          <p:nvPr/>
        </p:nvSpPr>
        <p:spPr>
          <a:xfrm xmlns:a="http://schemas.openxmlformats.org/drawingml/2006/main">
            <a:off x="457200" y="317500"/>
            <a:ext cx="14205600" cy="2114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50" b="0">
                <a:solidFill>
                  <a:srgbClr val="4D616B"/>
                </a:solidFill>
                <a:latin typeface="Noto Sans JP"/>
                <a:ea typeface="Noto Sans JP"/>
                <a:cs typeface="Noto Sans JP"/>
              </a:defRPr>
            </a:defPPr>
          </a:lstStyle>
          <a:p xmlns:a="http://schemas.openxmlformats.org/drawingml/2006/main">
            <a:pPr>
              <a:lnSpc>
                <a:spcPct val="130000"/>
              </a:lnSpc>
              <a:buNone/>
              <a:defRPr sz="1050" b="0">
                <a:solidFill>
                  <a:srgbClr val="4D616B"/>
                </a:solidFill>
                <a:latin typeface="Noto Sans JP"/>
                <a:ea typeface="Noto Sans JP"/>
                <a:cs typeface="Noto Sans JP"/>
              </a:defRPr>
            </a:pPr>
            <a:r>
              <a:rPr sz="1050" b="0">
                <a:solidFill>
                  <a:srgbClr val="4D616B"/>
                </a:solidFill>
                <a:latin typeface="Noto Sans JP"/>
                <a:ea typeface="Noto Sans JP"/>
                <a:cs typeface="Noto Sans JP"/>
              </a:rPr>
              <a:t>先生向け提案書 01　キャリア教育コーディネートの支援例</a:t>
            </a:r>
          </a:p>
        </p:txBody>
      </p:sp>
      <p:sp>
        <p:nvSpPr>
          <p:cNvPr id="2" name="職場体験の学びを次の授業へつなぐ提案書">
            <a:extLst xmlns:a="http://schemas.openxmlformats.org/drawingml/2006/main">
              <a:ext uri="{FF2B5EF4-FFF2-40B4-BE49-F238E27FC236}">
                <a16:creationId xmlns:a16="http://schemas.microsoft.com/office/drawing/2014/main" id="{6B9CCDDC-CE07-42F0-B63B-794AF8B33902}"/>
              </a:ext>
            </a:extLst>
          </p:cNvPr>
          <p:cNvSpPr>
            <a:spLocks xmlns:a="http://schemas.openxmlformats.org/drawingml/2006/main" noGrp="1"/>
          </p:cNvSpPr>
          <p:nvPr/>
        </p:nvSpPr>
        <p:spPr>
          <a:xfrm xmlns:a="http://schemas.openxmlformats.org/drawingml/2006/main">
            <a:off x="457200" y="584200"/>
            <a:ext cx="14205600" cy="4591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313D"/>
                </a:solidFill>
                <a:latin typeface="Noto Sans JP"/>
                <a:ea typeface="Noto Sans JP"/>
                <a:cs typeface="Noto Sans JP"/>
              </a:defRPr>
            </a:defPPr>
          </a:lstStyle>
          <a:p xmlns:a="http://schemas.openxmlformats.org/drawingml/2006/main">
            <a:pPr>
              <a:lnSpc>
                <a:spcPct val="130000"/>
              </a:lnSpc>
              <a:buNone/>
              <a:defRPr sz="2550" b="1">
                <a:solidFill>
                  <a:srgbClr val="17313D"/>
                </a:solidFill>
                <a:latin typeface="Noto Sans JP"/>
                <a:ea typeface="Noto Sans JP"/>
                <a:cs typeface="Noto Sans JP"/>
              </a:defRPr>
            </a:pPr>
            <a:r>
              <a:rPr sz="2550" b="1">
                <a:solidFill>
                  <a:srgbClr val="17313D"/>
                </a:solidFill>
                <a:latin typeface="Noto Sans JP"/>
                <a:ea typeface="Noto Sans JP"/>
                <a:cs typeface="Noto Sans JP"/>
              </a:rPr>
              <a:t>職場体験の学びを次の授業へつなぐ提案書</a:t>
            </a:r>
          </a:p>
        </p:txBody>
      </p:sp>
      <p:sp>
        <p:nvSpPr>
          <p:cNvPr id="3" name="対象の例：中学校の職場体験・地域での体験学習。既存の事前学習">
            <a:extLst xmlns:a="http://schemas.openxmlformats.org/drawingml/2006/main">
              <a:ext uri="{FF2B5EF4-FFF2-40B4-BE49-F238E27FC236}">
                <a16:creationId xmlns:a16="http://schemas.microsoft.com/office/drawing/2014/main" id="{18462B1B-2CD5-4197-965F-818F5B492C3E}"/>
              </a:ext>
            </a:extLst>
          </p:cNvPr>
          <p:cNvSpPr>
            <a:spLocks xmlns:a="http://schemas.openxmlformats.org/drawingml/2006/main" noGrp="1"/>
          </p:cNvSpPr>
          <p:nvPr/>
        </p:nvSpPr>
        <p:spPr>
          <a:xfrm xmlns:a="http://schemas.openxmlformats.org/drawingml/2006/main">
            <a:off x="457200" y="1092200"/>
            <a:ext cx="14205600" cy="2362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4D616B"/>
                </a:solidFill>
                <a:latin typeface="Noto Sans JP"/>
                <a:ea typeface="Noto Sans JP"/>
                <a:cs typeface="Noto Sans JP"/>
              </a:defRPr>
            </a:defPPr>
          </a:lstStyle>
          <a:p xmlns:a="http://schemas.openxmlformats.org/drawingml/2006/main">
            <a:pPr>
              <a:lnSpc>
                <a:spcPct val="130000"/>
              </a:lnSpc>
              <a:buNone/>
              <a:defRPr sz="1200" b="0">
                <a:solidFill>
                  <a:srgbClr val="4D616B"/>
                </a:solidFill>
                <a:latin typeface="Noto Sans JP"/>
                <a:ea typeface="Noto Sans JP"/>
                <a:cs typeface="Noto Sans JP"/>
              </a:defRPr>
            </a:pPr>
            <a:r>
              <a:rPr sz="1200" b="0">
                <a:solidFill>
                  <a:srgbClr val="4D616B"/>
                </a:solidFill>
                <a:latin typeface="Noto Sans JP"/>
                <a:ea typeface="Noto Sans JP"/>
                <a:cs typeface="Noto Sans JP"/>
              </a:rPr>
              <a:t>対象の例：中学校の職場体験・地域での体験学習。既存の事前学習・体験記録・振り返りを生かします。</a:t>
            </a:r>
          </a:p>
        </p:txBody>
      </p:sp>
      <p:sp>
        <p:nvSpPr>
          <p:cNvPr id="4" name="">
            <a:extLst xmlns:a="http://schemas.openxmlformats.org/drawingml/2006/main">
              <a:ext uri="{FF2B5EF4-FFF2-40B4-BE49-F238E27FC236}">
                <a16:creationId xmlns:a16="http://schemas.microsoft.com/office/drawing/2014/main" id="{4FFE32A3-6D63-4DD9-AF35-3B29C7CD5BFC}"/>
              </a:ext>
            </a:extLst>
          </p:cNvPr>
          <p:cNvSpPr>
            <a:spLocks xmlns:a="http://schemas.openxmlformats.org/drawingml/2006/main" noGrp="1"/>
          </p:cNvSpPr>
          <p:nvPr/>
        </p:nvSpPr>
        <p:spPr>
          <a:xfrm xmlns:a="http://schemas.openxmlformats.org/drawingml/2006/main">
            <a:off x="457200" y="1460500"/>
            <a:ext cx="14205600" cy="0"/>
          </a:xfrm>
          <a:prstGeom xmlns:a="http://schemas.openxmlformats.org/drawingml/2006/main" prst="line">
            <a:avLst/>
          </a:prstGeom>
          <a:ln xmlns:a="http://schemas.openxmlformats.org/drawingml/2006/main" w="19050">
            <a:solidFill>
              <a:srgbClr val="176A72"/>
            </a:solidFill>
            <a:prstDash val="solid"/>
          </a:ln>
        </p:spPr>
      </p:sp>
      <p:sp>
        <p:nvSpPr>
          <p:cNvPr id="5" name="育てたい姿の例　仕事の役割や工夫と自分の関心を結び付け、今の">
            <a:extLst xmlns:a="http://schemas.openxmlformats.org/drawingml/2006/main">
              <a:ext uri="{FF2B5EF4-FFF2-40B4-BE49-F238E27FC236}">
                <a16:creationId xmlns:a16="http://schemas.microsoft.com/office/drawing/2014/main" id="{DC82C1AB-01B4-4AC7-8912-8F435FB62231}"/>
              </a:ext>
            </a:extLst>
          </p:cNvPr>
          <p:cNvSpPr>
            <a:spLocks xmlns:a="http://schemas.openxmlformats.org/drawingml/2006/main" noGrp="1"/>
          </p:cNvSpPr>
          <p:nvPr/>
        </p:nvSpPr>
        <p:spPr>
          <a:xfrm xmlns:a="http://schemas.openxmlformats.org/drawingml/2006/main">
            <a:off x="457200" y="1625600"/>
            <a:ext cx="14205600" cy="2593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340" b="1">
                <a:solidFill>
                  <a:srgbClr val="17313D"/>
                </a:solidFill>
                <a:latin typeface="Noto Sans JP"/>
                <a:ea typeface="Noto Sans JP"/>
                <a:cs typeface="Noto Sans JP"/>
              </a:defRPr>
            </a:defPPr>
          </a:lstStyle>
          <a:p xmlns:a="http://schemas.openxmlformats.org/drawingml/2006/main">
            <a:pPr>
              <a:lnSpc>
                <a:spcPct val="130000"/>
              </a:lnSpc>
              <a:buNone/>
              <a:defRPr sz="1340" b="1">
                <a:solidFill>
                  <a:srgbClr val="17313D"/>
                </a:solidFill>
                <a:latin typeface="Noto Sans JP"/>
                <a:ea typeface="Noto Sans JP"/>
                <a:cs typeface="Noto Sans JP"/>
              </a:defRPr>
            </a:pPr>
            <a:r>
              <a:rPr sz="1340" b="1">
                <a:solidFill>
                  <a:srgbClr val="17313D"/>
                </a:solidFill>
                <a:latin typeface="Noto Sans JP"/>
                <a:ea typeface="Noto Sans JP"/>
                <a:cs typeface="Noto Sans JP"/>
              </a:rPr>
              <a:t>育てたい姿の例　仕事の役割や工夫と自分の関心を結び付け、今の学習で育てたい力や次の取組を考えられる。</a:t>
            </a:r>
          </a:p>
        </p:txBody>
      </p:sp>
      <p:sp>
        <p:nvSpPr>
          <p:cNvPr id="6" name="学校のねらいに合わせて必要な場面を選びます。使う時間は、既存">
            <a:extLst xmlns:a="http://schemas.openxmlformats.org/drawingml/2006/main">
              <a:ext uri="{FF2B5EF4-FFF2-40B4-BE49-F238E27FC236}">
                <a16:creationId xmlns:a16="http://schemas.microsoft.com/office/drawing/2014/main" id="{159643D2-3E80-45E8-A73F-544E54CA4B72}"/>
              </a:ext>
            </a:extLst>
          </p:cNvPr>
          <p:cNvSpPr>
            <a:spLocks xmlns:a="http://schemas.openxmlformats.org/drawingml/2006/main" noGrp="1"/>
          </p:cNvSpPr>
          <p:nvPr/>
        </p:nvSpPr>
        <p:spPr>
          <a:xfrm xmlns:a="http://schemas.openxmlformats.org/drawingml/2006/main">
            <a:off x="457200" y="1943100"/>
            <a:ext cx="14205600" cy="2362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17313D"/>
                </a:solidFill>
                <a:latin typeface="Noto Sans JP"/>
                <a:ea typeface="Noto Sans JP"/>
                <a:cs typeface="Noto Sans JP"/>
              </a:defRPr>
            </a:defPPr>
          </a:lstStyle>
          <a:p xmlns:a="http://schemas.openxmlformats.org/drawingml/2006/main">
            <a:pPr>
              <a:lnSpc>
                <a:spcPct val="130000"/>
              </a:lnSpc>
              <a:buNone/>
              <a:defRPr sz="1200" b="0">
                <a:solidFill>
                  <a:srgbClr val="17313D"/>
                </a:solidFill>
                <a:latin typeface="Noto Sans JP"/>
                <a:ea typeface="Noto Sans JP"/>
                <a:cs typeface="Noto Sans JP"/>
              </a:defRPr>
            </a:pPr>
            <a:r>
              <a:rPr sz="1200" b="0">
                <a:solidFill>
                  <a:srgbClr val="17313D"/>
                </a:solidFill>
                <a:latin typeface="Noto Sans JP"/>
                <a:ea typeface="Noto Sans JP"/>
                <a:cs typeface="Noto Sans JP"/>
              </a:rPr>
              <a:t>学校のねらいに合わせて必要な場面を選びます。使う時間は、既存の授業計画の中で先生と調整します。</a:t>
            </a:r>
          </a:p>
        </p:txBody>
      </p:sp>
      <p:sp>
        <p:nvSpPr>
          <p:cNvPr id="7" name="関連する基礎的・汎用的能力　人間関係形成・社会形成能力／自己">
            <a:extLst xmlns:a="http://schemas.openxmlformats.org/drawingml/2006/main">
              <a:ext uri="{FF2B5EF4-FFF2-40B4-BE49-F238E27FC236}">
                <a16:creationId xmlns:a16="http://schemas.microsoft.com/office/drawing/2014/main" id="{954EFA2E-22EF-4983-B145-026FA6DDFB85}"/>
              </a:ext>
            </a:extLst>
          </p:cNvPr>
          <p:cNvSpPr>
            <a:spLocks xmlns:a="http://schemas.openxmlformats.org/drawingml/2006/main" noGrp="1"/>
          </p:cNvSpPr>
          <p:nvPr/>
        </p:nvSpPr>
        <p:spPr>
          <a:xfrm xmlns:a="http://schemas.openxmlformats.org/drawingml/2006/main">
            <a:off x="457200" y="2286000"/>
            <a:ext cx="14205600"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80" b="0">
                <a:solidFill>
                  <a:srgbClr val="176A72"/>
                </a:solidFill>
                <a:latin typeface="Noto Sans JP"/>
                <a:ea typeface="Noto Sans JP"/>
                <a:cs typeface="Noto Sans JP"/>
              </a:defRPr>
            </a:defPPr>
          </a:lstStyle>
          <a:p xmlns:a="http://schemas.openxmlformats.org/drawingml/2006/main">
            <a:pPr>
              <a:lnSpc>
                <a:spcPct val="130000"/>
              </a:lnSpc>
              <a:buNone/>
              <a:defRPr sz="1080" b="0">
                <a:solidFill>
                  <a:srgbClr val="176A72"/>
                </a:solidFill>
                <a:latin typeface="Noto Sans JP"/>
                <a:ea typeface="Noto Sans JP"/>
                <a:cs typeface="Noto Sans JP"/>
              </a:defRPr>
            </a:pPr>
            <a:r>
              <a:rPr sz="1080" b="0">
                <a:solidFill>
                  <a:srgbClr val="176A72"/>
                </a:solidFill>
                <a:latin typeface="Noto Sans JP"/>
                <a:ea typeface="Noto Sans JP"/>
                <a:cs typeface="Noto Sans JP"/>
              </a:rPr>
              <a:t>関連する基礎的・汎用的能力　人間関係形成・社会形成能力／自己理解・自己管理能力／課題対応能力／キャリアプランニング能力</a:t>
            </a:r>
          </a:p>
        </p:txBody>
      </p:sp>
      <p:sp>
        <p:nvSpPr>
          <p:cNvPr id="8" name="重点は学校の目標に沿って選び、生徒の言葉や行動、今ある記録か">
            <a:extLst xmlns:a="http://schemas.openxmlformats.org/drawingml/2006/main">
              <a:ext uri="{FF2B5EF4-FFF2-40B4-BE49-F238E27FC236}">
                <a16:creationId xmlns:a16="http://schemas.microsoft.com/office/drawing/2014/main" id="{71CCFBE6-85D2-4A59-98E7-F1BF1AA8557C}"/>
              </a:ext>
            </a:extLst>
          </p:cNvPr>
          <p:cNvSpPr>
            <a:spLocks xmlns:a="http://schemas.openxmlformats.org/drawingml/2006/main" noGrp="1"/>
          </p:cNvSpPr>
          <p:nvPr/>
        </p:nvSpPr>
        <p:spPr>
          <a:xfrm xmlns:a="http://schemas.openxmlformats.org/drawingml/2006/main">
            <a:off x="457200" y="2527300"/>
            <a:ext cx="14205600" cy="2197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00" b="0">
                <a:solidFill>
                  <a:srgbClr val="17313D"/>
                </a:solidFill>
                <a:latin typeface="Noto Sans JP"/>
                <a:ea typeface="Noto Sans JP"/>
                <a:cs typeface="Noto Sans JP"/>
              </a:defRPr>
            </a:defPPr>
          </a:lstStyle>
          <a:p xmlns:a="http://schemas.openxmlformats.org/drawingml/2006/main">
            <a:pPr>
              <a:lnSpc>
                <a:spcPct val="130000"/>
              </a:lnSpc>
              <a:buNone/>
              <a:defRPr sz="1100" b="0">
                <a:solidFill>
                  <a:srgbClr val="17313D"/>
                </a:solidFill>
                <a:latin typeface="Noto Sans JP"/>
                <a:ea typeface="Noto Sans JP"/>
                <a:cs typeface="Noto Sans JP"/>
              </a:defRPr>
            </a:pPr>
            <a:r>
              <a:rPr sz="1100" b="0">
                <a:solidFill>
                  <a:srgbClr val="17313D"/>
                </a:solidFill>
                <a:latin typeface="Noto Sans JP"/>
                <a:ea typeface="Noto Sans JP"/>
                <a:cs typeface="Noto Sans JP"/>
              </a:rPr>
              <a:t>重点は学校の目標に沿って選び、生徒の言葉や行動、今ある記録から学びを確かめます。</a:t>
            </a:r>
          </a:p>
        </p:txBody>
      </p:sp>
      <p:graphicFrame>
        <p:nvGraphicFramePr>
          <p:cNvPr id="9" name="">
            <a:extLst xmlns:a="http://schemas.openxmlformats.org/drawingml/2006/main">
              <a:ext uri="{FF2B5EF4-FFF2-40B4-BE49-F238E27FC236}">
                <a16:creationId xmlns:a16="http://schemas.microsoft.com/office/drawing/2014/main" id="{4DD2118B-3AA8-41EA-B724-38D6B9EF737C}"/>
              </a:ext>
            </a:extLst>
          </p:cNvPr>
          <p:cNvGraphicFramePr/>
          <p:nvPr/>
        </p:nvGraphicFramePr>
        <p:xfrm>
          <a:off xmlns:a="http://schemas.openxmlformats.org/drawingml/2006/main" x="457200" y="2857500"/>
          <a:ext xmlns:a="http://schemas.openxmlformats.org/drawingml/2006/main" cx="14205600" cy="2976563"/>
        </p:xfrm>
        <a:graphic xmlns:a="http://schemas.openxmlformats.org/drawingml/2006/main">
          <a:graphicData uri="http://schemas.openxmlformats.org/drawingml/2006/table">
            <a:tbl>
              <a:tblPr/>
              <a:tblGrid>
                <a:gridCol w="1320800"/>
                <a:gridCol w="4508500"/>
                <a:gridCol w="4775200"/>
                <a:gridCol w="3601100"/>
              </a:tblGrid>
              <a:tr h="398462">
                <a:tc>
                  <a:txBody>
                    <a:bodyPr wrap="square" lIns="73152" tIns="9144" rIns="64008" bIns="4572" anchor="ctr">
                      <a:noAutofit/>
                    </a:bodyPr>
                    <a:lstStyle/>
                    <a:p>
                      <a:pPr>
                        <a:lnSpc>
                          <a:spcPct val="100000"/>
                        </a:lnSpc>
                        <a:spcBef>
                          <a:spcPts val="0"/>
                        </a:spcBef>
                        <a:spcAft>
                          <a:spcPts val="0"/>
                        </a:spcAft>
                        <a:buNone/>
                      </a:pPr>
                      <a:r>
                        <a:rPr sz="1080" b="1">
                          <a:solidFill>
                            <a:srgbClr val="176A72"/>
                          </a:solidFill>
                          <a:latin typeface="Noto Sans JP"/>
                          <a:ea typeface="Noto Sans JP"/>
                          <a:cs typeface="Noto Sans JP"/>
                        </a:rPr>
                        <a:t>今ある場面</a:t>
                      </a:r>
                    </a:p>
                  </a:txBody>
                  <a:tcPr marL="88900" marR="88900" marT="88900" marB="889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80" b="1">
                          <a:solidFill>
                            <a:srgbClr val="176A72"/>
                          </a:solidFill>
                          <a:latin typeface="Noto Sans JP"/>
                          <a:ea typeface="Noto Sans JP"/>
                          <a:cs typeface="Noto Sans JP"/>
                        </a:rPr>
                        <a:t>生徒に確かめる問いの例</a:t>
                      </a:r>
                    </a:p>
                  </a:txBody>
                  <a:tcPr marL="88900" marR="88900" marT="88900" marB="889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80" b="1">
                          <a:solidFill>
                            <a:srgbClr val="176A72"/>
                          </a:solidFill>
                          <a:latin typeface="Noto Sans JP"/>
                          <a:ea typeface="Noto Sans JP"/>
                          <a:cs typeface="Noto Sans JP"/>
                        </a:rPr>
                        <a:t>私が準備・整理するものの例</a:t>
                      </a:r>
                    </a:p>
                  </a:txBody>
                  <a:tcPr marL="88900" marR="88900" marT="88900" marB="889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80" b="1">
                          <a:solidFill>
                            <a:srgbClr val="176A72"/>
                          </a:solidFill>
                          <a:latin typeface="Noto Sans JP"/>
                          <a:ea typeface="Noto Sans JP"/>
                          <a:cs typeface="Noto Sans JP"/>
                        </a:rPr>
                        <a:t>先生が確認すること</a:t>
                      </a:r>
                    </a:p>
                  </a:txBody>
                  <a:tcPr marL="88900" marR="88900" marT="88900" marB="88900" anchor="ctr">
                    <a:solidFill>
                      <a:srgbClr val="ECF4F4"/>
                    </a:solidFill>
                  </a:tcPr>
                </a:tc>
              </a:tr>
              <a:tr h="596900">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体験前</a:t>
                      </a:r>
                    </a:p>
                    <a:p>
                      <a:pPr>
                        <a:lnSpc>
                          <a:spcPct val="100000"/>
                        </a:lnSpc>
                        <a:spcBef>
                          <a:spcPts val="0"/>
                        </a:spcBef>
                        <a:spcAft>
                          <a:spcPts val="0"/>
                        </a:spcAft>
                        <a:buNone/>
                      </a:pPr>
                      <a:r>
                        <a:rPr sz="1050" b="0">
                          <a:solidFill>
                            <a:srgbClr val="17313D"/>
                          </a:solidFill>
                          <a:latin typeface="Noto Sans JP"/>
                          <a:ea typeface="Noto Sans JP"/>
                          <a:cs typeface="Noto Sans JP"/>
                        </a:rPr>
                        <a:t>事前学習</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「この仕事について、何を知りたい？」</a:t>
                      </a:r>
                    </a:p>
                    <a:p>
                      <a:pPr>
                        <a:lnSpc>
                          <a:spcPct val="100000"/>
                        </a:lnSpc>
                        <a:spcBef>
                          <a:spcPts val="0"/>
                        </a:spcBef>
                        <a:spcAft>
                          <a:spcPts val="0"/>
                        </a:spcAft>
                        <a:buNone/>
                      </a:pPr>
                      <a:r>
                        <a:rPr sz="1050" b="0">
                          <a:solidFill>
                            <a:srgbClr val="17313D"/>
                          </a:solidFill>
                          <a:latin typeface="Noto Sans JP"/>
                          <a:ea typeface="Noto Sans JP"/>
                          <a:cs typeface="Noto Sans JP"/>
                        </a:rPr>
                        <a:t>関心から確かめたいことを一つ選ぶ。</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既存ワークシートの問いの整理案。</a:t>
                      </a:r>
                    </a:p>
                    <a:p>
                      <a:pPr>
                        <a:lnSpc>
                          <a:spcPct val="100000"/>
                        </a:lnSpc>
                        <a:spcBef>
                          <a:spcPts val="0"/>
                        </a:spcBef>
                        <a:spcAft>
                          <a:spcPts val="0"/>
                        </a:spcAft>
                        <a:buNone/>
                      </a:pPr>
                      <a:r>
                        <a:rPr sz="1050" b="0">
                          <a:solidFill>
                            <a:srgbClr val="17313D"/>
                          </a:solidFill>
                          <a:latin typeface="Noto Sans JP"/>
                          <a:ea typeface="Noto Sans JP"/>
                          <a:cs typeface="Noto Sans JP"/>
                        </a:rPr>
                        <a:t>受入先へ伝えるねらい・質問・当日の流れ。</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ねらい、質問の適切さ、</a:t>
                      </a:r>
                    </a:p>
                    <a:p>
                      <a:pPr>
                        <a:lnSpc>
                          <a:spcPct val="100000"/>
                        </a:lnSpc>
                        <a:spcBef>
                          <a:spcPts val="0"/>
                        </a:spcBef>
                        <a:spcAft>
                          <a:spcPts val="0"/>
                        </a:spcAft>
                        <a:buNone/>
                      </a:pPr>
                      <a:r>
                        <a:rPr sz="1050" b="0">
                          <a:solidFill>
                            <a:srgbClr val="17313D"/>
                          </a:solidFill>
                          <a:latin typeface="Noto Sans JP"/>
                          <a:ea typeface="Noto Sans JP"/>
                          <a:cs typeface="Noto Sans JP"/>
                        </a:rPr>
                        <a:t>参加への配慮、安全。</a:t>
                      </a:r>
                    </a:p>
                  </a:txBody>
                  <a:tcPr marL="88900" marR="88900" marT="88900" marB="88900" anchor="ctr">
                    <a:solidFill>
                      <a:srgbClr val="FFFFFF"/>
                    </a:solidFill>
                  </a:tcPr>
                </a:tc>
              </a:tr>
              <a:tr h="596900">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体験中</a:t>
                      </a:r>
                    </a:p>
                    <a:p>
                      <a:pPr>
                        <a:lnSpc>
                          <a:spcPct val="100000"/>
                        </a:lnSpc>
                        <a:spcBef>
                          <a:spcPts val="0"/>
                        </a:spcBef>
                        <a:spcAft>
                          <a:spcPts val="0"/>
                        </a:spcAft>
                        <a:buNone/>
                      </a:pPr>
                      <a:r>
                        <a:rPr sz="1050" b="0">
                          <a:solidFill>
                            <a:srgbClr val="17313D"/>
                          </a:solidFill>
                          <a:latin typeface="Noto Sans JP"/>
                          <a:ea typeface="Noto Sans JP"/>
                          <a:cs typeface="Noto Sans JP"/>
                        </a:rPr>
                        <a:t>今の記録</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「誰のために、どんな工夫をしていた？」</a:t>
                      </a:r>
                    </a:p>
                    <a:p>
                      <a:pPr>
                        <a:lnSpc>
                          <a:spcPct val="100000"/>
                        </a:lnSpc>
                        <a:spcBef>
                          <a:spcPts val="0"/>
                        </a:spcBef>
                        <a:spcAft>
                          <a:spcPts val="0"/>
                        </a:spcAft>
                        <a:buNone/>
                      </a:pPr>
                      <a:r>
                        <a:rPr sz="1050" b="0">
                          <a:solidFill>
                            <a:srgbClr val="17313D"/>
                          </a:solidFill>
                          <a:latin typeface="Noto Sans JP"/>
                          <a:ea typeface="Noto Sans JP"/>
                          <a:cs typeface="Noto Sans JP"/>
                        </a:rPr>
                        <a:t>実際に見聞きした場面を短く残す。</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観察や聞き取りの視点。</a:t>
                      </a:r>
                    </a:p>
                    <a:p>
                      <a:pPr>
                        <a:lnSpc>
                          <a:spcPct val="100000"/>
                        </a:lnSpc>
                        <a:spcBef>
                          <a:spcPts val="0"/>
                        </a:spcBef>
                        <a:spcAft>
                          <a:spcPts val="0"/>
                        </a:spcAft>
                        <a:buNone/>
                      </a:pPr>
                      <a:r>
                        <a:rPr sz="1050" b="0">
                          <a:solidFill>
                            <a:srgbClr val="17313D"/>
                          </a:solidFill>
                          <a:latin typeface="Noto Sans JP"/>
                          <a:ea typeface="Noto Sans JP"/>
                          <a:cs typeface="Noto Sans JP"/>
                        </a:rPr>
                        <a:t>学校と合意した連絡・運営の補助。</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活動の実施、指導、</a:t>
                      </a:r>
                    </a:p>
                    <a:p>
                      <a:pPr>
                        <a:lnSpc>
                          <a:spcPct val="100000"/>
                        </a:lnSpc>
                        <a:spcBef>
                          <a:spcPts val="0"/>
                        </a:spcBef>
                        <a:spcAft>
                          <a:spcPts val="0"/>
                        </a:spcAft>
                        <a:buNone/>
                      </a:pPr>
                      <a:r>
                        <a:rPr sz="1050" b="0">
                          <a:solidFill>
                            <a:srgbClr val="17313D"/>
                          </a:solidFill>
                          <a:latin typeface="Noto Sans JP"/>
                          <a:ea typeface="Noto Sans JP"/>
                          <a:cs typeface="Noto Sans JP"/>
                        </a:rPr>
                        <a:t>当日の判断と対応。</a:t>
                      </a:r>
                    </a:p>
                  </a:txBody>
                  <a:tcPr marL="88900" marR="88900" marT="88900" marB="88900" anchor="ctr">
                    <a:solidFill>
                      <a:srgbClr val="F8FAFA"/>
                    </a:solidFill>
                  </a:tcPr>
                </a:tc>
              </a:tr>
              <a:tr h="596900">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体験後</a:t>
                      </a:r>
                    </a:p>
                    <a:p>
                      <a:pPr>
                        <a:lnSpc>
                          <a:spcPct val="100000"/>
                        </a:lnSpc>
                        <a:spcBef>
                          <a:spcPts val="0"/>
                        </a:spcBef>
                        <a:spcAft>
                          <a:spcPts val="0"/>
                        </a:spcAft>
                        <a:buNone/>
                      </a:pPr>
                      <a:r>
                        <a:rPr sz="1050" b="0">
                          <a:solidFill>
                            <a:srgbClr val="17313D"/>
                          </a:solidFill>
                          <a:latin typeface="Noto Sans JP"/>
                          <a:ea typeface="Noto Sans JP"/>
                          <a:cs typeface="Noto Sans JP"/>
                        </a:rPr>
                        <a:t>今の振り返り</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a:t>
                      </a:r>
                      <a:r>
                        <a:rPr sz="1050" b="0">
                          <a:solidFill>
                            <a:srgbClr val="17313D"/>
                          </a:solidFill>
                          <a:latin typeface="Noto Sans JP"/>
                          <a:ea typeface="Noto Sans JP"/>
                          <a:cs typeface="Noto Sans JP"/>
                        </a:rPr>
                        <a:t>体験前の問いに、どんな答えが見つかった？</a:t>
                      </a:r>
                      <a:r>
                        <a:rPr sz="1050" b="0">
                          <a:solidFill>
                            <a:srgbClr val="17313D"/>
                          </a:solidFill>
                          <a:latin typeface="Noto Sans JP"/>
                          <a:ea typeface="Noto Sans JP"/>
                          <a:cs typeface="Noto Sans JP"/>
                        </a:rPr>
                        <a:t>」</a:t>
                      </a:r>
                    </a:p>
                    <a:p>
                      <a:pPr>
                        <a:lnSpc>
                          <a:spcPct val="100000"/>
                        </a:lnSpc>
                        <a:spcBef>
                          <a:spcPts val="0"/>
                        </a:spcBef>
                        <a:spcAft>
                          <a:spcPts val="0"/>
                        </a:spcAft>
                        <a:buNone/>
                      </a:pPr>
                      <a:r>
                        <a:rPr sz="1050" b="0">
                          <a:solidFill>
                            <a:srgbClr val="17313D"/>
                          </a:solidFill>
                          <a:latin typeface="Noto Sans JP"/>
                          <a:ea typeface="Noto Sans JP"/>
                          <a:cs typeface="Noto Sans JP"/>
                        </a:rPr>
                        <a:t>確かめた事実と、残った疑問を比べる。</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事前と事後の記録を比べる授業案。</a:t>
                      </a:r>
                    </a:p>
                    <a:p>
                      <a:pPr>
                        <a:lnSpc>
                          <a:spcPct val="100000"/>
                        </a:lnSpc>
                        <a:spcBef>
                          <a:spcPts val="0"/>
                        </a:spcBef>
                        <a:spcAft>
                          <a:spcPts val="0"/>
                        </a:spcAft>
                        <a:buNone/>
                      </a:pPr>
                      <a:r>
                        <a:rPr sz="1050" b="0">
                          <a:solidFill>
                            <a:srgbClr val="17313D"/>
                          </a:solidFill>
                          <a:latin typeface="Noto Sans JP"/>
                          <a:ea typeface="Noto Sans JP"/>
                          <a:cs typeface="Noto Sans JP"/>
                        </a:rPr>
                        <a:t>気づきを次の問いへつなぐ整理案。</a:t>
                      </a:r>
                    </a:p>
                  </a:txBody>
                  <a:tcPr marL="88900" marR="88900" marT="88900" marB="889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生徒の言葉や行動を基に</a:t>
                      </a:r>
                    </a:p>
                    <a:p>
                      <a:pPr>
                        <a:lnSpc>
                          <a:spcPct val="100000"/>
                        </a:lnSpc>
                        <a:spcBef>
                          <a:spcPts val="0"/>
                        </a:spcBef>
                        <a:spcAft>
                          <a:spcPts val="0"/>
                        </a:spcAft>
                        <a:buNone/>
                      </a:pPr>
                      <a:r>
                        <a:rPr sz="1050" b="0">
                          <a:solidFill>
                            <a:srgbClr val="17313D"/>
                          </a:solidFill>
                          <a:latin typeface="Noto Sans JP"/>
                          <a:ea typeface="Noto Sans JP"/>
                          <a:cs typeface="Noto Sans JP"/>
                        </a:rPr>
                        <a:t>指導・評価を行う。</a:t>
                      </a:r>
                    </a:p>
                  </a:txBody>
                  <a:tcPr marL="88900" marR="88900" marT="88900" marB="88900" anchor="ctr">
                    <a:solidFill>
                      <a:srgbClr val="FFFFFF"/>
                    </a:solidFill>
                  </a:tcPr>
                </a:tc>
              </a:tr>
              <a:tr h="787400">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次の学習</a:t>
                      </a:r>
                    </a:p>
                    <a:p>
                      <a:pPr>
                        <a:lnSpc>
                          <a:spcPct val="100000"/>
                        </a:lnSpc>
                        <a:spcBef>
                          <a:spcPts val="0"/>
                        </a:spcBef>
                        <a:spcAft>
                          <a:spcPts val="0"/>
                        </a:spcAft>
                        <a:buNone/>
                      </a:pPr>
                      <a:r>
                        <a:rPr sz="1050" b="0">
                          <a:solidFill>
                            <a:srgbClr val="17313D"/>
                          </a:solidFill>
                          <a:latin typeface="Noto Sans JP"/>
                          <a:ea typeface="Noto Sans JP"/>
                          <a:cs typeface="Noto Sans JP"/>
                        </a:rPr>
                        <a:t>教科・学級活動</a:t>
                      </a:r>
                    </a:p>
                    <a:p>
                      <a:pPr>
                        <a:lnSpc>
                          <a:spcPct val="100000"/>
                        </a:lnSpc>
                        <a:spcBef>
                          <a:spcPts val="0"/>
                        </a:spcBef>
                        <a:spcAft>
                          <a:spcPts val="0"/>
                        </a:spcAft>
                        <a:buNone/>
                      </a:pPr>
                      <a:r>
                        <a:rPr sz="1050" b="0">
                          <a:solidFill>
                            <a:srgbClr val="17313D"/>
                          </a:solidFill>
                          <a:latin typeface="Noto Sans JP"/>
                          <a:ea typeface="Noto Sans JP"/>
                          <a:cs typeface="Noto Sans JP"/>
                        </a:rPr>
                        <a:t>等</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a:t>
                      </a:r>
                      <a:r>
                        <a:rPr sz="1050" b="0">
                          <a:solidFill>
                            <a:srgbClr val="17313D"/>
                          </a:solidFill>
                          <a:latin typeface="Noto Sans JP"/>
                          <a:ea typeface="Noto Sans JP"/>
                          <a:cs typeface="Noto Sans JP"/>
                        </a:rPr>
                        <a:t>次に何を、どこで確かめる？</a:t>
                      </a:r>
                      <a:r>
                        <a:rPr sz="1050" b="0">
                          <a:solidFill>
                            <a:srgbClr val="17313D"/>
                          </a:solidFill>
                          <a:latin typeface="Noto Sans JP"/>
                          <a:ea typeface="Noto Sans JP"/>
                          <a:cs typeface="Noto Sans JP"/>
                        </a:rPr>
                        <a:t>」</a:t>
                      </a:r>
                    </a:p>
                    <a:p>
                      <a:pPr>
                        <a:lnSpc>
                          <a:spcPct val="100000"/>
                        </a:lnSpc>
                        <a:spcBef>
                          <a:spcPts val="0"/>
                        </a:spcBef>
                        <a:spcAft>
                          <a:spcPts val="0"/>
                        </a:spcAft>
                        <a:buNone/>
                      </a:pPr>
                      <a:r>
                        <a:rPr sz="1050" b="0">
                          <a:solidFill>
                            <a:srgbClr val="17313D"/>
                          </a:solidFill>
                          <a:latin typeface="Noto Sans JP"/>
                          <a:ea typeface="Noto Sans JP"/>
                          <a:cs typeface="Noto Sans JP"/>
                        </a:rPr>
                        <a:t>次に確かめることや試すことを選ぶ。</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次の授業に使う教材・問いの案。</a:t>
                      </a:r>
                    </a:p>
                    <a:p>
                      <a:pPr>
                        <a:lnSpc>
                          <a:spcPct val="100000"/>
                        </a:lnSpc>
                        <a:spcBef>
                          <a:spcPts val="0"/>
                        </a:spcBef>
                        <a:spcAft>
                          <a:spcPts val="0"/>
                        </a:spcAft>
                        <a:buNone/>
                      </a:pPr>
                      <a:r>
                        <a:rPr sz="1050" b="0">
                          <a:solidFill>
                            <a:srgbClr val="17313D"/>
                          </a:solidFill>
                          <a:latin typeface="Noto Sans JP"/>
                          <a:ea typeface="Noto Sans JP"/>
                          <a:cs typeface="Noto Sans JP"/>
                        </a:rPr>
                        <a:t>必要な記録の整理と次回の改善案。</a:t>
                      </a:r>
                    </a:p>
                  </a:txBody>
                  <a:tcPr marL="88900" marR="88900" marT="88900" marB="889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1050" b="0">
                          <a:solidFill>
                            <a:srgbClr val="17313D"/>
                          </a:solidFill>
                          <a:latin typeface="Noto Sans JP"/>
                          <a:ea typeface="Noto Sans JP"/>
                          <a:cs typeface="Noto Sans JP"/>
                        </a:rPr>
                        <a:t>次の学習先と時期、</a:t>
                      </a:r>
                    </a:p>
                    <a:p>
                      <a:pPr>
                        <a:lnSpc>
                          <a:spcPct val="100000"/>
                        </a:lnSpc>
                        <a:spcBef>
                          <a:spcPts val="0"/>
                        </a:spcBef>
                        <a:spcAft>
                          <a:spcPts val="0"/>
                        </a:spcAft>
                        <a:buNone/>
                      </a:pPr>
                      <a:r>
                        <a:rPr sz="1050" b="0">
                          <a:solidFill>
                            <a:srgbClr val="17313D"/>
                          </a:solidFill>
                          <a:latin typeface="Noto Sans JP"/>
                          <a:ea typeface="Noto Sans JP"/>
                          <a:cs typeface="Noto Sans JP"/>
                        </a:rPr>
                        <a:t>記録の扱いを決める。</a:t>
                      </a:r>
                    </a:p>
                  </a:txBody>
                  <a:tcPr marL="88900" marR="88900" marT="88900" marB="88900" anchor="ctr">
                    <a:solidFill>
                      <a:srgbClr val="F8FAFA"/>
                    </a:solidFill>
                  </a:tcPr>
                </a:tc>
              </a:tr>
            </a:tbl>
          </a:graphicData>
        </a:graphic>
      </p:graphicFrame>
      <p:sp>
        <p:nvSpPr>
          <p:cNvPr id="10" name="具体例と、今ある記録で学びを確かめる方法">
            <a:extLst xmlns:a="http://schemas.openxmlformats.org/drawingml/2006/main">
              <a:ext uri="{FF2B5EF4-FFF2-40B4-BE49-F238E27FC236}">
                <a16:creationId xmlns:a16="http://schemas.microsoft.com/office/drawing/2014/main" id="{3EDC342B-F43E-40FE-AFA2-A19D99B5CAC8}"/>
              </a:ext>
            </a:extLst>
          </p:cNvPr>
          <p:cNvSpPr>
            <a:spLocks xmlns:a="http://schemas.openxmlformats.org/drawingml/2006/main" noGrp="1"/>
          </p:cNvSpPr>
          <p:nvPr/>
        </p:nvSpPr>
        <p:spPr>
          <a:xfrm xmlns:a="http://schemas.openxmlformats.org/drawingml/2006/main">
            <a:off x="457200" y="6151562"/>
            <a:ext cx="14205600" cy="2774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450" b="1">
                <a:solidFill>
                  <a:srgbClr val="176A72"/>
                </a:solidFill>
                <a:latin typeface="Noto Sans JP"/>
                <a:ea typeface="Noto Sans JP"/>
                <a:cs typeface="Noto Sans JP"/>
              </a:defRPr>
            </a:defPPr>
          </a:lstStyle>
          <a:p xmlns:a="http://schemas.openxmlformats.org/drawingml/2006/main">
            <a:pPr>
              <a:lnSpc>
                <a:spcPct val="130000"/>
              </a:lnSpc>
              <a:buNone/>
              <a:defRPr sz="1450" b="1">
                <a:solidFill>
                  <a:srgbClr val="176A72"/>
                </a:solidFill>
                <a:latin typeface="Noto Sans JP"/>
                <a:ea typeface="Noto Sans JP"/>
                <a:cs typeface="Noto Sans JP"/>
              </a:defRPr>
            </a:pPr>
            <a:r>
              <a:rPr sz="1450" b="1">
                <a:solidFill>
                  <a:srgbClr val="176A72"/>
                </a:solidFill>
                <a:latin typeface="Noto Sans JP"/>
                <a:ea typeface="Noto Sans JP"/>
                <a:cs typeface="Noto Sans JP"/>
              </a:rPr>
              <a:t>具体例と、今ある記録で学びを確かめる方法</a:t>
            </a:r>
          </a:p>
        </p:txBody>
      </p:sp>
      <p:sp>
        <p:nvSpPr>
          <p:cNvPr id="11" name="架空の例：お店で、表示や説明の工夫に気づいた場合&#10;「相手に伝">
            <a:extLst xmlns:a="http://schemas.openxmlformats.org/drawingml/2006/main">
              <a:ext uri="{FF2B5EF4-FFF2-40B4-BE49-F238E27FC236}">
                <a16:creationId xmlns:a16="http://schemas.microsoft.com/office/drawing/2014/main" id="{DA3F9269-AF73-44C4-9CF3-759BAF15B7E6}"/>
              </a:ext>
            </a:extLst>
          </p:cNvPr>
          <p:cNvSpPr>
            <a:spLocks xmlns:a="http://schemas.openxmlformats.org/drawingml/2006/main" noGrp="1"/>
          </p:cNvSpPr>
          <p:nvPr/>
        </p:nvSpPr>
        <p:spPr>
          <a:xfrm xmlns:a="http://schemas.openxmlformats.org/drawingml/2006/main">
            <a:off x="457200" y="6517958"/>
            <a:ext cx="6912300" cy="6176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70" b="0">
                <a:solidFill>
                  <a:srgbClr val="17313D"/>
                </a:solidFill>
                <a:latin typeface="Noto Sans JP"/>
                <a:ea typeface="Noto Sans JP"/>
                <a:cs typeface="Noto Sans JP"/>
              </a:defRPr>
            </a:defPPr>
          </a:lstStyle>
          <a:p xmlns:a="http://schemas.openxmlformats.org/drawingml/2006/main">
            <a:pPr>
              <a:lnSpc>
                <a:spcPct val="130000"/>
              </a:lnSpc>
              <a:buNone/>
              <a:defRPr sz="1170" b="0">
                <a:solidFill>
                  <a:srgbClr val="17313D"/>
                </a:solidFill>
                <a:latin typeface="Noto Sans JP"/>
                <a:ea typeface="Noto Sans JP"/>
                <a:cs typeface="Noto Sans JP"/>
              </a:defRPr>
            </a:pPr>
            <a:r>
              <a:rPr sz="1170" b="0">
                <a:solidFill>
                  <a:srgbClr val="17313D"/>
                </a:solidFill>
                <a:latin typeface="Noto Sans JP"/>
                <a:ea typeface="Noto Sans JP"/>
                <a:cs typeface="Noto Sans JP"/>
              </a:rPr>
              <a:t>架空の例：お店で、表示や説明の工夫に気づいた場合</a:t>
            </a:r>
          </a:p>
          <a:p xmlns:a="http://schemas.openxmlformats.org/drawingml/2006/main">
            <a:pPr>
              <a:lnSpc>
                <a:spcPct val="130000"/>
              </a:lnSpc>
              <a:buNone/>
              <a:defRPr sz="1170" b="0">
                <a:solidFill>
                  <a:srgbClr val="17313D"/>
                </a:solidFill>
                <a:latin typeface="Noto Sans JP"/>
                <a:ea typeface="Noto Sans JP"/>
                <a:cs typeface="Noto Sans JP"/>
              </a:defRPr>
            </a:pPr>
            <a:r>
              <a:rPr sz="1170" b="0">
                <a:solidFill>
                  <a:srgbClr val="17313D"/>
                </a:solidFill>
                <a:latin typeface="Noto Sans JP"/>
                <a:ea typeface="Noto Sans JP"/>
                <a:cs typeface="Noto Sans JP"/>
              </a:rPr>
              <a:t>「相手に伝わる説明に必要な力」を考え、今の教科学習や発表準備につなぐ。単元目標に合わせて先生</a:t>
            </a:r>
          </a:p>
          <a:p xmlns:a="http://schemas.openxmlformats.org/drawingml/2006/main">
            <a:pPr>
              <a:lnSpc>
                <a:spcPct val="130000"/>
              </a:lnSpc>
              <a:buNone/>
              <a:defRPr sz="1170" b="0">
                <a:solidFill>
                  <a:srgbClr val="17313D"/>
                </a:solidFill>
                <a:latin typeface="Noto Sans JP"/>
                <a:ea typeface="Noto Sans JP"/>
                <a:cs typeface="Noto Sans JP"/>
              </a:defRPr>
            </a:pPr>
            <a:r>
              <a:rPr sz="1170" b="0">
                <a:solidFill>
                  <a:srgbClr val="17313D"/>
                </a:solidFill>
                <a:latin typeface="Noto Sans JP"/>
                <a:ea typeface="Noto Sans JP"/>
                <a:cs typeface="Noto Sans JP"/>
              </a:rPr>
              <a:t>が選びます。</a:t>
            </a:r>
          </a:p>
        </p:txBody>
      </p:sp>
      <p:sp>
        <p:nvSpPr>
          <p:cNvPr id="12" name="体験前の問い、見聞きした事実、考えの変化や次の疑問を比べます">
            <a:extLst xmlns:a="http://schemas.openxmlformats.org/drawingml/2006/main">
              <a:ext uri="{FF2B5EF4-FFF2-40B4-BE49-F238E27FC236}">
                <a16:creationId xmlns:a16="http://schemas.microsoft.com/office/drawing/2014/main" id="{D0DDD565-F878-4620-AE88-B32FAA592FD8}"/>
              </a:ext>
            </a:extLst>
          </p:cNvPr>
          <p:cNvSpPr>
            <a:spLocks xmlns:a="http://schemas.openxmlformats.org/drawingml/2006/main" noGrp="1"/>
          </p:cNvSpPr>
          <p:nvPr/>
        </p:nvSpPr>
        <p:spPr>
          <a:xfrm xmlns:a="http://schemas.openxmlformats.org/drawingml/2006/main">
            <a:off x="7750500" y="6517958"/>
            <a:ext cx="6912300" cy="424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70" b="0">
                <a:solidFill>
                  <a:srgbClr val="17313D"/>
                </a:solidFill>
                <a:latin typeface="Noto Sans JP"/>
                <a:ea typeface="Noto Sans JP"/>
                <a:cs typeface="Noto Sans JP"/>
              </a:defRPr>
            </a:defPPr>
          </a:lstStyle>
          <a:p xmlns:a="http://schemas.openxmlformats.org/drawingml/2006/main">
            <a:pPr>
              <a:lnSpc>
                <a:spcPct val="130000"/>
              </a:lnSpc>
              <a:buNone/>
              <a:defRPr sz="1170" b="0">
                <a:solidFill>
                  <a:srgbClr val="17313D"/>
                </a:solidFill>
                <a:latin typeface="Noto Sans JP"/>
                <a:ea typeface="Noto Sans JP"/>
                <a:cs typeface="Noto Sans JP"/>
              </a:defRPr>
            </a:pPr>
            <a:r>
              <a:rPr sz="1170" b="0">
                <a:solidFill>
                  <a:srgbClr val="17313D"/>
                </a:solidFill>
                <a:latin typeface="Noto Sans JP"/>
                <a:ea typeface="Noto Sans JP"/>
                <a:cs typeface="Noto Sans JP"/>
              </a:rPr>
              <a:t>体験前の問い、見聞きした事実、考えの変化や次の疑問を比べます。口頭や選択式も使い、一人ひとり</a:t>
            </a:r>
          </a:p>
          <a:p xmlns:a="http://schemas.openxmlformats.org/drawingml/2006/main">
            <a:pPr>
              <a:lnSpc>
                <a:spcPct val="130000"/>
              </a:lnSpc>
              <a:buNone/>
              <a:defRPr sz="1170" b="0">
                <a:solidFill>
                  <a:srgbClr val="17313D"/>
                </a:solidFill>
                <a:latin typeface="Noto Sans JP"/>
                <a:ea typeface="Noto Sans JP"/>
                <a:cs typeface="Noto Sans JP"/>
              </a:defRPr>
            </a:pPr>
            <a:r>
              <a:rPr sz="1170" b="0">
                <a:solidFill>
                  <a:srgbClr val="17313D"/>
                </a:solidFill>
                <a:latin typeface="Noto Sans JP"/>
                <a:ea typeface="Noto Sans JP"/>
                <a:cs typeface="Noto Sans JP"/>
              </a:rPr>
              <a:t>のよさや進歩を確かめます。既存の学級活動で対話し、次の取組を選びます。</a:t>
            </a:r>
          </a:p>
        </p:txBody>
      </p:sp>
      <p:sp>
        <p:nvSpPr>
          <p:cNvPr id="13" name="実施前の確認と、次の授業への改善">
            <a:extLst xmlns:a="http://schemas.openxmlformats.org/drawingml/2006/main">
              <a:ext uri="{FF2B5EF4-FFF2-40B4-BE49-F238E27FC236}">
                <a16:creationId xmlns:a16="http://schemas.microsoft.com/office/drawing/2014/main" id="{A380D5BC-C9B2-4D64-8015-D631A30FB15F}"/>
              </a:ext>
            </a:extLst>
          </p:cNvPr>
          <p:cNvSpPr>
            <a:spLocks xmlns:a="http://schemas.openxmlformats.org/drawingml/2006/main" noGrp="1"/>
          </p:cNvSpPr>
          <p:nvPr/>
        </p:nvSpPr>
        <p:spPr>
          <a:xfrm xmlns:a="http://schemas.openxmlformats.org/drawingml/2006/main">
            <a:off x="457200" y="7313358"/>
            <a:ext cx="14205600" cy="2774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450" b="1">
                <a:solidFill>
                  <a:srgbClr val="176A72"/>
                </a:solidFill>
                <a:latin typeface="Noto Sans JP"/>
                <a:ea typeface="Noto Sans JP"/>
                <a:cs typeface="Noto Sans JP"/>
              </a:defRPr>
            </a:defPPr>
          </a:lstStyle>
          <a:p xmlns:a="http://schemas.openxmlformats.org/drawingml/2006/main">
            <a:pPr>
              <a:lnSpc>
                <a:spcPct val="130000"/>
              </a:lnSpc>
              <a:buNone/>
              <a:defRPr sz="1450" b="1">
                <a:solidFill>
                  <a:srgbClr val="176A72"/>
                </a:solidFill>
                <a:latin typeface="Noto Sans JP"/>
                <a:ea typeface="Noto Sans JP"/>
                <a:cs typeface="Noto Sans JP"/>
              </a:defRPr>
            </a:pPr>
            <a:r>
              <a:rPr sz="1450" b="1">
                <a:solidFill>
                  <a:srgbClr val="176A72"/>
                </a:solidFill>
                <a:latin typeface="Noto Sans JP"/>
                <a:ea typeface="Noto Sans JP"/>
                <a:cs typeface="Noto Sans JP"/>
              </a:rPr>
              <a:t>実施前の確認と、次の授業への改善</a:t>
            </a:r>
          </a:p>
        </p:txBody>
      </p:sp>
      <p:sp>
        <p:nvSpPr>
          <p:cNvPr id="14" name="学校が教育の方針・ねらい・指導・評価・実施を決定します。私は">
            <a:extLst xmlns:a="http://schemas.openxmlformats.org/drawingml/2006/main">
              <a:ext uri="{FF2B5EF4-FFF2-40B4-BE49-F238E27FC236}">
                <a16:creationId xmlns:a16="http://schemas.microsoft.com/office/drawing/2014/main" id="{0387235C-C449-42E8-BCED-8BCAB2C0FE65}"/>
              </a:ext>
            </a:extLst>
          </p:cNvPr>
          <p:cNvSpPr>
            <a:spLocks xmlns:a="http://schemas.openxmlformats.org/drawingml/2006/main" noGrp="1"/>
          </p:cNvSpPr>
          <p:nvPr/>
        </p:nvSpPr>
        <p:spPr>
          <a:xfrm xmlns:a="http://schemas.openxmlformats.org/drawingml/2006/main">
            <a:off x="457200" y="7667054"/>
            <a:ext cx="14205600" cy="2279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50" b="0">
                <a:solidFill>
                  <a:srgbClr val="17313D"/>
                </a:solidFill>
                <a:latin typeface="Noto Sans JP"/>
                <a:ea typeface="Noto Sans JP"/>
                <a:cs typeface="Noto Sans JP"/>
              </a:defRPr>
            </a:defPPr>
          </a:lstStyle>
          <a:p xmlns:a="http://schemas.openxmlformats.org/drawingml/2006/main">
            <a:pPr>
              <a:lnSpc>
                <a:spcPct val="130000"/>
              </a:lnSpc>
              <a:buNone/>
              <a:defRPr sz="1150" b="0">
                <a:solidFill>
                  <a:srgbClr val="17313D"/>
                </a:solidFill>
                <a:latin typeface="Noto Sans JP"/>
                <a:ea typeface="Noto Sans JP"/>
                <a:cs typeface="Noto Sans JP"/>
              </a:defRPr>
            </a:pPr>
            <a:r>
              <a:rPr sz="1150" b="0">
                <a:solidFill>
                  <a:srgbClr val="17313D"/>
                </a:solidFill>
                <a:latin typeface="Noto Sans JP"/>
                <a:ea typeface="Noto Sans JP"/>
                <a:cs typeface="Noto Sans JP"/>
              </a:rPr>
              <a:t>学校が教育の方針・ねらい・指導・評価・実施を決定します。私は、合意した教材準備・受入先調整・運営・記録整理を分担し、学校の見取りを支えます。</a:t>
            </a:r>
          </a:p>
        </p:txBody>
      </p:sp>
      <p:sp>
        <p:nvSpPr>
          <p:cNvPr id="15" name="費用と範囲、校内・設置者の必要な手続、移動・引率・保険・緊急">
            <a:extLst xmlns:a="http://schemas.openxmlformats.org/drawingml/2006/main">
              <a:ext uri="{FF2B5EF4-FFF2-40B4-BE49-F238E27FC236}">
                <a16:creationId xmlns:a16="http://schemas.microsoft.com/office/drawing/2014/main" id="{6BA5F57E-2F95-460B-8E2A-04BB834A76FD}"/>
              </a:ext>
            </a:extLst>
          </p:cNvPr>
          <p:cNvSpPr>
            <a:spLocks xmlns:a="http://schemas.openxmlformats.org/drawingml/2006/main" noGrp="1"/>
          </p:cNvSpPr>
          <p:nvPr/>
        </p:nvSpPr>
        <p:spPr>
          <a:xfrm xmlns:a="http://schemas.openxmlformats.org/drawingml/2006/main">
            <a:off x="457200" y="7971219"/>
            <a:ext cx="14205600" cy="2230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0" b="0">
                <a:solidFill>
                  <a:srgbClr val="17313D"/>
                </a:solidFill>
                <a:latin typeface="Noto Sans JP"/>
                <a:ea typeface="Noto Sans JP"/>
                <a:cs typeface="Noto Sans JP"/>
              </a:defRPr>
            </a:defPPr>
          </a:lstStyle>
          <a:p xmlns:a="http://schemas.openxmlformats.org/drawingml/2006/main">
            <a:pPr>
              <a:lnSpc>
                <a:spcPct val="130000"/>
              </a:lnSpc>
              <a:buNone/>
              <a:defRPr sz="1120" b="0">
                <a:solidFill>
                  <a:srgbClr val="17313D"/>
                </a:solidFill>
                <a:latin typeface="Noto Sans JP"/>
                <a:ea typeface="Noto Sans JP"/>
                <a:cs typeface="Noto Sans JP"/>
              </a:defRPr>
            </a:pPr>
            <a:r>
              <a:rPr sz="1120" b="0">
                <a:solidFill>
                  <a:srgbClr val="17313D"/>
                </a:solidFill>
                <a:latin typeface="Noto Sans JP"/>
                <a:ea typeface="Noto Sans JP"/>
                <a:cs typeface="Noto Sans JP"/>
              </a:rPr>
              <a:t>費用と範囲、校内・設置者の必要な手続、移動・引率・保険・緊急連絡・中止条件、個別配慮、個人情報・撮影・公開の扱いを事前に確認します。</a:t>
            </a:r>
          </a:p>
        </p:txBody>
      </p:sp>
      <p:sp>
        <p:nvSpPr>
          <p:cNvPr id="16" name="生徒の学びを基に、問いかけや教材、指導計画の改善も学校と振り">
            <a:extLst xmlns:a="http://schemas.openxmlformats.org/drawingml/2006/main">
              <a:ext uri="{FF2B5EF4-FFF2-40B4-BE49-F238E27FC236}">
                <a16:creationId xmlns:a16="http://schemas.microsoft.com/office/drawing/2014/main" id="{2DBDB8EC-EA3E-497C-9080-D1F6AC059223}"/>
              </a:ext>
            </a:extLst>
          </p:cNvPr>
          <p:cNvSpPr>
            <a:spLocks xmlns:a="http://schemas.openxmlformats.org/drawingml/2006/main" noGrp="1"/>
          </p:cNvSpPr>
          <p:nvPr/>
        </p:nvSpPr>
        <p:spPr>
          <a:xfrm xmlns:a="http://schemas.openxmlformats.org/drawingml/2006/main">
            <a:off x="457200" y="8270431"/>
            <a:ext cx="14205600" cy="214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70" b="0">
                <a:solidFill>
                  <a:srgbClr val="4D616B"/>
                </a:solidFill>
                <a:latin typeface="Noto Sans JP"/>
                <a:ea typeface="Noto Sans JP"/>
                <a:cs typeface="Noto Sans JP"/>
              </a:defRPr>
            </a:defPPr>
          </a:lstStyle>
          <a:p xmlns:a="http://schemas.openxmlformats.org/drawingml/2006/main">
            <a:pPr>
              <a:lnSpc>
                <a:spcPct val="130000"/>
              </a:lnSpc>
              <a:buNone/>
              <a:defRPr sz="1070" b="0">
                <a:solidFill>
                  <a:srgbClr val="4D616B"/>
                </a:solidFill>
                <a:latin typeface="Noto Sans JP"/>
                <a:ea typeface="Noto Sans JP"/>
                <a:cs typeface="Noto Sans JP"/>
              </a:defRPr>
            </a:pPr>
            <a:r>
              <a:rPr sz="1070" b="0">
                <a:solidFill>
                  <a:srgbClr val="4D616B"/>
                </a:solidFill>
                <a:latin typeface="Noto Sans JP"/>
                <a:ea typeface="Noto Sans JP"/>
                <a:cs typeface="Noto Sans JP"/>
              </a:rPr>
              <a:t>生徒の学びを基に、問いかけや教材、指導計画の改善も学校と振り返ります。本資料は授業支援の提案例です。</a:t>
            </a:r>
          </a:p>
        </p:txBody>
      </p:sp>
      <p:sp>
        <p:nvSpPr>
          <p:cNvPr id="17" name="">
            <a:extLst xmlns:a="http://schemas.openxmlformats.org/drawingml/2006/main">
              <a:ext uri="{FF2B5EF4-FFF2-40B4-BE49-F238E27FC236}">
                <a16:creationId xmlns:a16="http://schemas.microsoft.com/office/drawing/2014/main" id="{78882E6F-E335-4EF4-9FA8-CB7CB4317F60}"/>
              </a:ext>
            </a:extLst>
          </p:cNvPr>
          <p:cNvSpPr>
            <a:spLocks xmlns:a="http://schemas.openxmlformats.org/drawingml/2006/main" noGrp="1"/>
          </p:cNvSpPr>
          <p:nvPr/>
        </p:nvSpPr>
        <p:spPr>
          <a:xfrm xmlns:a="http://schemas.openxmlformats.org/drawingml/2006/main">
            <a:off x="457200" y="9334500"/>
            <a:ext cx="14205600" cy="0"/>
          </a:xfrm>
          <a:prstGeom xmlns:a="http://schemas.openxmlformats.org/drawingml/2006/main" prst="line">
            <a:avLst/>
          </a:prstGeom>
          <a:ln xmlns:a="http://schemas.openxmlformats.org/drawingml/2006/main" w="7620">
            <a:solidFill>
              <a:srgbClr val="CCDADC"/>
            </a:solidFill>
            <a:prstDash val="solid"/>
          </a:ln>
        </p:spPr>
      </p:sp>
      <p:sp>
        <p:nvSpPr>
          <p:cNvPr id="18" name="相談の入口　「中2・職場体験の振り返りを相談したいです」の一">
            <a:extLst xmlns:a="http://schemas.openxmlformats.org/drawingml/2006/main">
              <a:ext uri="{FF2B5EF4-FFF2-40B4-BE49-F238E27FC236}">
                <a16:creationId xmlns:a16="http://schemas.microsoft.com/office/drawing/2014/main" id="{32D4EC4F-1D46-493B-8B59-1192B19B8789}"/>
              </a:ext>
            </a:extLst>
          </p:cNvPr>
          <p:cNvSpPr>
            <a:spLocks xmlns:a="http://schemas.openxmlformats.org/drawingml/2006/main" noGrp="1"/>
          </p:cNvSpPr>
          <p:nvPr/>
        </p:nvSpPr>
        <p:spPr>
          <a:xfrm xmlns:a="http://schemas.openxmlformats.org/drawingml/2006/main">
            <a:off x="457200" y="9474200"/>
            <a:ext cx="10967100" cy="2296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60" b="1">
                <a:solidFill>
                  <a:srgbClr val="176A72"/>
                </a:solidFill>
                <a:latin typeface="Noto Sans JP"/>
                <a:ea typeface="Noto Sans JP"/>
                <a:cs typeface="Noto Sans JP"/>
              </a:defRPr>
            </a:defPPr>
          </a:lstStyle>
          <a:p xmlns:a="http://schemas.openxmlformats.org/drawingml/2006/main">
            <a:pPr>
              <a:lnSpc>
                <a:spcPct val="130000"/>
              </a:lnSpc>
              <a:buNone/>
              <a:defRPr sz="1160" b="1">
                <a:solidFill>
                  <a:srgbClr val="176A72"/>
                </a:solidFill>
                <a:latin typeface="Noto Sans JP"/>
                <a:ea typeface="Noto Sans JP"/>
                <a:cs typeface="Noto Sans JP"/>
              </a:defRPr>
            </a:pPr>
            <a:r>
              <a:rPr sz="1160" b="1">
                <a:solidFill>
                  <a:srgbClr val="176A72"/>
                </a:solidFill>
                <a:latin typeface="Noto Sans JP"/>
                <a:ea typeface="Noto Sans JP"/>
                <a:cs typeface="Noto Sans JP"/>
              </a:rPr>
              <a:t>相談の入口　「中2・職場体験の振り返りを相談したいです」の一文から。</a:t>
            </a:r>
          </a:p>
        </p:txBody>
      </p:sp>
      <p:sp>
        <p:nvSpPr>
          <p:cNvPr id="19" name="初回30分無料。その後は支援範囲と費用を確認し、お見積もりします。訪問：福島県と近隣県。">
            <a:extLst xmlns:a="http://schemas.openxmlformats.org/drawingml/2006/main">
              <a:ext uri="{FF2B5EF4-FFF2-40B4-BE49-F238E27FC236}">
                <a16:creationId xmlns:a16="http://schemas.microsoft.com/office/drawing/2014/main" id="{6DC7FFAB-CB31-4448-AF28-2B82FFA6BA65}"/>
              </a:ext>
            </a:extLst>
          </p:cNvPr>
          <p:cNvSpPr>
            <a:spLocks xmlns:a="http://schemas.openxmlformats.org/drawingml/2006/main" noGrp="1"/>
          </p:cNvSpPr>
          <p:nvPr/>
        </p:nvSpPr>
        <p:spPr>
          <a:xfrm xmlns:a="http://schemas.openxmlformats.org/drawingml/2006/main">
            <a:off x="457200" y="9753600"/>
            <a:ext cx="10967100" cy="2081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30" b="0">
                <a:solidFill>
                  <a:srgbClr val="17313D"/>
                </a:solidFill>
                <a:latin typeface="Noto Sans JP"/>
                <a:ea typeface="Noto Sans JP"/>
                <a:cs typeface="Noto Sans JP"/>
              </a:defRPr>
            </a:defPPr>
          </a:lstStyle>
          <a:p xmlns:a="http://schemas.openxmlformats.org/drawingml/2006/main">
            <a:pPr>
              <a:lnSpc>
                <a:spcPct val="130000"/>
              </a:lnSpc>
              <a:buNone/>
              <a:defRPr sz="1030" b="0">
                <a:solidFill>
                  <a:srgbClr val="17313D"/>
                </a:solidFill>
                <a:latin typeface="Noto Sans JP"/>
                <a:ea typeface="Noto Sans JP"/>
                <a:cs typeface="Noto Sans JP"/>
              </a:defRPr>
            </a:pPr>
            <a:r>
              <a:rPr sz="1030" b="0">
                <a:solidFill>
                  <a:srgbClr val="17313D"/>
                </a:solidFill>
                <a:latin typeface="Noto Sans JP"/>
                <a:ea typeface="Noto Sans JP"/>
                <a:cs typeface="Noto Sans JP"/>
              </a:rPr>
              <a:t>初回30分無料。その後は支援範囲と費用を確認し、お見積もりします。訪問：福島県と近隣県。</a:t>
            </a:r>
          </a:p>
        </p:txBody>
      </p:sp>
      <p:sp>
        <p:nvSpPr>
          <p:cNvPr id="20" name="吉田正之　キャリア教育案内人　2026年10月14日更新　A3横・1枚">
            <a:extLst xmlns:a="http://schemas.openxmlformats.org/drawingml/2006/main">
              <a:ext uri="{FF2B5EF4-FFF2-40B4-BE49-F238E27FC236}">
                <a16:creationId xmlns:a16="http://schemas.microsoft.com/office/drawing/2014/main" id="{3E9C4ABA-A0F0-465C-AE41-FF4F5F7C4815}"/>
              </a:ext>
            </a:extLst>
          </p:cNvPr>
          <p:cNvSpPr>
            <a:spLocks xmlns:a="http://schemas.openxmlformats.org/drawingml/2006/main" noGrp="1"/>
          </p:cNvSpPr>
          <p:nvPr/>
        </p:nvSpPr>
        <p:spPr>
          <a:xfrm xmlns:a="http://schemas.openxmlformats.org/drawingml/2006/main">
            <a:off x="457200" y="10033000"/>
            <a:ext cx="10967100" cy="189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20" b="0">
                <a:solidFill>
                  <a:srgbClr val="4D616B"/>
                </a:solidFill>
                <a:latin typeface="Noto Sans JP"/>
                <a:ea typeface="Noto Sans JP"/>
                <a:cs typeface="Noto Sans JP"/>
              </a:defRPr>
            </a:defPPr>
          </a:lstStyle>
          <a:p xmlns:a="http://schemas.openxmlformats.org/drawingml/2006/main">
            <a:pPr>
              <a:lnSpc>
                <a:spcPct val="130000"/>
              </a:lnSpc>
              <a:buNone/>
              <a:defRPr sz="920" b="0">
                <a:solidFill>
                  <a:srgbClr val="4D616B"/>
                </a:solidFill>
                <a:latin typeface="Noto Sans JP"/>
                <a:ea typeface="Noto Sans JP"/>
                <a:cs typeface="Noto Sans JP"/>
              </a:defRPr>
            </a:pPr>
            <a:r>
              <a:rPr sz="920" b="0">
                <a:solidFill>
                  <a:srgbClr val="4D616B"/>
                </a:solidFill>
                <a:latin typeface="Noto Sans JP"/>
                <a:ea typeface="Noto Sans JP"/>
                <a:cs typeface="Noto Sans JP"/>
              </a:rPr>
              <a:t>吉田正之　キャリア教育案内人　2026年10月14日更新　A3横・1枚</a:t>
            </a:r>
          </a:p>
        </p:txBody>
      </p:sp>
      <p:sp>
        <p:nvSpPr>
          <p:cNvPr id="21" name="学校・先生向け相談フォーム">
            <a:extLst xmlns:a="http://schemas.openxmlformats.org/drawingml/2006/main">
              <a:ext uri="{FF2B5EF4-FFF2-40B4-BE49-F238E27FC236}">
                <a16:creationId xmlns:a16="http://schemas.microsoft.com/office/drawing/2014/main" id="{F0B8E8BB-4945-4537-B8BF-8584B2FE8413}"/>
              </a:ext>
            </a:extLst>
          </p:cNvPr>
          <p:cNvSpPr>
            <a:spLocks xmlns:a="http://schemas.openxmlformats.org/drawingml/2006/main" noGrp="1"/>
          </p:cNvSpPr>
          <p:nvPr/>
        </p:nvSpPr>
        <p:spPr>
          <a:xfrm xmlns:a="http://schemas.openxmlformats.org/drawingml/2006/main">
            <a:off x="11614800" y="9474200"/>
            <a:ext cx="3048000" cy="2527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300" b="1">
                <a:solidFill>
                  <a:srgbClr val="176A72"/>
                </a:solidFill>
                <a:latin typeface="Noto Sans JP"/>
                <a:ea typeface="Noto Sans JP"/>
                <a:cs typeface="Noto Sans JP"/>
              </a:defRPr>
            </a:defPPr>
          </a:lstStyle>
          <a:p xmlns:a="http://schemas.openxmlformats.org/drawingml/2006/main">
            <a:pPr>
              <a:lnSpc>
                <a:spcPct val="130000"/>
              </a:lnSpc>
              <a:buNone/>
              <a:defRPr sz="1300" b="1">
                <a:solidFill>
                  <a:srgbClr val="176A72"/>
                </a:solidFill>
                <a:latin typeface="Noto Sans JP"/>
                <a:ea typeface="Noto Sans JP"/>
                <a:cs typeface="Noto Sans JP"/>
              </a:defRPr>
            </a:pPr>
            <a:r>
              <a:rPr sz="1300" b="1">
                <a:solidFill>
                  <a:srgbClr val="176A72"/>
                </a:solidFill>
                <a:latin typeface="Noto Sans JP"/>
                <a:ea typeface="Noto Sans JP"/>
                <a:cs typeface="Noto Sans JP"/>
                <a:hlinkClick xmlns:r="http://schemas.openxmlformats.org/officeDocument/2006/relationships" r:id="R95739310084146f0"/>
              </a:rPr>
              <a:t>学校・先生向け相談フォーム</a:t>
            </a:r>
          </a:p>
        </p:txBody>
      </p:sp>
      <p:sp>
        <p:nvSpPr>
          <p:cNvPr id="22" name="toi.manabi@gmail.com">
            <a:extLst xmlns:a="http://schemas.openxmlformats.org/drawingml/2006/main">
              <a:ext uri="{FF2B5EF4-FFF2-40B4-BE49-F238E27FC236}">
                <a16:creationId xmlns:a16="http://schemas.microsoft.com/office/drawing/2014/main" id="{1B0B9C15-9603-4A8E-9CF7-CCEAF9F63F39}"/>
              </a:ext>
            </a:extLst>
          </p:cNvPr>
          <p:cNvSpPr>
            <a:spLocks xmlns:a="http://schemas.openxmlformats.org/drawingml/2006/main" noGrp="1"/>
          </p:cNvSpPr>
          <p:nvPr/>
        </p:nvSpPr>
        <p:spPr>
          <a:xfrm xmlns:a="http://schemas.openxmlformats.org/drawingml/2006/main">
            <a:off x="11614800" y="9779000"/>
            <a:ext cx="3048000" cy="2279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50" b="0">
                <a:solidFill>
                  <a:srgbClr val="176A72"/>
                </a:solidFill>
                <a:latin typeface="Noto Sans JP"/>
                <a:ea typeface="Noto Sans JP"/>
                <a:cs typeface="Noto Sans JP"/>
              </a:defRPr>
            </a:defPPr>
          </a:lstStyle>
          <a:p xmlns:a="http://schemas.openxmlformats.org/drawingml/2006/main">
            <a:pPr>
              <a:lnSpc>
                <a:spcPct val="130000"/>
              </a:lnSpc>
              <a:buNone/>
              <a:defRPr sz="1150" b="0">
                <a:solidFill>
                  <a:srgbClr val="176A72"/>
                </a:solidFill>
                <a:latin typeface="Noto Sans JP"/>
                <a:ea typeface="Noto Sans JP"/>
                <a:cs typeface="Noto Sans JP"/>
              </a:defRPr>
            </a:pPr>
            <a:r>
              <a:rPr sz="1150" b="0">
                <a:solidFill>
                  <a:srgbClr val="176A72"/>
                </a:solidFill>
                <a:latin typeface="Noto Sans JP"/>
                <a:ea typeface="Noto Sans JP"/>
                <a:cs typeface="Noto Sans JP"/>
                <a:hlinkClick xmlns:r="http://schemas.openxmlformats.org/officeDocument/2006/relationships" r:id="Rf44c242c7f5a4087"/>
              </a:rPr>
              <a:t>toi.manabi@gmail.com</a:t>
            </a:r>
          </a:p>
        </p:txBody>
      </p:sp>
      <p:sp>
        <p:nvSpPr>
          <p:cNvPr id="23" name="参照：文部科学省「中学校・高等学校キャリア教育の手引き」（2">
            <a:extLst xmlns:a="http://schemas.openxmlformats.org/drawingml/2006/main">
              <a:ext uri="{FF2B5EF4-FFF2-40B4-BE49-F238E27FC236}">
                <a16:creationId xmlns:a16="http://schemas.microsoft.com/office/drawing/2014/main" id="{364FCC9E-0861-4D76-B021-3E2508476AE3}"/>
              </a:ext>
            </a:extLst>
          </p:cNvPr>
          <p:cNvSpPr>
            <a:spLocks xmlns:a="http://schemas.openxmlformats.org/drawingml/2006/main" noGrp="1"/>
          </p:cNvSpPr>
          <p:nvPr/>
        </p:nvSpPr>
        <p:spPr>
          <a:xfrm xmlns:a="http://schemas.openxmlformats.org/drawingml/2006/main">
            <a:off x="457200" y="102235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6546f7227ba94b4f"/>
              </a:rPr>
              <a:t>参照：文部科学省「中学校・高等学校キャリア教育の手引き」（2023年3月）第1・2章。問い・分担は吉田正之の提案です。</a:t>
            </a:r>
          </a:p>
        </p:txBody>
      </p:sp>
      <p:sp>
        <p:nvSpPr>
          <p:cNvPr id="24" name="参照：文部科学省「キャリア・パスポートQ&amp;A」（2022年3">
            <a:extLst xmlns:a="http://schemas.openxmlformats.org/drawingml/2006/main">
              <a:ext uri="{FF2B5EF4-FFF2-40B4-BE49-F238E27FC236}">
                <a16:creationId xmlns:a16="http://schemas.microsoft.com/office/drawing/2014/main" id="{8E3F3B6C-F055-417A-94F3-0B7369A95D24}"/>
              </a:ext>
            </a:extLst>
          </p:cNvPr>
          <p:cNvSpPr>
            <a:spLocks xmlns:a="http://schemas.openxmlformats.org/drawingml/2006/main" noGrp="1"/>
          </p:cNvSpPr>
          <p:nvPr/>
        </p:nvSpPr>
        <p:spPr>
          <a:xfrm xmlns:a="http://schemas.openxmlformats.org/drawingml/2006/main">
            <a:off x="457200" y="103759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8e42f2af6fec425e"/>
              </a:rPr>
              <a:t>参照：文部科学省「キャリア・パスポートQ&amp;A」（2022年3月改訂）問2・3・10。既存記録、対話と次の学習への活用。</a:t>
            </a:r>
          </a:p>
        </p:txBody>
      </p:sp>
    </p:spTree>
    <p:extLst>
      <p:ext uri="{BB962C8B-B14F-4D97-AF65-F5344CB8AC3E}">
        <p14:creationId xmlns:p14="http://schemas.microsoft.com/office/powerpoint/2010/main" val="17560454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2026-10-14T14:08:48.6540000Z</dcterms:created>
  <dcterms:modified xsi:type="dcterms:W3CDTF">2026-10-14T14:08:48.6540000Z</dcterms:modified>
</coreProperties>
</file>