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e99c4fd08604037" /><Relationship Type="http://schemas.openxmlformats.org/officeDocument/2006/relationships/extended-properties" Target="/docProps/app.xml" Id="R218ea771a0054913" /><Relationship Type="http://schemas.openxmlformats.org/officeDocument/2006/relationships/officeDocument" Target="/ppt/presentation.xml" Id="R6ba1c4a86868436e" /></Relationships>
</file>

<file path=ppt/presentation.xml><?xml version="1.0" encoding="utf-8"?>
<p:presentation xmlns:p="http://schemas.openxmlformats.org/presentationml/2006/main">
  <p:sldMasterIdLst>
    <p:sldMasterId xmlns:r="http://schemas.openxmlformats.org/officeDocument/2006/relationships" id="2147483648" r:id="Rba3fe194a05c4b08"/>
  </p:sldMasterIdLst>
  <p:notesMasterIdLst>
    <p:notesMasterId xmlns:r="http://schemas.openxmlformats.org/officeDocument/2006/relationships" r:id="Rd94d4610317d45b0"/>
  </p:notesMasterIdLst>
  <p:sldIdLst>
    <p:sldId xmlns:r="http://schemas.openxmlformats.org/officeDocument/2006/relationships" id="256" r:id="R2af38bfc5c834106"/>
  </p:sldIdLst>
  <p:sldSz cx="15120000" cy="10692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54e05d936de4262" /><Relationship Type="http://schemas.openxmlformats.org/officeDocument/2006/relationships/slideMaster" Target="/ppt/slideMasters/slideMaster1.xml" Id="Rba3fe194a05c4b08" /><Relationship Type="http://schemas.openxmlformats.org/officeDocument/2006/relationships/notesMaster" Target="/ppt/notesMasters/notesMaster1.xml" Id="Rd94d4610317d45b0" /><Relationship Type="http://schemas.openxmlformats.org/officeDocument/2006/relationships/presProps" Target="/ppt/presProps.xml" Id="R2da6f5bb49e14886" /><Relationship Type="http://schemas.openxmlformats.org/officeDocument/2006/relationships/tableStyles" Target="/ppt/tableStyles.xml" Id="R12dbfc1442284605" /><Relationship Type="http://schemas.openxmlformats.org/officeDocument/2006/relationships/slide" Target="/ppt/slides/slide1.xml" Id="R2af38bfc5c83410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c08f8afa1d347d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5393b88d21f4ca8" /><Relationship Type="http://schemas.openxmlformats.org/officeDocument/2006/relationships/notesMaster" Target="/ppt/notesMasters/notesMaster1.xml" Id="R9700c03f789a4d2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学校・先生向けの支援提案。学校の目標・生徒の実態・発達段階に合わせて、学校が重点と実施条件を選びます。架空例は方法を説明するための例です。</a:t>
            </a:r>
          </a:p>
          <a:p xmlns:a="http://schemas.openxmlformats.org/drawingml/2006/main">
            <a:r>
              <a:t/>
            </a:r>
          </a:p>
          <a:p xmlns:a="http://schemas.openxmlformats.org/drawingml/2006/main">
            <a:r>
              <a:t>参照資料（確認2026年10月10日）：</a:t>
            </a:r>
          </a:p>
          <a:p xmlns:a="http://schemas.openxmlformats.org/drawingml/2006/main">
            <a:r>
              <a:t>文部科学省 中学校・高等学校キャリア教育の手引き（2023年3月）</a:t>
            </a:r>
          </a:p>
          <a:p xmlns:a="http://schemas.openxmlformats.org/drawingml/2006/main">
            <a:r>
              <a:t>第1章 基礎的・汎用的能力と学校教育全体でのキャリア教育</a:t>
            </a:r>
          </a:p>
          <a:p xmlns:a="http://schemas.openxmlformats.org/drawingml/2006/main">
            <a:r>
              <a:t>https://www.mext.go.jp/content/20230606-mxt_jidou01-000030273_001.pdf</a:t>
            </a:r>
          </a:p>
          <a:p xmlns:a="http://schemas.openxmlformats.org/drawingml/2006/main">
            <a:r>
              <a:t>関連章</a:t>
            </a:r>
          </a:p>
          <a:p xmlns:a="http://schemas.openxmlformats.org/drawingml/2006/main">
            <a:r>
              <a:t>https://www.mext.go.jp/content/20230606-mxt_jidou01-000030273_000000001.pdf</a:t>
            </a:r>
          </a:p>
          <a:p xmlns:a="http://schemas.openxmlformats.org/drawingml/2006/main">
            <a:r>
              <a:t>文部科学省 キャリア・パスポートQ&amp;A（2022年3月改訂）問2・3・6・10</a:t>
            </a:r>
          </a:p>
          <a:p xmlns:a="http://schemas.openxmlformats.org/drawingml/2006/main">
            <a:r>
              <a:t>https://www.mext.go.jp/content/20220314-mxt_jidou01-000007080_1.pdf</a:t>
            </a:r>
          </a:p>
          <a:p xmlns:a="http://schemas.openxmlformats.org/drawingml/2006/main">
            <a:r>
              <a:t>参照：文部科学省「中学校・高等学校キャリア教育の手引き」（2023年3月）第1・2・5章。問い・分担は吉田正之の提案です。</a:t>
            </a:r>
          </a:p>
          <a:p xmlns:a="http://schemas.openxmlformats.org/drawingml/2006/main">
            <a:r>
              <a:t>https://www.mext.go.jp/content/20230606-mxt_jidou01-000030273_000000001.pdf</a:t>
            </a:r>
          </a:p>
          <a:p xmlns:a="http://schemas.openxmlformats.org/drawingml/2006/main">
            <a:r>
              <a:t>参照：文部科学省「総合的な学習（探究）の時間」。生徒自身の課題設定、探究の過程と自己・社会との関わり。</a:t>
            </a:r>
          </a:p>
          <a:p xmlns:a="http://schemas.openxmlformats.org/drawingml/2006/main">
            <a:r>
              <a:t>https://www.mext.go.jp/a_menu/shotou/sougou/main14_a2.htm</a:t>
            </a:r>
          </a:p>
          <a:p xmlns:a="http://schemas.openxmlformats.org/drawingml/2006/main">
            <a:r>
              <a:t>2026年10月14日更新：作成・相談窓口は吉田正之（キャリア教育案内人）。初回30分無料、その後は支援範囲と費用を確認して見積もり。訪問は福島県と近隣県。</a:t>
            </a:r>
          </a:p>
          <a:p xmlns:a="http://schemas.openxmlformats.org/drawingml/2006/main">
            <a:r>
              <a:t>メール：toi.manabi@gmail.com</a:t>
            </a:r>
          </a:p>
          <a:p xmlns:a="http://schemas.openxmlformats.org/drawingml/2006/main">
            <a:r>
              <a:t>学校・先生向け相談フォーム：https://docs.google.com/forms/d/e/1FAIpQLSfSqR7GchR_rm6kelc5P5AEdZclb7U20SqXqWvbC0sPuYGGXg/viewform</a:t>
            </a:r>
          </a:p>
          <a:p xmlns:a="http://schemas.openxmlformats.org/drawingml/2006/main">
            <a:r>
              <a:t>本資料は手引き等を参考にした吉田正之のオリジナル支援提案です。文部科学省の公式様式ではありません。学校の目標や児童生徒の実態に合わせて編集してください。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c6f6fb00d07430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84f6e7d7ff8484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c3d0640da994b8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7551f8274aa4a3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d389325bb6f4b0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739976b08a34dd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68DA0FA-E598-4BAC-AF23-385EDA176D14}"/>
              </a:ext>
            </a:extLst>
          </p:cNvPr>
          <p:cNvSpPr>
            <a:spLocks xmlns:a="http://schemas.openxmlformats.org/drawingml/2006/main" noGrp="1"/>
          </p:cNvSpPr>
          <p:nvPr>
            <p:ph type="title" idx="0"/>
          </p:nvPr>
        </p:nvSpPr>
        <p:spPr>
          <a:xfrm xmlns:a="http://schemas.openxmlformats.org/drawingml/2006/main">
            <a:off x="1512000" y="4039200"/>
            <a:ext cx="12096000" cy="15444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95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2E705C6-2E44-405A-A64B-875F15398842}"/>
              </a:ext>
            </a:extLst>
          </p:cNvPr>
          <p:cNvSpPr>
            <a:spLocks xmlns:a="http://schemas.openxmlformats.org/drawingml/2006/main" noGrp="1"/>
          </p:cNvSpPr>
          <p:nvPr>
            <p:ph type="subTitle" idx="1"/>
          </p:nvPr>
        </p:nvSpPr>
        <p:spPr>
          <a:xfrm xmlns:a="http://schemas.openxmlformats.org/drawingml/2006/main">
            <a:off x="2268000" y="5880600"/>
            <a:ext cx="10584000" cy="1188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04"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BFD1F4C-A526-440A-A29F-5D22CF9D98A6}"/>
              </a:ext>
            </a:extLst>
          </p:cNvPr>
          <p:cNvSpPr>
            <a:spLocks xmlns:a="http://schemas.openxmlformats.org/drawingml/2006/main" noGrp="1"/>
          </p:cNvSpPr>
          <p:nvPr>
            <p:ph type="title" idx="0"/>
          </p:nvPr>
        </p:nvSpPr>
        <p:spPr>
          <a:xfrm xmlns:a="http://schemas.openxmlformats.org/drawingml/2006/main">
            <a:off x="1512000" y="4455000"/>
            <a:ext cx="12096000" cy="178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09"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715716B-3B36-4C35-A670-11C9A7C95842}"/>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865BFD4-B9D1-4AF7-B263-A6298FC887B8}"/>
              </a:ext>
            </a:extLst>
          </p:cNvPr>
          <p:cNvSpPr>
            <a:spLocks xmlns:a="http://schemas.openxmlformats.org/drawingml/2006/main" noGrp="1"/>
          </p:cNvSpPr>
          <p:nvPr>
            <p:ph type="body" idx="1"/>
          </p:nvPr>
        </p:nvSpPr>
        <p:spPr>
          <a:xfrm xmlns:a="http://schemas.openxmlformats.org/drawingml/2006/main">
            <a:off x="850500" y="2970000"/>
            <a:ext cx="13419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90"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CBCD03C-8F1F-4DDE-8F17-50F7B87591B1}"/>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8BA80D2-C8A6-48AC-9C78-A439E9B81AB3}"/>
              </a:ext>
            </a:extLst>
          </p:cNvPr>
          <p:cNvSpPr>
            <a:spLocks xmlns:a="http://schemas.openxmlformats.org/drawingml/2006/main" noGrp="1"/>
          </p:cNvSpPr>
          <p:nvPr>
            <p:ph type="body" idx="1"/>
          </p:nvPr>
        </p:nvSpPr>
        <p:spPr>
          <a:xfrm xmlns:a="http://schemas.openxmlformats.org/drawingml/2006/main">
            <a:off x="850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04"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3EC0219-7CD3-4853-A440-036401E950B6}"/>
              </a:ext>
            </a:extLst>
          </p:cNvPr>
          <p:cNvSpPr>
            <a:spLocks xmlns:a="http://schemas.openxmlformats.org/drawingml/2006/main" noGrp="1"/>
          </p:cNvSpPr>
          <p:nvPr>
            <p:ph type="body" idx="2"/>
          </p:nvPr>
        </p:nvSpPr>
        <p:spPr>
          <a:xfrm xmlns:a="http://schemas.openxmlformats.org/drawingml/2006/main">
            <a:off x="8032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04"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9A359C4-8511-4896-94C7-E795F677571B}"/>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7C63CE4-5AF7-4D77-B172-A3478CFC98B5}"/>
              </a:ext>
            </a:extLst>
          </p:cNvPr>
          <p:cNvSpPr>
            <a:spLocks xmlns:a="http://schemas.openxmlformats.org/drawingml/2006/main" noGrp="1"/>
          </p:cNvSpPr>
          <p:nvPr>
            <p:ph type="body" idx="1"/>
          </p:nvPr>
        </p:nvSpPr>
        <p:spPr>
          <a:xfrm xmlns:a="http://schemas.openxmlformats.org/drawingml/2006/main">
            <a:off x="850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90"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37f233b7c4949e1" /><Relationship Type="http://schemas.openxmlformats.org/officeDocument/2006/relationships/slideLayout" Target="/ppt/slideLayouts/slideLayout1.xml" Id="R4b19aef868fd41a7" /><Relationship Type="http://schemas.openxmlformats.org/officeDocument/2006/relationships/slideLayout" Target="/ppt/slideLayouts/slideLayout2.xml" Id="R821ea781d0154bf8" /><Relationship Type="http://schemas.openxmlformats.org/officeDocument/2006/relationships/slideLayout" Target="/ppt/slideLayouts/slideLayout3.xml" Id="R6ea67dfebd6d4cb3" /><Relationship Type="http://schemas.openxmlformats.org/officeDocument/2006/relationships/slideLayout" Target="/ppt/slideLayouts/slideLayout4.xml" Id="R8402612fa73d407d" /><Relationship Type="http://schemas.openxmlformats.org/officeDocument/2006/relationships/slideLayout" Target="/ppt/slideLayouts/slideLayout5.xml" Id="R9f87e8f621d146bb" /><Relationship Type="http://schemas.openxmlformats.org/officeDocument/2006/relationships/slideLayout" Target="/ppt/slideLayouts/slideLayout6.xml" Id="Rc3cc8b76478d429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b19aef868fd41a7"/>
    <p:sldLayoutId xmlns:r="http://schemas.openxmlformats.org/officeDocument/2006/relationships" id="2147483650" r:id="R821ea781d0154bf8"/>
    <p:sldLayoutId xmlns:r="http://schemas.openxmlformats.org/officeDocument/2006/relationships" id="2147483651" r:id="R6ea67dfebd6d4cb3"/>
    <p:sldLayoutId xmlns:r="http://schemas.openxmlformats.org/officeDocument/2006/relationships" id="2147483652" r:id="R8402612fa73d407d"/>
    <p:sldLayoutId xmlns:r="http://schemas.openxmlformats.org/officeDocument/2006/relationships" id="2147483653" r:id="R9f87e8f621d146bb"/>
    <p:sldLayoutId xmlns:r="http://schemas.openxmlformats.org/officeDocument/2006/relationships" id="2147483654" r:id="Rc3cc8b76478d429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f0f0dfa63734f7d" /><Relationship Type="http://schemas.openxmlformats.org/officeDocument/2006/relationships/hyperlink" Target="https://docs.google.com/forms/d/e/1FAIpQLSfSqR7GchR_rm6kelc5P5AEdZclb7U20SqXqWvbC0sPuYGGXg/viewform" TargetMode="External" Id="R223ed08149c848c0" /><Relationship Type="http://schemas.openxmlformats.org/officeDocument/2006/relationships/hyperlink" Target="mailto:toi.manabi@gmail.com" TargetMode="External" Id="R65a06e1ad67d4c7f" /><Relationship Type="http://schemas.openxmlformats.org/officeDocument/2006/relationships/hyperlink" Target="https://www.mext.go.jp/content/20230606-mxt_jidou01-000030273_000000001.pdf" TargetMode="External" Id="R4d8c42dc09964fb3" /><Relationship Type="http://schemas.openxmlformats.org/officeDocument/2006/relationships/hyperlink" Target="https://www.mext.go.jp/a_menu/shotou/sougou/main14_a2.htm" TargetMode="External" Id="R634ccf3104fa4c1d" /><Relationship Type="http://schemas.openxmlformats.org/officeDocument/2006/relationships/notesSlide" Target="/ppt/notesSlides/notesSlide1.xml" Id="R84268c725ad5480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先生向け提案書 02　キャリア教育コーディネートの支援例">
            <a:extLst xmlns:a="http://schemas.openxmlformats.org/drawingml/2006/main">
              <a:ext uri="{FF2B5EF4-FFF2-40B4-BE49-F238E27FC236}">
                <a16:creationId xmlns:a16="http://schemas.microsoft.com/office/drawing/2014/main" id="{C4A5BAFE-07A0-4A5E-B677-3B9CC6174C35}"/>
              </a:ext>
            </a:extLst>
          </p:cNvPr>
          <p:cNvSpPr>
            <a:spLocks xmlns:a="http://schemas.openxmlformats.org/drawingml/2006/main" noGrp="1"/>
          </p:cNvSpPr>
          <p:nvPr/>
        </p:nvSpPr>
        <p:spPr>
          <a:xfrm xmlns:a="http://schemas.openxmlformats.org/drawingml/2006/main">
            <a:off x="457200" y="317500"/>
            <a:ext cx="14205600" cy="2114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50" b="0">
                <a:solidFill>
                  <a:srgbClr val="4D616B"/>
                </a:solidFill>
                <a:latin typeface="Noto Sans JP"/>
                <a:ea typeface="Noto Sans JP"/>
                <a:cs typeface="Noto Sans JP"/>
              </a:defRPr>
            </a:defPPr>
          </a:lstStyle>
          <a:p xmlns:a="http://schemas.openxmlformats.org/drawingml/2006/main">
            <a:pPr>
              <a:lnSpc>
                <a:spcPct val="130000"/>
              </a:lnSpc>
              <a:buNone/>
              <a:defRPr sz="1050" b="0">
                <a:solidFill>
                  <a:srgbClr val="4D616B"/>
                </a:solidFill>
                <a:latin typeface="Noto Sans JP"/>
                <a:ea typeface="Noto Sans JP"/>
                <a:cs typeface="Noto Sans JP"/>
              </a:defRPr>
            </a:pPr>
            <a:r>
              <a:rPr sz="1050" b="0">
                <a:solidFill>
                  <a:srgbClr val="4D616B"/>
                </a:solidFill>
                <a:latin typeface="Noto Sans JP"/>
                <a:ea typeface="Noto Sans JP"/>
                <a:cs typeface="Noto Sans JP"/>
              </a:rPr>
              <a:t>先生向け提案書 02　キャリア教育コーディネートの支援例</a:t>
            </a:r>
          </a:p>
        </p:txBody>
      </p:sp>
      <p:sp>
        <p:nvSpPr>
          <p:cNvPr id="2" name="探究テーマを自分の関心と社会につなぐ提案書">
            <a:extLst xmlns:a="http://schemas.openxmlformats.org/drawingml/2006/main">
              <a:ext uri="{FF2B5EF4-FFF2-40B4-BE49-F238E27FC236}">
                <a16:creationId xmlns:a16="http://schemas.microsoft.com/office/drawing/2014/main" id="{313474D5-7213-471E-9BF6-5F9C1FC791E7}"/>
              </a:ext>
            </a:extLst>
          </p:cNvPr>
          <p:cNvSpPr>
            <a:spLocks xmlns:a="http://schemas.openxmlformats.org/drawingml/2006/main" noGrp="1"/>
          </p:cNvSpPr>
          <p:nvPr/>
        </p:nvSpPr>
        <p:spPr>
          <a:xfrm xmlns:a="http://schemas.openxmlformats.org/drawingml/2006/main">
            <a:off x="457200" y="584200"/>
            <a:ext cx="14205600" cy="4591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313D"/>
                </a:solidFill>
                <a:latin typeface="Noto Sans JP"/>
                <a:ea typeface="Noto Sans JP"/>
                <a:cs typeface="Noto Sans JP"/>
              </a:defRPr>
            </a:defPPr>
          </a:lstStyle>
          <a:p xmlns:a="http://schemas.openxmlformats.org/drawingml/2006/main">
            <a:pPr>
              <a:lnSpc>
                <a:spcPct val="130000"/>
              </a:lnSpc>
              <a:buNone/>
              <a:defRPr sz="2550" b="1">
                <a:solidFill>
                  <a:srgbClr val="17313D"/>
                </a:solidFill>
                <a:latin typeface="Noto Sans JP"/>
                <a:ea typeface="Noto Sans JP"/>
                <a:cs typeface="Noto Sans JP"/>
              </a:defRPr>
            </a:pPr>
            <a:r>
              <a:rPr sz="2550" b="1">
                <a:solidFill>
                  <a:srgbClr val="17313D"/>
                </a:solidFill>
                <a:latin typeface="Noto Sans JP"/>
                <a:ea typeface="Noto Sans JP"/>
                <a:cs typeface="Noto Sans JP"/>
              </a:rPr>
              <a:t>探究テーマを自分の関心と社会につなぐ提案書</a:t>
            </a:r>
          </a:p>
        </p:txBody>
      </p:sp>
      <p:sp>
        <p:nvSpPr>
          <p:cNvPr id="3" name="対象の例：中学校の総合的な学習／高校の総合的な探究。既存の探">
            <a:extLst xmlns:a="http://schemas.openxmlformats.org/drawingml/2006/main">
              <a:ext uri="{FF2B5EF4-FFF2-40B4-BE49-F238E27FC236}">
                <a16:creationId xmlns:a16="http://schemas.microsoft.com/office/drawing/2014/main" id="{9C1DC6DB-BE2E-48D0-8D81-BA955A5038DD}"/>
              </a:ext>
            </a:extLst>
          </p:cNvPr>
          <p:cNvSpPr>
            <a:spLocks xmlns:a="http://schemas.openxmlformats.org/drawingml/2006/main" noGrp="1"/>
          </p:cNvSpPr>
          <p:nvPr/>
        </p:nvSpPr>
        <p:spPr>
          <a:xfrm xmlns:a="http://schemas.openxmlformats.org/drawingml/2006/main">
            <a:off x="457200" y="1092200"/>
            <a:ext cx="14205600" cy="2362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4D616B"/>
                </a:solidFill>
                <a:latin typeface="Noto Sans JP"/>
                <a:ea typeface="Noto Sans JP"/>
                <a:cs typeface="Noto Sans JP"/>
              </a:defRPr>
            </a:defPPr>
          </a:lstStyle>
          <a:p xmlns:a="http://schemas.openxmlformats.org/drawingml/2006/main">
            <a:pPr>
              <a:lnSpc>
                <a:spcPct val="130000"/>
              </a:lnSpc>
              <a:buNone/>
              <a:defRPr sz="1200" b="0">
                <a:solidFill>
                  <a:srgbClr val="4D616B"/>
                </a:solidFill>
                <a:latin typeface="Noto Sans JP"/>
                <a:ea typeface="Noto Sans JP"/>
                <a:cs typeface="Noto Sans JP"/>
              </a:defRPr>
            </a:pPr>
            <a:r>
              <a:rPr sz="1200" b="0">
                <a:solidFill>
                  <a:srgbClr val="4D616B"/>
                </a:solidFill>
                <a:latin typeface="Noto Sans JP"/>
                <a:ea typeface="Noto Sans JP"/>
                <a:cs typeface="Noto Sans JP"/>
              </a:rPr>
              <a:t>対象の例：中学校の総合的な学習／高校の総合的な探究。既存の探究ノート・対話・発表準備で使います。</a:t>
            </a:r>
          </a:p>
        </p:txBody>
      </p:sp>
      <p:sp>
        <p:nvSpPr>
          <p:cNvPr id="4" name="">
            <a:extLst xmlns:a="http://schemas.openxmlformats.org/drawingml/2006/main">
              <a:ext uri="{FF2B5EF4-FFF2-40B4-BE49-F238E27FC236}">
                <a16:creationId xmlns:a16="http://schemas.microsoft.com/office/drawing/2014/main" id="{7B15ED58-EF38-44F7-9F2B-A6CAFC09D00E}"/>
              </a:ext>
            </a:extLst>
          </p:cNvPr>
          <p:cNvSpPr>
            <a:spLocks xmlns:a="http://schemas.openxmlformats.org/drawingml/2006/main" noGrp="1"/>
          </p:cNvSpPr>
          <p:nvPr/>
        </p:nvSpPr>
        <p:spPr>
          <a:xfrm xmlns:a="http://schemas.openxmlformats.org/drawingml/2006/main">
            <a:off x="457200" y="1460500"/>
            <a:ext cx="14205600" cy="0"/>
          </a:xfrm>
          <a:prstGeom xmlns:a="http://schemas.openxmlformats.org/drawingml/2006/main" prst="line">
            <a:avLst/>
          </a:prstGeom>
          <a:ln xmlns:a="http://schemas.openxmlformats.org/drawingml/2006/main" w="19050">
            <a:solidFill>
              <a:srgbClr val="176A72"/>
            </a:solidFill>
            <a:prstDash val="solid"/>
          </a:ln>
        </p:spPr>
      </p:sp>
      <p:sp>
        <p:nvSpPr>
          <p:cNvPr id="5" name="育てたい姿の例　自分の関心と集めた情報を結び付け、理由や根拠">
            <a:extLst xmlns:a="http://schemas.openxmlformats.org/drawingml/2006/main">
              <a:ext uri="{FF2B5EF4-FFF2-40B4-BE49-F238E27FC236}">
                <a16:creationId xmlns:a16="http://schemas.microsoft.com/office/drawing/2014/main" id="{4600B1B7-1AE5-43D2-804E-33925671D1D2}"/>
              </a:ext>
            </a:extLst>
          </p:cNvPr>
          <p:cNvSpPr>
            <a:spLocks xmlns:a="http://schemas.openxmlformats.org/drawingml/2006/main" noGrp="1"/>
          </p:cNvSpPr>
          <p:nvPr/>
        </p:nvSpPr>
        <p:spPr>
          <a:xfrm xmlns:a="http://schemas.openxmlformats.org/drawingml/2006/main">
            <a:off x="457200" y="1625600"/>
            <a:ext cx="14205600" cy="2593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340" b="1">
                <a:solidFill>
                  <a:srgbClr val="17313D"/>
                </a:solidFill>
                <a:latin typeface="Noto Sans JP"/>
                <a:ea typeface="Noto Sans JP"/>
                <a:cs typeface="Noto Sans JP"/>
              </a:defRPr>
            </a:defPPr>
          </a:lstStyle>
          <a:p xmlns:a="http://schemas.openxmlformats.org/drawingml/2006/main">
            <a:pPr>
              <a:lnSpc>
                <a:spcPct val="130000"/>
              </a:lnSpc>
              <a:buNone/>
              <a:defRPr sz="1340" b="1">
                <a:solidFill>
                  <a:srgbClr val="17313D"/>
                </a:solidFill>
                <a:latin typeface="Noto Sans JP"/>
                <a:ea typeface="Noto Sans JP"/>
                <a:cs typeface="Noto Sans JP"/>
              </a:defRPr>
            </a:pPr>
            <a:r>
              <a:rPr sz="1340" b="1">
                <a:solidFill>
                  <a:srgbClr val="17313D"/>
                </a:solidFill>
                <a:latin typeface="Noto Sans JP"/>
                <a:ea typeface="Noto Sans JP"/>
                <a:cs typeface="Noto Sans JP"/>
              </a:rPr>
              <a:t>育てたい姿の例　自分の関心と集めた情報を結び付け、理由や根拠をもって問いを見直せる。</a:t>
            </a:r>
          </a:p>
        </p:txBody>
      </p:sp>
      <p:sp>
        <p:nvSpPr>
          <p:cNvPr id="6" name="学校の単元目標を土台に、探究の学習の中で自己や社会との関わり">
            <a:extLst xmlns:a="http://schemas.openxmlformats.org/drawingml/2006/main">
              <a:ext uri="{FF2B5EF4-FFF2-40B4-BE49-F238E27FC236}">
                <a16:creationId xmlns:a16="http://schemas.microsoft.com/office/drawing/2014/main" id="{212FE25E-FCA2-4E8B-B24B-4904B16CA578}"/>
              </a:ext>
            </a:extLst>
          </p:cNvPr>
          <p:cNvSpPr>
            <a:spLocks xmlns:a="http://schemas.openxmlformats.org/drawingml/2006/main" noGrp="1"/>
          </p:cNvSpPr>
          <p:nvPr/>
        </p:nvSpPr>
        <p:spPr>
          <a:xfrm xmlns:a="http://schemas.openxmlformats.org/drawingml/2006/main">
            <a:off x="457200" y="1943100"/>
            <a:ext cx="14205600" cy="2362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17313D"/>
                </a:solidFill>
                <a:latin typeface="Noto Sans JP"/>
                <a:ea typeface="Noto Sans JP"/>
                <a:cs typeface="Noto Sans JP"/>
              </a:defRPr>
            </a:defPPr>
          </a:lstStyle>
          <a:p xmlns:a="http://schemas.openxmlformats.org/drawingml/2006/main">
            <a:pPr>
              <a:lnSpc>
                <a:spcPct val="130000"/>
              </a:lnSpc>
              <a:buNone/>
              <a:defRPr sz="1200" b="0">
                <a:solidFill>
                  <a:srgbClr val="17313D"/>
                </a:solidFill>
                <a:latin typeface="Noto Sans JP"/>
                <a:ea typeface="Noto Sans JP"/>
                <a:cs typeface="Noto Sans JP"/>
              </a:defRPr>
            </a:pPr>
            <a:r>
              <a:rPr sz="1200" b="0">
                <a:solidFill>
                  <a:srgbClr val="17313D"/>
                </a:solidFill>
                <a:latin typeface="Noto Sans JP"/>
                <a:ea typeface="Noto Sans JP"/>
                <a:cs typeface="Noto Sans JP"/>
              </a:rPr>
              <a:t>学校の単元目標を土台に、探究の学習の中で自己や社会との関わりにも目を向けます。</a:t>
            </a:r>
          </a:p>
        </p:txBody>
      </p:sp>
      <p:sp>
        <p:nvSpPr>
          <p:cNvPr id="7" name="関連する基礎的・汎用的能力　人間関係形成・社会形成能力／自己">
            <a:extLst xmlns:a="http://schemas.openxmlformats.org/drawingml/2006/main">
              <a:ext uri="{FF2B5EF4-FFF2-40B4-BE49-F238E27FC236}">
                <a16:creationId xmlns:a16="http://schemas.microsoft.com/office/drawing/2014/main" id="{DCC2DED6-E0C6-4796-8DCB-23100DC2E65C}"/>
              </a:ext>
            </a:extLst>
          </p:cNvPr>
          <p:cNvSpPr>
            <a:spLocks xmlns:a="http://schemas.openxmlformats.org/drawingml/2006/main" noGrp="1"/>
          </p:cNvSpPr>
          <p:nvPr/>
        </p:nvSpPr>
        <p:spPr>
          <a:xfrm xmlns:a="http://schemas.openxmlformats.org/drawingml/2006/main">
            <a:off x="457200" y="2286000"/>
            <a:ext cx="14205600"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80" b="0">
                <a:solidFill>
                  <a:srgbClr val="176A72"/>
                </a:solidFill>
                <a:latin typeface="Noto Sans JP"/>
                <a:ea typeface="Noto Sans JP"/>
                <a:cs typeface="Noto Sans JP"/>
              </a:defRPr>
            </a:defPPr>
          </a:lstStyle>
          <a:p xmlns:a="http://schemas.openxmlformats.org/drawingml/2006/main">
            <a:pPr>
              <a:lnSpc>
                <a:spcPct val="130000"/>
              </a:lnSpc>
              <a:buNone/>
              <a:defRPr sz="1080" b="0">
                <a:solidFill>
                  <a:srgbClr val="176A72"/>
                </a:solidFill>
                <a:latin typeface="Noto Sans JP"/>
                <a:ea typeface="Noto Sans JP"/>
                <a:cs typeface="Noto Sans JP"/>
              </a:defRPr>
            </a:pPr>
            <a:r>
              <a:rPr sz="1080" b="0">
                <a:solidFill>
                  <a:srgbClr val="176A72"/>
                </a:solidFill>
                <a:latin typeface="Noto Sans JP"/>
                <a:ea typeface="Noto Sans JP"/>
                <a:cs typeface="Noto Sans JP"/>
              </a:rPr>
              <a:t>関連する基礎的・汎用的能力　人間関係形成・社会形成能力／自己理解・自己管理能力／課題対応能力／キャリアプランニング能力</a:t>
            </a:r>
          </a:p>
        </p:txBody>
      </p:sp>
      <p:sp>
        <p:nvSpPr>
          <p:cNvPr id="8" name="学校の目標に沿って重点を選び、課題の探究と生徒自身の学びを同">
            <a:extLst xmlns:a="http://schemas.openxmlformats.org/drawingml/2006/main">
              <a:ext uri="{FF2B5EF4-FFF2-40B4-BE49-F238E27FC236}">
                <a16:creationId xmlns:a16="http://schemas.microsoft.com/office/drawing/2014/main" id="{7D217822-FC14-4810-A6EF-F0C297993212}"/>
              </a:ext>
            </a:extLst>
          </p:cNvPr>
          <p:cNvSpPr>
            <a:spLocks xmlns:a="http://schemas.openxmlformats.org/drawingml/2006/main" noGrp="1"/>
          </p:cNvSpPr>
          <p:nvPr/>
        </p:nvSpPr>
        <p:spPr>
          <a:xfrm xmlns:a="http://schemas.openxmlformats.org/drawingml/2006/main">
            <a:off x="457200" y="2527300"/>
            <a:ext cx="14205600" cy="2197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00" b="0">
                <a:solidFill>
                  <a:srgbClr val="17313D"/>
                </a:solidFill>
                <a:latin typeface="Noto Sans JP"/>
                <a:ea typeface="Noto Sans JP"/>
                <a:cs typeface="Noto Sans JP"/>
              </a:defRPr>
            </a:defPPr>
          </a:lstStyle>
          <a:p xmlns:a="http://schemas.openxmlformats.org/drawingml/2006/main">
            <a:pPr>
              <a:lnSpc>
                <a:spcPct val="130000"/>
              </a:lnSpc>
              <a:buNone/>
              <a:defRPr sz="1100" b="0">
                <a:solidFill>
                  <a:srgbClr val="17313D"/>
                </a:solidFill>
                <a:latin typeface="Noto Sans JP"/>
                <a:ea typeface="Noto Sans JP"/>
                <a:cs typeface="Noto Sans JP"/>
              </a:defRPr>
            </a:pPr>
            <a:r>
              <a:rPr sz="1100" b="0">
                <a:solidFill>
                  <a:srgbClr val="17313D"/>
                </a:solidFill>
                <a:latin typeface="Noto Sans JP"/>
                <a:ea typeface="Noto Sans JP"/>
                <a:cs typeface="Noto Sans JP"/>
              </a:rPr>
              <a:t>学校の目標に沿って重点を選び、課題の探究と生徒自身の学びを同じ記録で確かめます。</a:t>
            </a:r>
          </a:p>
        </p:txBody>
      </p:sp>
      <p:graphicFrame>
        <p:nvGraphicFramePr>
          <p:cNvPr id="9" name="">
            <a:extLst xmlns:a="http://schemas.openxmlformats.org/drawingml/2006/main">
              <a:ext uri="{FF2B5EF4-FFF2-40B4-BE49-F238E27FC236}">
                <a16:creationId xmlns:a16="http://schemas.microsoft.com/office/drawing/2014/main" id="{EF46C74A-3691-48DB-9DA2-ADC4BDB093DE}"/>
              </a:ext>
            </a:extLst>
          </p:cNvPr>
          <p:cNvGraphicFramePr/>
          <p:nvPr/>
        </p:nvGraphicFramePr>
        <p:xfrm>
          <a:off xmlns:a="http://schemas.openxmlformats.org/drawingml/2006/main" x="457200" y="2857500"/>
          <a:ext xmlns:a="http://schemas.openxmlformats.org/drawingml/2006/main" cx="14205600" cy="2786063"/>
        </p:xfrm>
        <a:graphic xmlns:a="http://schemas.openxmlformats.org/drawingml/2006/main">
          <a:graphicData uri="http://schemas.openxmlformats.org/drawingml/2006/table">
            <a:tbl>
              <a:tblPr/>
              <a:tblGrid>
                <a:gridCol w="1524000"/>
                <a:gridCol w="4191000"/>
                <a:gridCol w="4419600"/>
                <a:gridCol w="4071000"/>
              </a:tblGrid>
              <a:tr h="398462">
                <a:tc>
                  <a:txBody>
                    <a:bodyPr wrap="square" lIns="73152" tIns="9144" rIns="64008" bIns="4572" anchor="ctr">
                      <a:noAutofit/>
                    </a:bodyPr>
                    <a:lstStyle/>
                    <a:p>
                      <a:pPr>
                        <a:lnSpc>
                          <a:spcPct val="100000"/>
                        </a:lnSpc>
                        <a:spcBef>
                          <a:spcPts val="0"/>
                        </a:spcBef>
                        <a:spcAft>
                          <a:spcPts val="0"/>
                        </a:spcAft>
                        <a:buNone/>
                      </a:pPr>
                      <a:r>
                        <a:rPr sz="1050" b="1">
                          <a:solidFill>
                            <a:srgbClr val="176A72"/>
                          </a:solidFill>
                          <a:latin typeface="Noto Sans JP"/>
                          <a:ea typeface="Noto Sans JP"/>
                          <a:cs typeface="Noto Sans JP"/>
                        </a:rPr>
                        <a:t>探究の過程</a:t>
                      </a:r>
                    </a:p>
                  </a:txBody>
                  <a:tcPr marL="88900" marR="88900" marT="88900" marB="88900" anchor="ctr">
                    <a:solidFill>
                      <a:srgbClr val="ECF4F4"/>
                    </a:solidFill>
                  </a:tcPr>
                </a:tc>
                <a:tc>
                  <a:txBody>
                    <a:bodyPr wrap="square" lIns="73152" tIns="9144" rIns="64008" bIns="4572" anchor="ctr">
                      <a:noAutofit/>
                    </a:bodyPr>
                    <a:lstStyle/>
                    <a:p>
                      <a:pPr>
                        <a:lnSpc>
                          <a:spcPct val="100000"/>
                        </a:lnSpc>
                        <a:spcBef>
                          <a:spcPts val="0"/>
                        </a:spcBef>
                        <a:spcAft>
                          <a:spcPts val="0"/>
                        </a:spcAft>
                        <a:buNone/>
                      </a:pPr>
                      <a:r>
                        <a:rPr sz="1050" b="1">
                          <a:solidFill>
                            <a:srgbClr val="176A72"/>
                          </a:solidFill>
                          <a:latin typeface="Noto Sans JP"/>
                          <a:ea typeface="Noto Sans JP"/>
                          <a:cs typeface="Noto Sans JP"/>
                        </a:rPr>
                        <a:t>授業で使う問いの例</a:t>
                      </a:r>
                    </a:p>
                  </a:txBody>
                  <a:tcPr marL="88900" marR="88900" marT="88900" marB="88900" anchor="ctr">
                    <a:solidFill>
                      <a:srgbClr val="ECF4F4"/>
                    </a:solidFill>
                  </a:tcPr>
                </a:tc>
                <a:tc>
                  <a:txBody>
                    <a:bodyPr wrap="square" lIns="73152" tIns="9144" rIns="64008" bIns="4572" anchor="ctr">
                      <a:noAutofit/>
                    </a:bodyPr>
                    <a:lstStyle/>
                    <a:p>
                      <a:pPr>
                        <a:lnSpc>
                          <a:spcPct val="100000"/>
                        </a:lnSpc>
                        <a:spcBef>
                          <a:spcPts val="0"/>
                        </a:spcBef>
                        <a:spcAft>
                          <a:spcPts val="0"/>
                        </a:spcAft>
                        <a:buNone/>
                      </a:pPr>
                      <a:r>
                        <a:rPr sz="1050" b="1">
                          <a:solidFill>
                            <a:srgbClr val="176A72"/>
                          </a:solidFill>
                          <a:latin typeface="Noto Sans JP"/>
                          <a:ea typeface="Noto Sans JP"/>
                          <a:cs typeface="Noto Sans JP"/>
                        </a:rPr>
                        <a:t>既存ノートで確かめること</a:t>
                      </a:r>
                    </a:p>
                  </a:txBody>
                  <a:tcPr marL="88900" marR="88900" marT="88900" marB="88900" anchor="ctr">
                    <a:solidFill>
                      <a:srgbClr val="ECF4F4"/>
                    </a:solidFill>
                  </a:tcPr>
                </a:tc>
                <a:tc>
                  <a:txBody>
                    <a:bodyPr wrap="square" lIns="73152" tIns="9144" rIns="64008" bIns="4572" anchor="ctr">
                      <a:noAutofit/>
                    </a:bodyPr>
                    <a:lstStyle/>
                    <a:p>
                      <a:pPr>
                        <a:lnSpc>
                          <a:spcPct val="100000"/>
                        </a:lnSpc>
                        <a:spcBef>
                          <a:spcPts val="0"/>
                        </a:spcBef>
                        <a:spcAft>
                          <a:spcPts val="0"/>
                        </a:spcAft>
                        <a:buNone/>
                      </a:pPr>
                      <a:r>
                        <a:rPr sz="1050" b="1">
                          <a:solidFill>
                            <a:srgbClr val="176A72"/>
                          </a:solidFill>
                          <a:latin typeface="Noto Sans JP"/>
                          <a:ea typeface="Noto Sans JP"/>
                          <a:cs typeface="Noto Sans JP"/>
                        </a:rPr>
                        <a:t>私が分担する支援の例</a:t>
                      </a:r>
                    </a:p>
                  </a:txBody>
                  <a:tcPr marL="88900" marR="88900" marT="88900" marB="88900" anchor="ctr">
                    <a:solidFill>
                      <a:srgbClr val="ECF4F4"/>
                    </a:solidFill>
                  </a:tcPr>
                </a:tc>
              </a:tr>
              <a:tr h="596900">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課題の設定</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「どの出来事や相手が気になった？」</a:t>
                      </a:r>
                    </a:p>
                    <a:p>
                      <a:pPr>
                        <a:lnSpc>
                          <a:spcPct val="100000"/>
                        </a:lnSpc>
                        <a:spcBef>
                          <a:spcPts val="0"/>
                        </a:spcBef>
                        <a:spcAft>
                          <a:spcPts val="0"/>
                        </a:spcAft>
                        <a:buNone/>
                      </a:pPr>
                      <a:r>
                        <a:rPr sz="1010" b="0">
                          <a:solidFill>
                            <a:srgbClr val="17313D"/>
                          </a:solidFill>
                          <a:latin typeface="Noto Sans JP"/>
                          <a:ea typeface="Noto Sans JP"/>
                          <a:cs typeface="Noto Sans JP"/>
                        </a:rPr>
                        <a:t>「今、何を確かめたい？」</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選んだ理由、身近な場面、今の疑問。</a:t>
                      </a:r>
                    </a:p>
                    <a:p>
                      <a:pPr>
                        <a:lnSpc>
                          <a:spcPct val="100000"/>
                        </a:lnSpc>
                        <a:spcBef>
                          <a:spcPts val="0"/>
                        </a:spcBef>
                        <a:spcAft>
                          <a:spcPts val="0"/>
                        </a:spcAft>
                        <a:buNone/>
                      </a:pPr>
                      <a:r>
                        <a:rPr sz="1010" b="0">
                          <a:solidFill>
                            <a:srgbClr val="17313D"/>
                          </a:solidFill>
                          <a:latin typeface="Noto Sans JP"/>
                          <a:ea typeface="Noto Sans JP"/>
                          <a:cs typeface="Noto Sans JP"/>
                        </a:rPr>
                        <a:t>自己と課題の関わりを言葉や図にする。</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問いを具体化する教材案。</a:t>
                      </a:r>
                    </a:p>
                    <a:p>
                      <a:pPr>
                        <a:lnSpc>
                          <a:spcPct val="100000"/>
                        </a:lnSpc>
                        <a:spcBef>
                          <a:spcPts val="0"/>
                        </a:spcBef>
                        <a:spcAft>
                          <a:spcPts val="0"/>
                        </a:spcAft>
                        <a:buNone/>
                      </a:pPr>
                      <a:r>
                        <a:rPr sz="1010" b="0">
                          <a:solidFill>
                            <a:srgbClr val="17313D"/>
                          </a:solidFill>
                          <a:latin typeface="Noto Sans JP"/>
                          <a:ea typeface="Noto Sans JP"/>
                          <a:cs typeface="Noto Sans JP"/>
                        </a:rPr>
                        <a:t>生徒が選べる資料や場面の準備。</a:t>
                      </a:r>
                    </a:p>
                  </a:txBody>
                  <a:tcPr marL="88900" marR="88900" marT="88900" marB="88900" anchor="ctr">
                    <a:solidFill>
                      <a:srgbClr val="FFFFFF"/>
                    </a:solidFill>
                  </a:tcPr>
                </a:tc>
              </a:tr>
              <a:tr h="596900">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情報の収集</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「誰に、何を聞けば分かりそう？」</a:t>
                      </a:r>
                    </a:p>
                    <a:p>
                      <a:pPr>
                        <a:lnSpc>
                          <a:spcPct val="100000"/>
                        </a:lnSpc>
                        <a:spcBef>
                          <a:spcPts val="0"/>
                        </a:spcBef>
                        <a:spcAft>
                          <a:spcPts val="0"/>
                        </a:spcAft>
                        <a:buNone/>
                      </a:pPr>
                      <a:r>
                        <a:rPr sz="1010" b="0">
                          <a:solidFill>
                            <a:srgbClr val="17313D"/>
                          </a:solidFill>
                          <a:latin typeface="Noto Sans JP"/>
                          <a:ea typeface="Noto Sans JP"/>
                          <a:cs typeface="Noto Sans JP"/>
                        </a:rPr>
                        <a:t>「どの資料で確かめる？」</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情報の出所と確かめた事実。</a:t>
                      </a:r>
                    </a:p>
                    <a:p>
                      <a:pPr>
                        <a:lnSpc>
                          <a:spcPct val="100000"/>
                        </a:lnSpc>
                        <a:spcBef>
                          <a:spcPts val="0"/>
                        </a:spcBef>
                        <a:spcAft>
                          <a:spcPts val="0"/>
                        </a:spcAft>
                        <a:buNone/>
                      </a:pPr>
                      <a:r>
                        <a:rPr sz="1010" b="0">
                          <a:solidFill>
                            <a:srgbClr val="17313D"/>
                          </a:solidFill>
                          <a:latin typeface="Noto Sans JP"/>
                          <a:ea typeface="Noto Sans JP"/>
                          <a:cs typeface="Noto Sans JP"/>
                        </a:rPr>
                        <a:t>自分の予想との違いを残す。</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資料候補、聞き取り項目の案。</a:t>
                      </a:r>
                    </a:p>
                    <a:p>
                      <a:pPr>
                        <a:lnSpc>
                          <a:spcPct val="100000"/>
                        </a:lnSpc>
                        <a:spcBef>
                          <a:spcPts val="0"/>
                        </a:spcBef>
                        <a:spcAft>
                          <a:spcPts val="0"/>
                        </a:spcAft>
                        <a:buNone/>
                      </a:pPr>
                      <a:r>
                        <a:rPr sz="1010" b="0">
                          <a:solidFill>
                            <a:srgbClr val="17313D"/>
                          </a:solidFill>
                          <a:latin typeface="Noto Sans JP"/>
                          <a:ea typeface="Noto Sans JP"/>
                          <a:cs typeface="Noto Sans JP"/>
                        </a:rPr>
                        <a:t>学校の確認を経た協力者への調整。</a:t>
                      </a:r>
                    </a:p>
                  </a:txBody>
                  <a:tcPr marL="88900" marR="88900" marT="88900" marB="88900" anchor="ctr">
                    <a:solidFill>
                      <a:srgbClr val="F8FAFA"/>
                    </a:solidFill>
                  </a:tcPr>
                </a:tc>
              </a:tr>
              <a:tr h="596900">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整理・分析</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「情報を比べると、何が見える？」</a:t>
                      </a:r>
                    </a:p>
                    <a:p>
                      <a:pPr>
                        <a:lnSpc>
                          <a:spcPct val="100000"/>
                        </a:lnSpc>
                        <a:spcBef>
                          <a:spcPts val="0"/>
                        </a:spcBef>
                        <a:spcAft>
                          <a:spcPts val="0"/>
                        </a:spcAft>
                        <a:buNone/>
                      </a:pPr>
                      <a:r>
                        <a:rPr sz="1010" b="0">
                          <a:solidFill>
                            <a:srgbClr val="17313D"/>
                          </a:solidFill>
                          <a:latin typeface="Noto Sans JP"/>
                          <a:ea typeface="Noto Sans JP"/>
                          <a:cs typeface="Noto Sans JP"/>
                        </a:rPr>
                        <a:t>「考えや問いが変わったのはどこ？」</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複数の情報を比較し、根拠を示す。</a:t>
                      </a:r>
                    </a:p>
                    <a:p>
                      <a:pPr>
                        <a:lnSpc>
                          <a:spcPct val="100000"/>
                        </a:lnSpc>
                        <a:spcBef>
                          <a:spcPts val="0"/>
                        </a:spcBef>
                        <a:spcAft>
                          <a:spcPts val="0"/>
                        </a:spcAft>
                        <a:buNone/>
                      </a:pPr>
                      <a:r>
                        <a:rPr sz="1010" b="0">
                          <a:solidFill>
                            <a:srgbClr val="17313D"/>
                          </a:solidFill>
                          <a:latin typeface="Noto Sans JP"/>
                          <a:ea typeface="Noto Sans JP"/>
                          <a:cs typeface="Noto Sans JP"/>
                        </a:rPr>
                        <a:t>新たな疑問や問いの変更を確かめる。</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情報を比較する教材案。</a:t>
                      </a:r>
                    </a:p>
                    <a:p>
                      <a:pPr>
                        <a:lnSpc>
                          <a:spcPct val="100000"/>
                        </a:lnSpc>
                        <a:spcBef>
                          <a:spcPts val="0"/>
                        </a:spcBef>
                        <a:spcAft>
                          <a:spcPts val="0"/>
                        </a:spcAft>
                        <a:buNone/>
                      </a:pPr>
                      <a:r>
                        <a:rPr sz="1010" b="0">
                          <a:solidFill>
                            <a:srgbClr val="17313D"/>
                          </a:solidFill>
                          <a:latin typeface="Noto Sans JP"/>
                          <a:ea typeface="Noto Sans JP"/>
                          <a:cs typeface="Noto Sans JP"/>
                        </a:rPr>
                        <a:t>対話・助言の整理と問いの見直し補助。</a:t>
                      </a:r>
                    </a:p>
                  </a:txBody>
                  <a:tcPr marL="88900" marR="88900" marT="88900" marB="88900" anchor="ctr">
                    <a:solidFill>
                      <a:srgbClr val="FFFFFF"/>
                    </a:solidFill>
                  </a:tcPr>
                </a:tc>
              </a:tr>
              <a:tr h="596900">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まとめ・表現</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「根拠から何が言える？」</a:t>
                      </a:r>
                    </a:p>
                    <a:p>
                      <a:pPr>
                        <a:lnSpc>
                          <a:spcPct val="100000"/>
                        </a:lnSpc>
                        <a:spcBef>
                          <a:spcPts val="0"/>
                        </a:spcBef>
                        <a:spcAft>
                          <a:spcPts val="0"/>
                        </a:spcAft>
                        <a:buNone/>
                      </a:pPr>
                      <a:r>
                        <a:rPr sz="1010" b="0">
                          <a:solidFill>
                            <a:srgbClr val="17313D"/>
                          </a:solidFill>
                          <a:latin typeface="Noto Sans JP"/>
                          <a:ea typeface="Noto Sans JP"/>
                          <a:cs typeface="Noto Sans JP"/>
                        </a:rPr>
                        <a:t>「次に確かめたいことは何？」</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結論と根拠、自分の関心や役割の変化。</a:t>
                      </a:r>
                    </a:p>
                    <a:p>
                      <a:pPr>
                        <a:lnSpc>
                          <a:spcPct val="100000"/>
                        </a:lnSpc>
                        <a:spcBef>
                          <a:spcPts val="0"/>
                        </a:spcBef>
                        <a:spcAft>
                          <a:spcPts val="0"/>
                        </a:spcAft>
                        <a:buNone/>
                      </a:pPr>
                      <a:r>
                        <a:rPr sz="1010" b="0">
                          <a:solidFill>
                            <a:srgbClr val="17313D"/>
                          </a:solidFill>
                          <a:latin typeface="Noto Sans JP"/>
                          <a:ea typeface="Noto Sans JP"/>
                          <a:cs typeface="Noto Sans JP"/>
                        </a:rPr>
                        <a:t>残った疑問を次の学習につなぐ。</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10" b="0">
                          <a:solidFill>
                            <a:srgbClr val="17313D"/>
                          </a:solidFill>
                          <a:latin typeface="Noto Sans JP"/>
                          <a:ea typeface="Noto Sans JP"/>
                          <a:cs typeface="Noto Sans JP"/>
                        </a:rPr>
                        <a:t>発表構成や助言シートの案。</a:t>
                      </a:r>
                    </a:p>
                    <a:p>
                      <a:pPr>
                        <a:lnSpc>
                          <a:spcPct val="100000"/>
                        </a:lnSpc>
                        <a:spcBef>
                          <a:spcPts val="0"/>
                        </a:spcBef>
                        <a:spcAft>
                          <a:spcPts val="0"/>
                        </a:spcAft>
                        <a:buNone/>
                      </a:pPr>
                      <a:r>
                        <a:rPr sz="1010" b="0">
                          <a:solidFill>
                            <a:srgbClr val="17313D"/>
                          </a:solidFill>
                          <a:latin typeface="Noto Sans JP"/>
                          <a:ea typeface="Noto Sans JP"/>
                          <a:cs typeface="Noto Sans JP"/>
                        </a:rPr>
                        <a:t>合意した運営補助と記録の整理。</a:t>
                      </a:r>
                    </a:p>
                  </a:txBody>
                  <a:tcPr marL="88900" marR="88900" marT="88900" marB="88900" anchor="ctr">
                    <a:solidFill>
                      <a:srgbClr val="F8FAFA"/>
                    </a:solidFill>
                  </a:tcPr>
                </a:tc>
              </a:tr>
            </a:tbl>
          </a:graphicData>
        </a:graphic>
      </p:graphicFrame>
      <p:sp>
        <p:nvSpPr>
          <p:cNvPr id="10" name="必要に応じて課題の設定や情報の収集に戻り、探究の過程を繰り返">
            <a:extLst xmlns:a="http://schemas.openxmlformats.org/drawingml/2006/main">
              <a:ext uri="{FF2B5EF4-FFF2-40B4-BE49-F238E27FC236}">
                <a16:creationId xmlns:a16="http://schemas.microsoft.com/office/drawing/2014/main" id="{3894FECB-80BD-400C-AAE3-2724B457D7E4}"/>
              </a:ext>
            </a:extLst>
          </p:cNvPr>
          <p:cNvSpPr>
            <a:spLocks xmlns:a="http://schemas.openxmlformats.org/drawingml/2006/main" noGrp="1"/>
          </p:cNvSpPr>
          <p:nvPr/>
        </p:nvSpPr>
        <p:spPr>
          <a:xfrm xmlns:a="http://schemas.openxmlformats.org/drawingml/2006/main">
            <a:off x="457200" y="5884862"/>
            <a:ext cx="14205600"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80" b="0">
                <a:solidFill>
                  <a:srgbClr val="4D616B"/>
                </a:solidFill>
                <a:latin typeface="Noto Sans JP"/>
                <a:ea typeface="Noto Sans JP"/>
                <a:cs typeface="Noto Sans JP"/>
              </a:defRPr>
            </a:defPPr>
          </a:lstStyle>
          <a:p xmlns:a="http://schemas.openxmlformats.org/drawingml/2006/main">
            <a:pPr>
              <a:lnSpc>
                <a:spcPct val="130000"/>
              </a:lnSpc>
              <a:buNone/>
              <a:defRPr sz="1080" b="0">
                <a:solidFill>
                  <a:srgbClr val="4D616B"/>
                </a:solidFill>
                <a:latin typeface="Noto Sans JP"/>
                <a:ea typeface="Noto Sans JP"/>
                <a:cs typeface="Noto Sans JP"/>
              </a:defRPr>
            </a:pPr>
            <a:r>
              <a:rPr sz="1080" b="0">
                <a:solidFill>
                  <a:srgbClr val="4D616B"/>
                </a:solidFill>
                <a:latin typeface="Noto Sans JP"/>
                <a:ea typeface="Noto Sans JP"/>
                <a:cs typeface="Noto Sans JP"/>
              </a:rPr>
              <a:t>必要に応じて課題の設定や情報の収集に戻り、探究の過程を繰り返して問いを深めます。</a:t>
            </a:r>
          </a:p>
        </p:txBody>
      </p:sp>
      <p:sp>
        <p:nvSpPr>
          <p:cNvPr id="11" name="今のテーマで問いを具体化する例">
            <a:extLst xmlns:a="http://schemas.openxmlformats.org/drawingml/2006/main">
              <a:ext uri="{FF2B5EF4-FFF2-40B4-BE49-F238E27FC236}">
                <a16:creationId xmlns:a16="http://schemas.microsoft.com/office/drawing/2014/main" id="{78508808-A53F-409B-BD22-2A2D30D4B02E}"/>
              </a:ext>
            </a:extLst>
          </p:cNvPr>
          <p:cNvSpPr>
            <a:spLocks xmlns:a="http://schemas.openxmlformats.org/drawingml/2006/main" noGrp="1"/>
          </p:cNvSpPr>
          <p:nvPr/>
        </p:nvSpPr>
        <p:spPr>
          <a:xfrm xmlns:a="http://schemas.openxmlformats.org/drawingml/2006/main">
            <a:off x="457200" y="6202871"/>
            <a:ext cx="14205600" cy="2774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450" b="1">
                <a:solidFill>
                  <a:srgbClr val="176A72"/>
                </a:solidFill>
                <a:latin typeface="Noto Sans JP"/>
                <a:ea typeface="Noto Sans JP"/>
                <a:cs typeface="Noto Sans JP"/>
              </a:defRPr>
            </a:defPPr>
          </a:lstStyle>
          <a:p xmlns:a="http://schemas.openxmlformats.org/drawingml/2006/main">
            <a:pPr>
              <a:lnSpc>
                <a:spcPct val="130000"/>
              </a:lnSpc>
              <a:buNone/>
              <a:defRPr sz="1450" b="1">
                <a:solidFill>
                  <a:srgbClr val="176A72"/>
                </a:solidFill>
                <a:latin typeface="Noto Sans JP"/>
                <a:ea typeface="Noto Sans JP"/>
                <a:cs typeface="Noto Sans JP"/>
              </a:defRPr>
            </a:pPr>
            <a:r>
              <a:rPr sz="1450" b="1">
                <a:solidFill>
                  <a:srgbClr val="176A72"/>
                </a:solidFill>
                <a:latin typeface="Noto Sans JP"/>
                <a:ea typeface="Noto Sans JP"/>
                <a:cs typeface="Noto Sans JP"/>
              </a:rPr>
              <a:t>今のテーマで問いを具体化する例</a:t>
            </a:r>
          </a:p>
        </p:txBody>
      </p:sp>
      <p:sp>
        <p:nvSpPr>
          <p:cNvPr id="12" name="架空の例：テーマ「地域のお店」&#10;来店する人の変化に着目し、「">
            <a:extLst xmlns:a="http://schemas.openxmlformats.org/drawingml/2006/main">
              <a:ext uri="{FF2B5EF4-FFF2-40B4-BE49-F238E27FC236}">
                <a16:creationId xmlns:a16="http://schemas.microsoft.com/office/drawing/2014/main" id="{A5C98B9A-FECD-47DB-96D3-80BC4E773025}"/>
              </a:ext>
            </a:extLst>
          </p:cNvPr>
          <p:cNvSpPr>
            <a:spLocks xmlns:a="http://schemas.openxmlformats.org/drawingml/2006/main" noGrp="1"/>
          </p:cNvSpPr>
          <p:nvPr/>
        </p:nvSpPr>
        <p:spPr>
          <a:xfrm xmlns:a="http://schemas.openxmlformats.org/drawingml/2006/main">
            <a:off x="457200" y="6556566"/>
            <a:ext cx="7764636" cy="6126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60" b="0">
                <a:solidFill>
                  <a:srgbClr val="17313D"/>
                </a:solidFill>
                <a:latin typeface="Noto Sans JP"/>
                <a:ea typeface="Noto Sans JP"/>
                <a:cs typeface="Noto Sans JP"/>
              </a:defRPr>
            </a:defPPr>
          </a:lstStyle>
          <a:p xmlns:a="http://schemas.openxmlformats.org/drawingml/2006/main">
            <a:pPr>
              <a:lnSpc>
                <a:spcPct val="130000"/>
              </a:lnSpc>
              <a:buNone/>
              <a:defRPr sz="1160" b="0">
                <a:solidFill>
                  <a:srgbClr val="17313D"/>
                </a:solidFill>
                <a:latin typeface="Noto Sans JP"/>
                <a:ea typeface="Noto Sans JP"/>
                <a:cs typeface="Noto Sans JP"/>
              </a:defRPr>
            </a:pPr>
            <a:r>
              <a:rPr sz="1160" b="0">
                <a:solidFill>
                  <a:srgbClr val="17313D"/>
                </a:solidFill>
                <a:latin typeface="Noto Sans JP"/>
                <a:ea typeface="Noto Sans JP"/>
                <a:cs typeface="Noto Sans JP"/>
              </a:rPr>
              <a:t>架空の例：テーマ「地域のお店」</a:t>
            </a:r>
          </a:p>
          <a:p xmlns:a="http://schemas.openxmlformats.org/drawingml/2006/main">
            <a:pPr>
              <a:lnSpc>
                <a:spcPct val="130000"/>
              </a:lnSpc>
              <a:buNone/>
              <a:defRPr sz="1160" b="0">
                <a:solidFill>
                  <a:srgbClr val="17313D"/>
                </a:solidFill>
                <a:latin typeface="Noto Sans JP"/>
                <a:ea typeface="Noto Sans JP"/>
                <a:cs typeface="Noto Sans JP"/>
              </a:defRPr>
            </a:pPr>
            <a:r>
              <a:rPr sz="1160" b="0">
                <a:solidFill>
                  <a:srgbClr val="17313D"/>
                </a:solidFill>
                <a:latin typeface="Noto Sans JP"/>
                <a:ea typeface="Noto Sans JP"/>
                <a:cs typeface="Noto Sans JP"/>
              </a:rPr>
              <a:t>来店する人の変化に着目し、「利用する人が違うと、店の工夫はどう変わる？」と問う。資料や聞き取りを比べ、次</a:t>
            </a:r>
          </a:p>
          <a:p xmlns:a="http://schemas.openxmlformats.org/drawingml/2006/main">
            <a:pPr>
              <a:lnSpc>
                <a:spcPct val="130000"/>
              </a:lnSpc>
              <a:buNone/>
              <a:defRPr sz="1160" b="0">
                <a:solidFill>
                  <a:srgbClr val="17313D"/>
                </a:solidFill>
                <a:latin typeface="Noto Sans JP"/>
                <a:ea typeface="Noto Sans JP"/>
                <a:cs typeface="Noto Sans JP"/>
              </a:defRPr>
            </a:pPr>
            <a:r>
              <a:rPr sz="1160" b="0">
                <a:solidFill>
                  <a:srgbClr val="17313D"/>
                </a:solidFill>
                <a:latin typeface="Noto Sans JP"/>
                <a:ea typeface="Noto Sans JP"/>
                <a:cs typeface="Noto Sans JP"/>
              </a:rPr>
              <a:t>に確かめる相手や内容を選びます。</a:t>
            </a:r>
          </a:p>
        </p:txBody>
      </p:sp>
      <p:sp>
        <p:nvSpPr>
          <p:cNvPr id="13" name="「どの工夫に興味を持ったか」「情報を比べて何を考え直したか」">
            <a:extLst xmlns:a="http://schemas.openxmlformats.org/drawingml/2006/main">
              <a:ext uri="{FF2B5EF4-FFF2-40B4-BE49-F238E27FC236}">
                <a16:creationId xmlns:a16="http://schemas.microsoft.com/office/drawing/2014/main" id="{8757B9F7-5593-453B-AB30-22A5D1A86C21}"/>
              </a:ext>
            </a:extLst>
          </p:cNvPr>
          <p:cNvSpPr>
            <a:spLocks xmlns:a="http://schemas.openxmlformats.org/drawingml/2006/main" noGrp="1"/>
          </p:cNvSpPr>
          <p:nvPr/>
        </p:nvSpPr>
        <p:spPr>
          <a:xfrm xmlns:a="http://schemas.openxmlformats.org/drawingml/2006/main">
            <a:off x="8602836" y="6556566"/>
            <a:ext cx="6059964" cy="4211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60" b="0">
                <a:solidFill>
                  <a:srgbClr val="17313D"/>
                </a:solidFill>
                <a:latin typeface="Noto Sans JP"/>
                <a:ea typeface="Noto Sans JP"/>
                <a:cs typeface="Noto Sans JP"/>
              </a:defRPr>
            </a:defPPr>
          </a:lstStyle>
          <a:p xmlns:a="http://schemas.openxmlformats.org/drawingml/2006/main">
            <a:pPr>
              <a:lnSpc>
                <a:spcPct val="130000"/>
              </a:lnSpc>
              <a:buNone/>
              <a:defRPr sz="1160" b="0">
                <a:solidFill>
                  <a:srgbClr val="17313D"/>
                </a:solidFill>
                <a:latin typeface="Noto Sans JP"/>
                <a:ea typeface="Noto Sans JP"/>
                <a:cs typeface="Noto Sans JP"/>
              </a:defRPr>
            </a:pPr>
            <a:r>
              <a:rPr sz="1160" b="0">
                <a:solidFill>
                  <a:srgbClr val="17313D"/>
                </a:solidFill>
                <a:latin typeface="Noto Sans JP"/>
                <a:ea typeface="Noto Sans JP"/>
                <a:cs typeface="Noto Sans JP"/>
              </a:rPr>
              <a:t>「どの工夫に興味を持ったか」「情報を比べて何を考え直したか」を対話で確かめます。</a:t>
            </a:r>
          </a:p>
          <a:p xmlns:a="http://schemas.openxmlformats.org/drawingml/2006/main">
            <a:pPr>
              <a:lnSpc>
                <a:spcPct val="130000"/>
              </a:lnSpc>
              <a:buNone/>
              <a:defRPr sz="1160" b="0">
                <a:solidFill>
                  <a:srgbClr val="17313D"/>
                </a:solidFill>
                <a:latin typeface="Noto Sans JP"/>
                <a:ea typeface="Noto Sans JP"/>
                <a:cs typeface="Noto Sans JP"/>
              </a:defRPr>
            </a:pPr>
            <a:r>
              <a:rPr sz="1160" b="0">
                <a:solidFill>
                  <a:srgbClr val="17313D"/>
                </a:solidFill>
                <a:latin typeface="Noto Sans JP"/>
                <a:ea typeface="Noto Sans JP"/>
                <a:cs typeface="Noto Sans JP"/>
              </a:rPr>
              <a:t>職業に限らず、自己と社会との関わりを考えます。</a:t>
            </a:r>
          </a:p>
        </p:txBody>
      </p:sp>
      <p:sp>
        <p:nvSpPr>
          <p:cNvPr id="14" name="生徒の問いを生かす学校と私の分担">
            <a:extLst xmlns:a="http://schemas.openxmlformats.org/drawingml/2006/main">
              <a:ext uri="{FF2B5EF4-FFF2-40B4-BE49-F238E27FC236}">
                <a16:creationId xmlns:a16="http://schemas.microsoft.com/office/drawing/2014/main" id="{D8F6B231-2AF5-4D46-9724-EEF1C8E7D1DC}"/>
              </a:ext>
            </a:extLst>
          </p:cNvPr>
          <p:cNvSpPr>
            <a:spLocks xmlns:a="http://schemas.openxmlformats.org/drawingml/2006/main" noGrp="1"/>
          </p:cNvSpPr>
          <p:nvPr/>
        </p:nvSpPr>
        <p:spPr>
          <a:xfrm xmlns:a="http://schemas.openxmlformats.org/drawingml/2006/main">
            <a:off x="457200" y="7296214"/>
            <a:ext cx="14205600" cy="2774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450" b="1">
                <a:solidFill>
                  <a:srgbClr val="176A72"/>
                </a:solidFill>
                <a:latin typeface="Noto Sans JP"/>
                <a:ea typeface="Noto Sans JP"/>
                <a:cs typeface="Noto Sans JP"/>
              </a:defRPr>
            </a:defPPr>
          </a:lstStyle>
          <a:p xmlns:a="http://schemas.openxmlformats.org/drawingml/2006/main">
            <a:pPr>
              <a:lnSpc>
                <a:spcPct val="130000"/>
              </a:lnSpc>
              <a:buNone/>
              <a:defRPr sz="1450" b="1">
                <a:solidFill>
                  <a:srgbClr val="176A72"/>
                </a:solidFill>
                <a:latin typeface="Noto Sans JP"/>
                <a:ea typeface="Noto Sans JP"/>
                <a:cs typeface="Noto Sans JP"/>
              </a:defRPr>
            </a:pPr>
            <a:r>
              <a:rPr sz="1450" b="1">
                <a:solidFill>
                  <a:srgbClr val="176A72"/>
                </a:solidFill>
                <a:latin typeface="Noto Sans JP"/>
                <a:ea typeface="Noto Sans JP"/>
                <a:cs typeface="Noto Sans JP"/>
              </a:rPr>
              <a:t>生徒の問いを生かす学校と私の分担</a:t>
            </a:r>
          </a:p>
        </p:txBody>
      </p:sp>
      <p:sp>
        <p:nvSpPr>
          <p:cNvPr id="15" name="学校が単元の目標・内容、指導計画、評価、実施条件を定めます。">
            <a:extLst xmlns:a="http://schemas.openxmlformats.org/drawingml/2006/main">
              <a:ext uri="{FF2B5EF4-FFF2-40B4-BE49-F238E27FC236}">
                <a16:creationId xmlns:a16="http://schemas.microsoft.com/office/drawing/2014/main" id="{83933A02-7BC8-4A44-BD57-7D250BA4AA13}"/>
              </a:ext>
            </a:extLst>
          </p:cNvPr>
          <p:cNvSpPr>
            <a:spLocks xmlns:a="http://schemas.openxmlformats.org/drawingml/2006/main" noGrp="1"/>
          </p:cNvSpPr>
          <p:nvPr/>
        </p:nvSpPr>
        <p:spPr>
          <a:xfrm xmlns:a="http://schemas.openxmlformats.org/drawingml/2006/main">
            <a:off x="457200" y="7649909"/>
            <a:ext cx="14205600" cy="4112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30" b="0">
                <a:solidFill>
                  <a:srgbClr val="17313D"/>
                </a:solidFill>
                <a:latin typeface="Noto Sans JP"/>
                <a:ea typeface="Noto Sans JP"/>
                <a:cs typeface="Noto Sans JP"/>
              </a:defRPr>
            </a:defPPr>
          </a:lstStyle>
          <a:p xmlns:a="http://schemas.openxmlformats.org/drawingml/2006/main">
            <a:pPr>
              <a:lnSpc>
                <a:spcPct val="130000"/>
              </a:lnSpc>
              <a:buNone/>
              <a:defRPr sz="1130" b="0">
                <a:solidFill>
                  <a:srgbClr val="17313D"/>
                </a:solidFill>
                <a:latin typeface="Noto Sans JP"/>
                <a:ea typeface="Noto Sans JP"/>
                <a:cs typeface="Noto Sans JP"/>
              </a:defRPr>
            </a:pPr>
            <a:r>
              <a:rPr sz="1130" b="0">
                <a:solidFill>
                  <a:srgbClr val="17313D"/>
                </a:solidFill>
                <a:latin typeface="Noto Sans JP"/>
                <a:ea typeface="Noto Sans JP"/>
                <a:cs typeface="Noto Sans JP"/>
              </a:rPr>
              <a:t>学校が単元の目標・内容、指導計画、評価、実施条件を定めます。その枠組みの中で、生徒が自分の関心と実社会との関わりから問いを設定し、情報を基に見直せるよう支えます。私は教材の下書き、協力者調整、助言</a:t>
            </a:r>
          </a:p>
          <a:p xmlns:a="http://schemas.openxmlformats.org/drawingml/2006/main">
            <a:pPr>
              <a:lnSpc>
                <a:spcPct val="130000"/>
              </a:lnSpc>
              <a:buNone/>
              <a:defRPr sz="1130" b="0">
                <a:solidFill>
                  <a:srgbClr val="17313D"/>
                </a:solidFill>
                <a:latin typeface="Noto Sans JP"/>
                <a:ea typeface="Noto Sans JP"/>
                <a:cs typeface="Noto Sans JP"/>
              </a:defRPr>
            </a:pPr>
            <a:r>
              <a:rPr sz="1130" b="0">
                <a:solidFill>
                  <a:srgbClr val="17313D"/>
                </a:solidFill>
                <a:latin typeface="Noto Sans JP"/>
                <a:ea typeface="Noto Sans JP"/>
                <a:cs typeface="Noto Sans JP"/>
              </a:rPr>
              <a:t>や記録の整理を分担します。</a:t>
            </a:r>
          </a:p>
        </p:txBody>
      </p:sp>
      <p:sp>
        <p:nvSpPr>
          <p:cNvPr id="16" name="学校は今のノート・成果物・対話から学びを確かめ、教材や指導計">
            <a:extLst xmlns:a="http://schemas.openxmlformats.org/drawingml/2006/main">
              <a:ext uri="{FF2B5EF4-FFF2-40B4-BE49-F238E27FC236}">
                <a16:creationId xmlns:a16="http://schemas.microsoft.com/office/drawing/2014/main" id="{63FFCA57-C086-4121-9E2C-A8691F967ACF}"/>
              </a:ext>
            </a:extLst>
          </p:cNvPr>
          <p:cNvSpPr>
            <a:spLocks xmlns:a="http://schemas.openxmlformats.org/drawingml/2006/main" noGrp="1"/>
          </p:cNvSpPr>
          <p:nvPr/>
        </p:nvSpPr>
        <p:spPr>
          <a:xfrm xmlns:a="http://schemas.openxmlformats.org/drawingml/2006/main">
            <a:off x="457200" y="8124635"/>
            <a:ext cx="14205600" cy="22136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10" b="0">
                <a:solidFill>
                  <a:srgbClr val="17313D"/>
                </a:solidFill>
                <a:latin typeface="Noto Sans JP"/>
                <a:ea typeface="Noto Sans JP"/>
                <a:cs typeface="Noto Sans JP"/>
              </a:defRPr>
            </a:defPPr>
          </a:lstStyle>
          <a:p xmlns:a="http://schemas.openxmlformats.org/drawingml/2006/main">
            <a:pPr>
              <a:lnSpc>
                <a:spcPct val="130000"/>
              </a:lnSpc>
              <a:buNone/>
              <a:defRPr sz="1110" b="0">
                <a:solidFill>
                  <a:srgbClr val="17313D"/>
                </a:solidFill>
                <a:latin typeface="Noto Sans JP"/>
                <a:ea typeface="Noto Sans JP"/>
                <a:cs typeface="Noto Sans JP"/>
              </a:defRPr>
            </a:pPr>
            <a:r>
              <a:rPr sz="1110" b="0">
                <a:solidFill>
                  <a:srgbClr val="17313D"/>
                </a:solidFill>
                <a:latin typeface="Noto Sans JP"/>
                <a:ea typeface="Noto Sans JP"/>
                <a:cs typeface="Noto Sans JP"/>
              </a:rPr>
              <a:t>学校は今のノート・成果物・対話から学びを確かめ、教材や指導計画も改善します。自己や将来の振り返りは、既存の学級・ホームルーム活動での対話や意思決定につなぎます。</a:t>
            </a:r>
          </a:p>
        </p:txBody>
      </p:sp>
      <p:sp>
        <p:nvSpPr>
          <p:cNvPr id="17" name="進路希望や家庭事情の共有は本人への配慮を優先し、話さない選択">
            <a:extLst xmlns:a="http://schemas.openxmlformats.org/drawingml/2006/main">
              <a:ext uri="{FF2B5EF4-FFF2-40B4-BE49-F238E27FC236}">
                <a16:creationId xmlns:a16="http://schemas.microsoft.com/office/drawing/2014/main" id="{1F349B92-A6E2-4433-9669-04B05589AE20}"/>
              </a:ext>
            </a:extLst>
          </p:cNvPr>
          <p:cNvSpPr>
            <a:spLocks xmlns:a="http://schemas.openxmlformats.org/drawingml/2006/main" noGrp="1"/>
          </p:cNvSpPr>
          <p:nvPr/>
        </p:nvSpPr>
        <p:spPr>
          <a:xfrm xmlns:a="http://schemas.openxmlformats.org/drawingml/2006/main">
            <a:off x="457200" y="8409496"/>
            <a:ext cx="14205600" cy="2114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50" b="0">
                <a:solidFill>
                  <a:srgbClr val="4D616B"/>
                </a:solidFill>
                <a:latin typeface="Noto Sans JP"/>
                <a:ea typeface="Noto Sans JP"/>
                <a:cs typeface="Noto Sans JP"/>
              </a:defRPr>
            </a:defPPr>
          </a:lstStyle>
          <a:p xmlns:a="http://schemas.openxmlformats.org/drawingml/2006/main">
            <a:pPr>
              <a:lnSpc>
                <a:spcPct val="130000"/>
              </a:lnSpc>
              <a:buNone/>
              <a:defRPr sz="1050" b="0">
                <a:solidFill>
                  <a:srgbClr val="4D616B"/>
                </a:solidFill>
                <a:latin typeface="Noto Sans JP"/>
                <a:ea typeface="Noto Sans JP"/>
                <a:cs typeface="Noto Sans JP"/>
              </a:defRPr>
            </a:pPr>
            <a:r>
              <a:rPr sz="1050" b="0">
                <a:solidFill>
                  <a:srgbClr val="4D616B"/>
                </a:solidFill>
                <a:latin typeface="Noto Sans JP"/>
                <a:ea typeface="Noto Sans JP"/>
                <a:cs typeface="Noto Sans JP"/>
              </a:rPr>
              <a:t>進路希望や家庭事情の共有は本人への配慮を優先し、話さない選択や口頭・短文等の方法を残します。個別配慮、費用、安全、情報共有と必要な手続を事前に確認します。</a:t>
            </a:r>
          </a:p>
        </p:txBody>
      </p:sp>
      <p:sp>
        <p:nvSpPr>
          <p:cNvPr id="18" name="">
            <a:extLst xmlns:a="http://schemas.openxmlformats.org/drawingml/2006/main">
              <a:ext uri="{FF2B5EF4-FFF2-40B4-BE49-F238E27FC236}">
                <a16:creationId xmlns:a16="http://schemas.microsoft.com/office/drawing/2014/main" id="{D9A9FCDF-F2BB-4D73-99FE-72BBD46735EE}"/>
              </a:ext>
            </a:extLst>
          </p:cNvPr>
          <p:cNvSpPr>
            <a:spLocks xmlns:a="http://schemas.openxmlformats.org/drawingml/2006/main" noGrp="1"/>
          </p:cNvSpPr>
          <p:nvPr/>
        </p:nvSpPr>
        <p:spPr>
          <a:xfrm xmlns:a="http://schemas.openxmlformats.org/drawingml/2006/main">
            <a:off x="457200" y="9334500"/>
            <a:ext cx="14205600" cy="0"/>
          </a:xfrm>
          <a:prstGeom xmlns:a="http://schemas.openxmlformats.org/drawingml/2006/main" prst="line">
            <a:avLst/>
          </a:prstGeom>
          <a:ln xmlns:a="http://schemas.openxmlformats.org/drawingml/2006/main" w="7620">
            <a:solidFill>
              <a:srgbClr val="CCDADC"/>
            </a:solidFill>
            <a:prstDash val="solid"/>
          </a:ln>
        </p:spPr>
      </p:sp>
      <p:sp>
        <p:nvSpPr>
          <p:cNvPr id="19" name="相談の入口　「高1・今の探究テーマで問いを深めたいです」の一">
            <a:extLst xmlns:a="http://schemas.openxmlformats.org/drawingml/2006/main">
              <a:ext uri="{FF2B5EF4-FFF2-40B4-BE49-F238E27FC236}">
                <a16:creationId xmlns:a16="http://schemas.microsoft.com/office/drawing/2014/main" id="{0FAF51F8-6925-40A2-AD6C-21E1EC4E25CB}"/>
              </a:ext>
            </a:extLst>
          </p:cNvPr>
          <p:cNvSpPr>
            <a:spLocks xmlns:a="http://schemas.openxmlformats.org/drawingml/2006/main" noGrp="1"/>
          </p:cNvSpPr>
          <p:nvPr/>
        </p:nvSpPr>
        <p:spPr>
          <a:xfrm xmlns:a="http://schemas.openxmlformats.org/drawingml/2006/main">
            <a:off x="457200" y="9474200"/>
            <a:ext cx="10967100" cy="2296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60" b="1">
                <a:solidFill>
                  <a:srgbClr val="176A72"/>
                </a:solidFill>
                <a:latin typeface="Noto Sans JP"/>
                <a:ea typeface="Noto Sans JP"/>
                <a:cs typeface="Noto Sans JP"/>
              </a:defRPr>
            </a:defPPr>
          </a:lstStyle>
          <a:p xmlns:a="http://schemas.openxmlformats.org/drawingml/2006/main">
            <a:pPr>
              <a:lnSpc>
                <a:spcPct val="130000"/>
              </a:lnSpc>
              <a:buNone/>
              <a:defRPr sz="1160" b="1">
                <a:solidFill>
                  <a:srgbClr val="176A72"/>
                </a:solidFill>
                <a:latin typeface="Noto Sans JP"/>
                <a:ea typeface="Noto Sans JP"/>
                <a:cs typeface="Noto Sans JP"/>
              </a:defRPr>
            </a:pPr>
            <a:r>
              <a:rPr sz="1160" b="1">
                <a:solidFill>
                  <a:srgbClr val="176A72"/>
                </a:solidFill>
                <a:latin typeface="Noto Sans JP"/>
                <a:ea typeface="Noto Sans JP"/>
                <a:cs typeface="Noto Sans JP"/>
              </a:rPr>
              <a:t>相談の入口　「高1・今の探究テーマで問いを深めたいです」の一文から。</a:t>
            </a:r>
          </a:p>
        </p:txBody>
      </p:sp>
      <p:sp>
        <p:nvSpPr>
          <p:cNvPr id="20" name="初回30分無料。その後は支援範囲と費用を確認し、お見積もりします。訪問：福島県と近隣県。">
            <a:extLst xmlns:a="http://schemas.openxmlformats.org/drawingml/2006/main">
              <a:ext uri="{FF2B5EF4-FFF2-40B4-BE49-F238E27FC236}">
                <a16:creationId xmlns:a16="http://schemas.microsoft.com/office/drawing/2014/main" id="{C0650933-028D-49F0-B052-D7BC909C55FC}"/>
              </a:ext>
            </a:extLst>
          </p:cNvPr>
          <p:cNvSpPr>
            <a:spLocks xmlns:a="http://schemas.openxmlformats.org/drawingml/2006/main" noGrp="1"/>
          </p:cNvSpPr>
          <p:nvPr/>
        </p:nvSpPr>
        <p:spPr>
          <a:xfrm xmlns:a="http://schemas.openxmlformats.org/drawingml/2006/main">
            <a:off x="457200" y="9753600"/>
            <a:ext cx="10967100" cy="2081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30" b="0">
                <a:solidFill>
                  <a:srgbClr val="17313D"/>
                </a:solidFill>
                <a:latin typeface="Noto Sans JP"/>
                <a:ea typeface="Noto Sans JP"/>
                <a:cs typeface="Noto Sans JP"/>
              </a:defRPr>
            </a:defPPr>
          </a:lstStyle>
          <a:p xmlns:a="http://schemas.openxmlformats.org/drawingml/2006/main">
            <a:pPr>
              <a:lnSpc>
                <a:spcPct val="130000"/>
              </a:lnSpc>
              <a:buNone/>
              <a:defRPr sz="1030" b="0">
                <a:solidFill>
                  <a:srgbClr val="17313D"/>
                </a:solidFill>
                <a:latin typeface="Noto Sans JP"/>
                <a:ea typeface="Noto Sans JP"/>
                <a:cs typeface="Noto Sans JP"/>
              </a:defRPr>
            </a:pPr>
            <a:r>
              <a:rPr sz="1030" b="0">
                <a:solidFill>
                  <a:srgbClr val="17313D"/>
                </a:solidFill>
                <a:latin typeface="Noto Sans JP"/>
                <a:ea typeface="Noto Sans JP"/>
                <a:cs typeface="Noto Sans JP"/>
              </a:rPr>
              <a:t>初回30分無料。その後は支援範囲と費用を確認し、お見積もりします。訪問：福島県と近隣県。</a:t>
            </a:r>
          </a:p>
        </p:txBody>
      </p:sp>
      <p:sp>
        <p:nvSpPr>
          <p:cNvPr id="21" name="吉田正之　キャリア教育案内人　2026年10月14日更新　A3横・1枚">
            <a:extLst xmlns:a="http://schemas.openxmlformats.org/drawingml/2006/main">
              <a:ext uri="{FF2B5EF4-FFF2-40B4-BE49-F238E27FC236}">
                <a16:creationId xmlns:a16="http://schemas.microsoft.com/office/drawing/2014/main" id="{8794ABCC-D636-456E-9ED7-684B43FC61F1}"/>
              </a:ext>
            </a:extLst>
          </p:cNvPr>
          <p:cNvSpPr>
            <a:spLocks xmlns:a="http://schemas.openxmlformats.org/drawingml/2006/main" noGrp="1"/>
          </p:cNvSpPr>
          <p:nvPr/>
        </p:nvSpPr>
        <p:spPr>
          <a:xfrm xmlns:a="http://schemas.openxmlformats.org/drawingml/2006/main">
            <a:off x="457200" y="10033000"/>
            <a:ext cx="10967100" cy="189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20" b="0">
                <a:solidFill>
                  <a:srgbClr val="4D616B"/>
                </a:solidFill>
                <a:latin typeface="Noto Sans JP"/>
                <a:ea typeface="Noto Sans JP"/>
                <a:cs typeface="Noto Sans JP"/>
              </a:defRPr>
            </a:defPPr>
          </a:lstStyle>
          <a:p xmlns:a="http://schemas.openxmlformats.org/drawingml/2006/main">
            <a:pPr>
              <a:lnSpc>
                <a:spcPct val="130000"/>
              </a:lnSpc>
              <a:buNone/>
              <a:defRPr sz="920" b="0">
                <a:solidFill>
                  <a:srgbClr val="4D616B"/>
                </a:solidFill>
                <a:latin typeface="Noto Sans JP"/>
                <a:ea typeface="Noto Sans JP"/>
                <a:cs typeface="Noto Sans JP"/>
              </a:defRPr>
            </a:pPr>
            <a:r>
              <a:rPr sz="920" b="0">
                <a:solidFill>
                  <a:srgbClr val="4D616B"/>
                </a:solidFill>
                <a:latin typeface="Noto Sans JP"/>
                <a:ea typeface="Noto Sans JP"/>
                <a:cs typeface="Noto Sans JP"/>
              </a:rPr>
              <a:t>吉田正之　キャリア教育案内人　2026年10月14日更新　A3横・1枚</a:t>
            </a:r>
          </a:p>
        </p:txBody>
      </p:sp>
      <p:sp>
        <p:nvSpPr>
          <p:cNvPr id="22" name="学校・先生向け相談フォーム">
            <a:extLst xmlns:a="http://schemas.openxmlformats.org/drawingml/2006/main">
              <a:ext uri="{FF2B5EF4-FFF2-40B4-BE49-F238E27FC236}">
                <a16:creationId xmlns:a16="http://schemas.microsoft.com/office/drawing/2014/main" id="{EE13D680-3200-401A-A807-693B9CD32017}"/>
              </a:ext>
            </a:extLst>
          </p:cNvPr>
          <p:cNvSpPr>
            <a:spLocks xmlns:a="http://schemas.openxmlformats.org/drawingml/2006/main" noGrp="1"/>
          </p:cNvSpPr>
          <p:nvPr/>
        </p:nvSpPr>
        <p:spPr>
          <a:xfrm xmlns:a="http://schemas.openxmlformats.org/drawingml/2006/main">
            <a:off x="11614800" y="9474200"/>
            <a:ext cx="3048000" cy="2527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300" b="1">
                <a:solidFill>
                  <a:srgbClr val="176A72"/>
                </a:solidFill>
                <a:latin typeface="Noto Sans JP"/>
                <a:ea typeface="Noto Sans JP"/>
                <a:cs typeface="Noto Sans JP"/>
              </a:defRPr>
            </a:defPPr>
          </a:lstStyle>
          <a:p xmlns:a="http://schemas.openxmlformats.org/drawingml/2006/main">
            <a:pPr>
              <a:lnSpc>
                <a:spcPct val="130000"/>
              </a:lnSpc>
              <a:buNone/>
              <a:defRPr sz="1300" b="1">
                <a:solidFill>
                  <a:srgbClr val="176A72"/>
                </a:solidFill>
                <a:latin typeface="Noto Sans JP"/>
                <a:ea typeface="Noto Sans JP"/>
                <a:cs typeface="Noto Sans JP"/>
              </a:defRPr>
            </a:pPr>
            <a:r>
              <a:rPr sz="1300" b="1">
                <a:solidFill>
                  <a:srgbClr val="176A72"/>
                </a:solidFill>
                <a:latin typeface="Noto Sans JP"/>
                <a:ea typeface="Noto Sans JP"/>
                <a:cs typeface="Noto Sans JP"/>
                <a:hlinkClick xmlns:r="http://schemas.openxmlformats.org/officeDocument/2006/relationships" r:id="R223ed08149c848c0"/>
              </a:rPr>
              <a:t>学校・先生向け相談フォーム</a:t>
            </a:r>
          </a:p>
        </p:txBody>
      </p:sp>
      <p:sp>
        <p:nvSpPr>
          <p:cNvPr id="23" name="toi.manabi@gmail.com">
            <a:extLst xmlns:a="http://schemas.openxmlformats.org/drawingml/2006/main">
              <a:ext uri="{FF2B5EF4-FFF2-40B4-BE49-F238E27FC236}">
                <a16:creationId xmlns:a16="http://schemas.microsoft.com/office/drawing/2014/main" id="{E3220F22-CF1E-45C2-9C83-253CD7A42D6A}"/>
              </a:ext>
            </a:extLst>
          </p:cNvPr>
          <p:cNvSpPr>
            <a:spLocks xmlns:a="http://schemas.openxmlformats.org/drawingml/2006/main" noGrp="1"/>
          </p:cNvSpPr>
          <p:nvPr/>
        </p:nvSpPr>
        <p:spPr>
          <a:xfrm xmlns:a="http://schemas.openxmlformats.org/drawingml/2006/main">
            <a:off x="11614800" y="9779000"/>
            <a:ext cx="3048000" cy="2279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50" b="0">
                <a:solidFill>
                  <a:srgbClr val="176A72"/>
                </a:solidFill>
                <a:latin typeface="Noto Sans JP"/>
                <a:ea typeface="Noto Sans JP"/>
                <a:cs typeface="Noto Sans JP"/>
              </a:defRPr>
            </a:defPPr>
          </a:lstStyle>
          <a:p xmlns:a="http://schemas.openxmlformats.org/drawingml/2006/main">
            <a:pPr>
              <a:lnSpc>
                <a:spcPct val="130000"/>
              </a:lnSpc>
              <a:buNone/>
              <a:defRPr sz="1150" b="0">
                <a:solidFill>
                  <a:srgbClr val="176A72"/>
                </a:solidFill>
                <a:latin typeface="Noto Sans JP"/>
                <a:ea typeface="Noto Sans JP"/>
                <a:cs typeface="Noto Sans JP"/>
              </a:defRPr>
            </a:pPr>
            <a:r>
              <a:rPr sz="1150" b="0">
                <a:solidFill>
                  <a:srgbClr val="176A72"/>
                </a:solidFill>
                <a:latin typeface="Noto Sans JP"/>
                <a:ea typeface="Noto Sans JP"/>
                <a:cs typeface="Noto Sans JP"/>
                <a:hlinkClick xmlns:r="http://schemas.openxmlformats.org/officeDocument/2006/relationships" r:id="R65a06e1ad67d4c7f"/>
              </a:rPr>
              <a:t>toi.manabi@gmail.com</a:t>
            </a:r>
          </a:p>
        </p:txBody>
      </p:sp>
      <p:sp>
        <p:nvSpPr>
          <p:cNvPr id="24" name="参照：文部科学省「中学校・高等学校キャリア教育の手引き」（2">
            <a:extLst xmlns:a="http://schemas.openxmlformats.org/drawingml/2006/main">
              <a:ext uri="{FF2B5EF4-FFF2-40B4-BE49-F238E27FC236}">
                <a16:creationId xmlns:a16="http://schemas.microsoft.com/office/drawing/2014/main" id="{C76B0EF1-3B0C-40D1-BB51-D1659624F21E}"/>
              </a:ext>
            </a:extLst>
          </p:cNvPr>
          <p:cNvSpPr>
            <a:spLocks xmlns:a="http://schemas.openxmlformats.org/drawingml/2006/main" noGrp="1"/>
          </p:cNvSpPr>
          <p:nvPr/>
        </p:nvSpPr>
        <p:spPr>
          <a:xfrm xmlns:a="http://schemas.openxmlformats.org/drawingml/2006/main">
            <a:off x="457200" y="10223500"/>
            <a:ext cx="14205600" cy="1512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810" b="0">
                <a:solidFill>
                  <a:srgbClr val="4D616B"/>
                </a:solidFill>
                <a:latin typeface="Noto Sans JP"/>
                <a:ea typeface="Noto Sans JP"/>
                <a:cs typeface="Noto Sans JP"/>
              </a:defRPr>
            </a:defPPr>
          </a:lstStyle>
          <a:p xmlns:a="http://schemas.openxmlformats.org/drawingml/2006/main">
            <a:pPr>
              <a:lnSpc>
                <a:spcPct val="110000"/>
              </a:lnSpc>
              <a:buNone/>
              <a:defRPr sz="810" b="0">
                <a:solidFill>
                  <a:srgbClr val="4D616B"/>
                </a:solidFill>
                <a:latin typeface="Noto Sans JP"/>
                <a:ea typeface="Noto Sans JP"/>
                <a:cs typeface="Noto Sans JP"/>
              </a:defRPr>
            </a:pPr>
            <a:r>
              <a:rPr sz="810" b="0">
                <a:solidFill>
                  <a:srgbClr val="4D616B"/>
                </a:solidFill>
                <a:latin typeface="Noto Sans JP"/>
                <a:ea typeface="Noto Sans JP"/>
                <a:cs typeface="Noto Sans JP"/>
                <a:hlinkClick xmlns:r="http://schemas.openxmlformats.org/officeDocument/2006/relationships" r:id="R4d8c42dc09964fb3"/>
              </a:rPr>
              <a:t>参照：文部科学省「中学校・高等学校キャリア教育の手引き」（2023年3月）第1・2・5章。問い・分担は吉田正之の提案です。</a:t>
            </a:r>
          </a:p>
        </p:txBody>
      </p:sp>
      <p:sp>
        <p:nvSpPr>
          <p:cNvPr id="25" name="参照：文部科学省「総合的な学習（探究）の時間」。生徒自身の課">
            <a:extLst xmlns:a="http://schemas.openxmlformats.org/drawingml/2006/main">
              <a:ext uri="{FF2B5EF4-FFF2-40B4-BE49-F238E27FC236}">
                <a16:creationId xmlns:a16="http://schemas.microsoft.com/office/drawing/2014/main" id="{96531054-2F7C-4463-9DC5-9C8478712219}"/>
              </a:ext>
            </a:extLst>
          </p:cNvPr>
          <p:cNvSpPr>
            <a:spLocks xmlns:a="http://schemas.openxmlformats.org/drawingml/2006/main" noGrp="1"/>
          </p:cNvSpPr>
          <p:nvPr/>
        </p:nvSpPr>
        <p:spPr>
          <a:xfrm xmlns:a="http://schemas.openxmlformats.org/drawingml/2006/main">
            <a:off x="457200" y="10375900"/>
            <a:ext cx="14205600" cy="1512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810" b="0">
                <a:solidFill>
                  <a:srgbClr val="4D616B"/>
                </a:solidFill>
                <a:latin typeface="Noto Sans JP"/>
                <a:ea typeface="Noto Sans JP"/>
                <a:cs typeface="Noto Sans JP"/>
              </a:defRPr>
            </a:defPPr>
          </a:lstStyle>
          <a:p xmlns:a="http://schemas.openxmlformats.org/drawingml/2006/main">
            <a:pPr>
              <a:lnSpc>
                <a:spcPct val="110000"/>
              </a:lnSpc>
              <a:buNone/>
              <a:defRPr sz="810" b="0">
                <a:solidFill>
                  <a:srgbClr val="4D616B"/>
                </a:solidFill>
                <a:latin typeface="Noto Sans JP"/>
                <a:ea typeface="Noto Sans JP"/>
                <a:cs typeface="Noto Sans JP"/>
              </a:defRPr>
            </a:pPr>
            <a:r>
              <a:rPr sz="810" b="0">
                <a:solidFill>
                  <a:srgbClr val="4D616B"/>
                </a:solidFill>
                <a:latin typeface="Noto Sans JP"/>
                <a:ea typeface="Noto Sans JP"/>
                <a:cs typeface="Noto Sans JP"/>
                <a:hlinkClick xmlns:r="http://schemas.openxmlformats.org/officeDocument/2006/relationships" r:id="R634ccf3104fa4c1d"/>
              </a:rPr>
              <a:t>参照：文部科学省「総合的な学習（探究）の時間」。生徒自身の課題設定、探究の過程と自己・社会との関わり。</a:t>
            </a:r>
          </a:p>
        </p:txBody>
      </p:sp>
    </p:spTree>
    <p:extLst>
      <p:ext uri="{BB962C8B-B14F-4D97-AF65-F5344CB8AC3E}">
        <p14:creationId xmlns:p14="http://schemas.microsoft.com/office/powerpoint/2010/main" val="11068506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2026-10-14T14:08:52.9060000Z</dcterms:created>
  <dcterms:modified xsi:type="dcterms:W3CDTF">2026-10-14T14:08:52.9060000Z</dcterms:modified>
</coreProperties>
</file>