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c0d68a235f410c" /><Relationship Type="http://schemas.openxmlformats.org/officeDocument/2006/relationships/extended-properties" Target="/docProps/app.xml" Id="R575107c14ff848de" /><Relationship Type="http://schemas.openxmlformats.org/officeDocument/2006/relationships/officeDocument" Target="/ppt/presentation.xml" Id="Rde5cc57616ae42c7" /></Relationships>
</file>

<file path=ppt/presentation.xml><?xml version="1.0" encoding="utf-8"?>
<p:presentation xmlns:p="http://schemas.openxmlformats.org/presentationml/2006/main">
  <p:sldMasterIdLst>
    <p:sldMasterId xmlns:r="http://schemas.openxmlformats.org/officeDocument/2006/relationships" id="2147483648" r:id="Redb8093fc86d46ab"/>
  </p:sldMasterIdLst>
  <p:notesMasterIdLst>
    <p:notesMasterId xmlns:r="http://schemas.openxmlformats.org/officeDocument/2006/relationships" r:id="Rf242e2a206bb40bd"/>
  </p:notesMasterIdLst>
  <p:sldIdLst>
    <p:sldId xmlns:r="http://schemas.openxmlformats.org/officeDocument/2006/relationships" id="256" r:id="R51cbfb9a48394483"/>
  </p:sldIdLst>
  <p:sldSz cx="15120000" cy="10692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75342cda8e4226" /><Relationship Type="http://schemas.openxmlformats.org/officeDocument/2006/relationships/slideMaster" Target="/ppt/slideMasters/slideMaster1.xml" Id="Redb8093fc86d46ab" /><Relationship Type="http://schemas.openxmlformats.org/officeDocument/2006/relationships/notesMaster" Target="/ppt/notesMasters/notesMaster1.xml" Id="Rf242e2a206bb40bd" /><Relationship Type="http://schemas.openxmlformats.org/officeDocument/2006/relationships/presProps" Target="/ppt/presProps.xml" Id="Rb1e34f5bd1574e6e" /><Relationship Type="http://schemas.openxmlformats.org/officeDocument/2006/relationships/tableStyles" Target="/ppt/tableStyles.xml" Id="Rb61b7d05b4034647" /><Relationship Type="http://schemas.openxmlformats.org/officeDocument/2006/relationships/slide" Target="/ppt/slides/slide1.xml" Id="R51cbfb9a4839448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0c51df603aa4d5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1ef25dec3a748c8" /><Relationship Type="http://schemas.openxmlformats.org/officeDocument/2006/relationships/notesMaster" Target="/ppt/notesMasters/notesMaster1.xml" Id="R0da7f28804a6486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学校・先生向けの支援提案。学校の目標・生徒の実態・発達段階に合わせて、学校が重点と実施条件を選びます。架空例は方法を説明するための例です。</a:t>
            </a:r>
          </a:p>
          <a:p xmlns:a="http://schemas.openxmlformats.org/drawingml/2006/main">
            <a:r>
              <a:t/>
            </a:r>
          </a:p>
          <a:p xmlns:a="http://schemas.openxmlformats.org/drawingml/2006/main">
            <a:r>
              <a:t>参照資料（確認2026年10月10日）：</a:t>
            </a:r>
          </a:p>
          <a:p xmlns:a="http://schemas.openxmlformats.org/drawingml/2006/main">
            <a:r>
              <a:t>文部科学省 中学校・高等学校キャリア教育の手引き（2023年3月）</a:t>
            </a:r>
          </a:p>
          <a:p xmlns:a="http://schemas.openxmlformats.org/drawingml/2006/main">
            <a:r>
              <a:t>第1章 基礎的・汎用的能力と学校教育全体でのキャリア教育</a:t>
            </a:r>
          </a:p>
          <a:p xmlns:a="http://schemas.openxmlformats.org/drawingml/2006/main">
            <a:r>
              <a:t>https://www.mext.go.jp/content/20230606-mxt_jidou01-000030273_001.pdf</a:t>
            </a:r>
          </a:p>
          <a:p xmlns:a="http://schemas.openxmlformats.org/drawingml/2006/main">
            <a:r>
              <a:t>関連章</a:t>
            </a:r>
          </a:p>
          <a:p xmlns:a="http://schemas.openxmlformats.org/drawingml/2006/main">
            <a:r>
              <a:t>https://www.mext.go.jp/content/20230606-mxt_jidou01-000030273_0001.pdf</a:t>
            </a:r>
          </a:p>
          <a:p xmlns:a="http://schemas.openxmlformats.org/drawingml/2006/main">
            <a:r>
              <a:t>文部科学省 キャリア・パスポートQ&amp;A（2022年3月改訂）問2・3・6・10</a:t>
            </a:r>
          </a:p>
          <a:p xmlns:a="http://schemas.openxmlformats.org/drawingml/2006/main">
            <a:r>
              <a:t>https://www.mext.go.jp/content/20220314-mxt_jidou01-000007080_1.pdf</a:t>
            </a:r>
          </a:p>
          <a:p xmlns:a="http://schemas.openxmlformats.org/drawingml/2006/main">
            <a:r>
              <a:t>参照：文部科学省「中学校・高等学校キャリア教育の手引き」（2023年3月）第1・2章。月別の学びと支援は吉田正之の提案です。</a:t>
            </a:r>
          </a:p>
          <a:p xmlns:a="http://schemas.openxmlformats.org/drawingml/2006/main">
            <a:r>
              <a:t>https://www.mext.go.jp/content/20230606-mxt_jidou01-000030273_0001.pdf</a:t>
            </a:r>
          </a:p>
          <a:p xmlns:a="http://schemas.openxmlformats.org/drawingml/2006/main">
            <a:r>
              <a:t>原資料：キャリア教育コーディネート_月別ロードマップ.xlsxの12か月を維持。キャリア・パスポートの扱いは文部科学省Q&amp;A問2・3・10を参照。</a:t>
            </a:r>
          </a:p>
          <a:p xmlns:a="http://schemas.openxmlformats.org/drawingml/2006/main">
            <a:r>
              <a:t>https://www.mext.go.jp/content/20220314-mxt_jidou01-000007080_1.pdf</a:t>
            </a:r>
          </a:p>
          <a:p xmlns:a="http://schemas.openxmlformats.org/drawingml/2006/main">
            <a:r>
              <a:t>原資料：キャリア教育コーディネート_月別ロードマップ.xlsx。学校の年間予定と12か月の支援を保ち、学校の目標と見取りの対応を補強。</a:t>
            </a:r>
          </a:p>
          <a:p xmlns:a="http://schemas.openxmlformats.org/drawingml/2006/main">
            <a:r>
              <a:t>2026年10月14日更新：作成・相談窓口は吉田正之（キャリア教育案内人）。初回30分無料、その後は支援範囲と費用を確認して見積もり。訪問は福島県と近隣県。</a:t>
            </a:r>
          </a:p>
          <a:p xmlns:a="http://schemas.openxmlformats.org/drawingml/2006/main">
            <a:r>
              <a:t>メール：toi.manabi@gmail.com</a:t>
            </a:r>
          </a:p>
          <a:p xmlns:a="http://schemas.openxmlformats.org/drawingml/2006/main">
            <a:r>
              <a:t>学校・先生向け相談フォーム：https://docs.google.com/forms/d/e/1FAIpQLSfSqR7GchR_rm6kelc5P5AEdZclb7U20SqXqWvbC0sPuYGGXg/viewform</a:t>
            </a:r>
          </a:p>
          <a:p xmlns:a="http://schemas.openxmlformats.org/drawingml/2006/main">
            <a:r>
              <a:t>本資料は手引き等を参考にした吉田正之のオリジナル支援提案です。文部科学省の公式様式ではありません。学校の目標や児童生徒の実態に合わせて編集してください。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dd5683444c24b1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e1c72b0f4ae44e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7161302a67944b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541c278ecb945e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76d86fe1ea6460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999a63b56c342c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009B64F-1971-4167-A96A-62D8E867A678}"/>
              </a:ext>
            </a:extLst>
          </p:cNvPr>
          <p:cNvSpPr>
            <a:spLocks xmlns:a="http://schemas.openxmlformats.org/drawingml/2006/main" noGrp="1"/>
          </p:cNvSpPr>
          <p:nvPr>
            <p:ph type="title" idx="0"/>
          </p:nvPr>
        </p:nvSpPr>
        <p:spPr>
          <a:xfrm xmlns:a="http://schemas.openxmlformats.org/drawingml/2006/main">
            <a:off x="1512000" y="4039200"/>
            <a:ext cx="12096000" cy="15444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95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4803F03-AFE4-453F-8865-BEDDDBEDE1C1}"/>
              </a:ext>
            </a:extLst>
          </p:cNvPr>
          <p:cNvSpPr>
            <a:spLocks xmlns:a="http://schemas.openxmlformats.org/drawingml/2006/main" noGrp="1"/>
          </p:cNvSpPr>
          <p:nvPr>
            <p:ph type="subTitle" idx="1"/>
          </p:nvPr>
        </p:nvSpPr>
        <p:spPr>
          <a:xfrm xmlns:a="http://schemas.openxmlformats.org/drawingml/2006/main">
            <a:off x="2268000" y="5880600"/>
            <a:ext cx="10584000" cy="1188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04"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86E558F-04F7-411A-81EF-62113D171F6D}"/>
              </a:ext>
            </a:extLst>
          </p:cNvPr>
          <p:cNvSpPr>
            <a:spLocks xmlns:a="http://schemas.openxmlformats.org/drawingml/2006/main" noGrp="1"/>
          </p:cNvSpPr>
          <p:nvPr>
            <p:ph type="title" idx="0"/>
          </p:nvPr>
        </p:nvSpPr>
        <p:spPr>
          <a:xfrm xmlns:a="http://schemas.openxmlformats.org/drawingml/2006/main">
            <a:off x="1512000" y="4455000"/>
            <a:ext cx="12096000" cy="178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09"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9D264C1-7626-4344-8148-FF6F13E12565}"/>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9F466C6-0D16-4FE6-BBAC-F4B8097E10AF}"/>
              </a:ext>
            </a:extLst>
          </p:cNvPr>
          <p:cNvSpPr>
            <a:spLocks xmlns:a="http://schemas.openxmlformats.org/drawingml/2006/main" noGrp="1"/>
          </p:cNvSpPr>
          <p:nvPr>
            <p:ph type="body" idx="1"/>
          </p:nvPr>
        </p:nvSpPr>
        <p:spPr>
          <a:xfrm xmlns:a="http://schemas.openxmlformats.org/drawingml/2006/main">
            <a:off x="850500" y="2970000"/>
            <a:ext cx="13419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90"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A038754-EF8B-406E-9F74-A5F20D7B8DE9}"/>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A37B685-85DE-4631-A1B5-3F3C6CBAB5A4}"/>
              </a:ext>
            </a:extLst>
          </p:cNvPr>
          <p:cNvSpPr>
            <a:spLocks xmlns:a="http://schemas.openxmlformats.org/drawingml/2006/main" noGrp="1"/>
          </p:cNvSpPr>
          <p:nvPr>
            <p:ph type="body" idx="1"/>
          </p:nvPr>
        </p:nvSpPr>
        <p:spPr>
          <a:xfrm xmlns:a="http://schemas.openxmlformats.org/drawingml/2006/main">
            <a:off x="850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04"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422F3C7-0495-473E-AA8D-6D022D90D965}"/>
              </a:ext>
            </a:extLst>
          </p:cNvPr>
          <p:cNvSpPr>
            <a:spLocks xmlns:a="http://schemas.openxmlformats.org/drawingml/2006/main" noGrp="1"/>
          </p:cNvSpPr>
          <p:nvPr>
            <p:ph type="body" idx="2"/>
          </p:nvPr>
        </p:nvSpPr>
        <p:spPr>
          <a:xfrm xmlns:a="http://schemas.openxmlformats.org/drawingml/2006/main">
            <a:off x="8032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04"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DD46566-5D44-4BC3-A32F-9B16F0455CE6}"/>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B3BA86C-4074-4E19-BDF3-6A7E49703E2F}"/>
              </a:ext>
            </a:extLst>
          </p:cNvPr>
          <p:cNvSpPr>
            <a:spLocks xmlns:a="http://schemas.openxmlformats.org/drawingml/2006/main" noGrp="1"/>
          </p:cNvSpPr>
          <p:nvPr>
            <p:ph type="body" idx="1"/>
          </p:nvPr>
        </p:nvSpPr>
        <p:spPr>
          <a:xfrm xmlns:a="http://schemas.openxmlformats.org/drawingml/2006/main">
            <a:off x="850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90"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52a7c375edc4a48" /><Relationship Type="http://schemas.openxmlformats.org/officeDocument/2006/relationships/slideLayout" Target="/ppt/slideLayouts/slideLayout1.xml" Id="R2222e5bc8d014933" /><Relationship Type="http://schemas.openxmlformats.org/officeDocument/2006/relationships/slideLayout" Target="/ppt/slideLayouts/slideLayout2.xml" Id="R0faf8f249fe64d43" /><Relationship Type="http://schemas.openxmlformats.org/officeDocument/2006/relationships/slideLayout" Target="/ppt/slideLayouts/slideLayout3.xml" Id="Ra3d614055f0f4993" /><Relationship Type="http://schemas.openxmlformats.org/officeDocument/2006/relationships/slideLayout" Target="/ppt/slideLayouts/slideLayout4.xml" Id="R25d716527190440b" /><Relationship Type="http://schemas.openxmlformats.org/officeDocument/2006/relationships/slideLayout" Target="/ppt/slideLayouts/slideLayout5.xml" Id="Re91657e4ff4a444e" /><Relationship Type="http://schemas.openxmlformats.org/officeDocument/2006/relationships/slideLayout" Target="/ppt/slideLayouts/slideLayout6.xml" Id="R6a5e32ee199c435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222e5bc8d014933"/>
    <p:sldLayoutId xmlns:r="http://schemas.openxmlformats.org/officeDocument/2006/relationships" id="2147483650" r:id="R0faf8f249fe64d43"/>
    <p:sldLayoutId xmlns:r="http://schemas.openxmlformats.org/officeDocument/2006/relationships" id="2147483651" r:id="Ra3d614055f0f4993"/>
    <p:sldLayoutId xmlns:r="http://schemas.openxmlformats.org/officeDocument/2006/relationships" id="2147483652" r:id="R25d716527190440b"/>
    <p:sldLayoutId xmlns:r="http://schemas.openxmlformats.org/officeDocument/2006/relationships" id="2147483653" r:id="Re91657e4ff4a444e"/>
    <p:sldLayoutId xmlns:r="http://schemas.openxmlformats.org/officeDocument/2006/relationships" id="2147483654" r:id="R6a5e32ee199c435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0b53704b9a045a8" /><Relationship Type="http://schemas.openxmlformats.org/officeDocument/2006/relationships/hyperlink" Target="https://docs.google.com/forms/d/e/1FAIpQLSfSqR7GchR_rm6kelc5P5AEdZclb7U20SqXqWvbC0sPuYGGXg/viewform" TargetMode="External" Id="R93cbb31d3eca444e" /><Relationship Type="http://schemas.openxmlformats.org/officeDocument/2006/relationships/hyperlink" Target="mailto:toi.manabi@gmail.com" TargetMode="External" Id="Ra4cc229a1e9d4c1e" /><Relationship Type="http://schemas.openxmlformats.org/officeDocument/2006/relationships/hyperlink" Target="https://www.mext.go.jp/content/20230606-mxt_jidou01-000030273_0001.pdf" TargetMode="External" Id="R84677e332d7c48f9" /><Relationship Type="http://schemas.openxmlformats.org/officeDocument/2006/relationships/hyperlink" Target="https://www.mext.go.jp/content/20220314-mxt_jidou01-000007080_1.pdf" TargetMode="External" Id="Rdcb5b223a7414105" /><Relationship Type="http://schemas.openxmlformats.org/officeDocument/2006/relationships/notesSlide" Target="/ppt/notesSlides/notesSlide1.xml" Id="Rde2e66367a7b4bda"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先生向け提案書 03　キャリア教育コーディネートの支援例">
            <a:extLst xmlns:a="http://schemas.openxmlformats.org/drawingml/2006/main">
              <a:ext uri="{FF2B5EF4-FFF2-40B4-BE49-F238E27FC236}">
                <a16:creationId xmlns:a16="http://schemas.microsoft.com/office/drawing/2014/main" id="{0F054A46-7ADB-4307-887A-D841F6CABB97}"/>
              </a:ext>
            </a:extLst>
          </p:cNvPr>
          <p:cNvSpPr>
            <a:spLocks xmlns:a="http://schemas.openxmlformats.org/drawingml/2006/main" noGrp="1"/>
          </p:cNvSpPr>
          <p:nvPr/>
        </p:nvSpPr>
        <p:spPr>
          <a:xfrm xmlns:a="http://schemas.openxmlformats.org/drawingml/2006/main">
            <a:off x="457200" y="317500"/>
            <a:ext cx="14205600" cy="2114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50" b="0">
                <a:solidFill>
                  <a:srgbClr val="4D616B"/>
                </a:solidFill>
                <a:latin typeface="Noto Sans JP"/>
                <a:ea typeface="Noto Sans JP"/>
                <a:cs typeface="Noto Sans JP"/>
              </a:defRPr>
            </a:defPPr>
          </a:lstStyle>
          <a:p xmlns:a="http://schemas.openxmlformats.org/drawingml/2006/main">
            <a:pPr>
              <a:lnSpc>
                <a:spcPct val="130000"/>
              </a:lnSpc>
              <a:buNone/>
              <a:defRPr sz="1050" b="0">
                <a:solidFill>
                  <a:srgbClr val="4D616B"/>
                </a:solidFill>
                <a:latin typeface="Noto Sans JP"/>
                <a:ea typeface="Noto Sans JP"/>
                <a:cs typeface="Noto Sans JP"/>
              </a:defRPr>
            </a:pPr>
            <a:r>
              <a:rPr sz="1050" b="0">
                <a:solidFill>
                  <a:srgbClr val="4D616B"/>
                </a:solidFill>
                <a:latin typeface="Noto Sans JP"/>
                <a:ea typeface="Noto Sans JP"/>
                <a:cs typeface="Noto Sans JP"/>
              </a:rPr>
              <a:t>先生向け提案書 03　キャリア教育コーディネートの支援例</a:t>
            </a:r>
          </a:p>
        </p:txBody>
      </p:sp>
      <p:sp>
        <p:nvSpPr>
          <p:cNvPr id="2" name="今ある授業と行事をつなぐ月別ロードマップ">
            <a:extLst xmlns:a="http://schemas.openxmlformats.org/drawingml/2006/main">
              <a:ext uri="{FF2B5EF4-FFF2-40B4-BE49-F238E27FC236}">
                <a16:creationId xmlns:a16="http://schemas.microsoft.com/office/drawing/2014/main" id="{C43A293E-A6CC-40D3-ACFA-8705770CDBF7}"/>
              </a:ext>
            </a:extLst>
          </p:cNvPr>
          <p:cNvSpPr>
            <a:spLocks xmlns:a="http://schemas.openxmlformats.org/drawingml/2006/main" noGrp="1"/>
          </p:cNvSpPr>
          <p:nvPr/>
        </p:nvSpPr>
        <p:spPr>
          <a:xfrm xmlns:a="http://schemas.openxmlformats.org/drawingml/2006/main">
            <a:off x="457200" y="584200"/>
            <a:ext cx="14205600" cy="4591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313D"/>
                </a:solidFill>
                <a:latin typeface="Noto Sans JP"/>
                <a:ea typeface="Noto Sans JP"/>
                <a:cs typeface="Noto Sans JP"/>
              </a:defRPr>
            </a:defPPr>
          </a:lstStyle>
          <a:p xmlns:a="http://schemas.openxmlformats.org/drawingml/2006/main">
            <a:pPr>
              <a:lnSpc>
                <a:spcPct val="130000"/>
              </a:lnSpc>
              <a:buNone/>
              <a:defRPr sz="2550" b="1">
                <a:solidFill>
                  <a:srgbClr val="17313D"/>
                </a:solidFill>
                <a:latin typeface="Noto Sans JP"/>
                <a:ea typeface="Noto Sans JP"/>
                <a:cs typeface="Noto Sans JP"/>
              </a:defRPr>
            </a:pPr>
            <a:r>
              <a:rPr sz="2550" b="1">
                <a:solidFill>
                  <a:srgbClr val="17313D"/>
                </a:solidFill>
                <a:latin typeface="Noto Sans JP"/>
                <a:ea typeface="Noto Sans JP"/>
                <a:cs typeface="Noto Sans JP"/>
              </a:rPr>
              <a:t>今ある授業と行事をつなぐ月別ロードマップ</a:t>
            </a:r>
          </a:p>
        </p:txBody>
      </p:sp>
      <p:sp>
        <p:nvSpPr>
          <p:cNvPr id="3" name="高校の総合的な探究の時間を中心にした支援例。令和9年度の年間">
            <a:extLst xmlns:a="http://schemas.openxmlformats.org/drawingml/2006/main">
              <a:ext uri="{FF2B5EF4-FFF2-40B4-BE49-F238E27FC236}">
                <a16:creationId xmlns:a16="http://schemas.microsoft.com/office/drawing/2014/main" id="{E4705FFF-792B-4B28-B3A7-190715745D06}"/>
              </a:ext>
            </a:extLst>
          </p:cNvPr>
          <p:cNvSpPr>
            <a:spLocks xmlns:a="http://schemas.openxmlformats.org/drawingml/2006/main" noGrp="1"/>
          </p:cNvSpPr>
          <p:nvPr/>
        </p:nvSpPr>
        <p:spPr>
          <a:xfrm xmlns:a="http://schemas.openxmlformats.org/drawingml/2006/main">
            <a:off x="457200" y="1092200"/>
            <a:ext cx="14205600" cy="2362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00" b="0">
                <a:solidFill>
                  <a:srgbClr val="4D616B"/>
                </a:solidFill>
                <a:latin typeface="Noto Sans JP"/>
                <a:ea typeface="Noto Sans JP"/>
                <a:cs typeface="Noto Sans JP"/>
              </a:defRPr>
            </a:defPPr>
          </a:lstStyle>
          <a:p xmlns:a="http://schemas.openxmlformats.org/drawingml/2006/main">
            <a:pPr>
              <a:lnSpc>
                <a:spcPct val="130000"/>
              </a:lnSpc>
              <a:buNone/>
              <a:defRPr sz="1200" b="0">
                <a:solidFill>
                  <a:srgbClr val="4D616B"/>
                </a:solidFill>
                <a:latin typeface="Noto Sans JP"/>
                <a:ea typeface="Noto Sans JP"/>
                <a:cs typeface="Noto Sans JP"/>
              </a:defRPr>
            </a:pPr>
            <a:r>
              <a:rPr sz="1200" b="0">
                <a:solidFill>
                  <a:srgbClr val="4D616B"/>
                </a:solidFill>
                <a:latin typeface="Noto Sans JP"/>
                <a:ea typeface="Noto Sans JP"/>
                <a:cs typeface="Noto Sans JP"/>
              </a:rPr>
              <a:t>高校の総合的な探究の時間を中心にした支援例。令和9年度の年間計画を考える提案例。行事・時期は各校で調整。</a:t>
            </a:r>
          </a:p>
        </p:txBody>
      </p:sp>
      <p:sp>
        <p:nvSpPr>
          <p:cNvPr id="4" name="">
            <a:extLst xmlns:a="http://schemas.openxmlformats.org/drawingml/2006/main">
              <a:ext uri="{FF2B5EF4-FFF2-40B4-BE49-F238E27FC236}">
                <a16:creationId xmlns:a16="http://schemas.microsoft.com/office/drawing/2014/main" id="{289BFF2B-840B-4D13-A1EF-8BEF4570ADA7}"/>
              </a:ext>
            </a:extLst>
          </p:cNvPr>
          <p:cNvSpPr>
            <a:spLocks xmlns:a="http://schemas.openxmlformats.org/drawingml/2006/main" noGrp="1"/>
          </p:cNvSpPr>
          <p:nvPr/>
        </p:nvSpPr>
        <p:spPr>
          <a:xfrm xmlns:a="http://schemas.openxmlformats.org/drawingml/2006/main">
            <a:off x="457200" y="1460500"/>
            <a:ext cx="14205600" cy="0"/>
          </a:xfrm>
          <a:prstGeom xmlns:a="http://schemas.openxmlformats.org/drawingml/2006/main" prst="line">
            <a:avLst/>
          </a:prstGeom>
          <a:ln xmlns:a="http://schemas.openxmlformats.org/drawingml/2006/main" w="19050">
            <a:solidFill>
              <a:srgbClr val="176A72"/>
            </a:solidFill>
            <a:prstDash val="solid"/>
          </a:ln>
        </p:spPr>
      </p:sp>
      <p:sp>
        <p:nvSpPr>
          <p:cNvPr id="5" name="キャリア教育は、特別活動を要として学校教育全体で社会的・職業">
            <a:extLst xmlns:a="http://schemas.openxmlformats.org/drawingml/2006/main">
              <a:ext uri="{FF2B5EF4-FFF2-40B4-BE49-F238E27FC236}">
                <a16:creationId xmlns:a16="http://schemas.microsoft.com/office/drawing/2014/main" id="{7E52A036-1BC6-4244-8C97-37BC4E198E62}"/>
              </a:ext>
            </a:extLst>
          </p:cNvPr>
          <p:cNvSpPr>
            <a:spLocks xmlns:a="http://schemas.openxmlformats.org/drawingml/2006/main" noGrp="1"/>
          </p:cNvSpPr>
          <p:nvPr/>
        </p:nvSpPr>
        <p:spPr>
          <a:xfrm xmlns:a="http://schemas.openxmlformats.org/drawingml/2006/main">
            <a:off x="457200" y="1587500"/>
            <a:ext cx="14205600" cy="2230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0" b="0">
                <a:solidFill>
                  <a:srgbClr val="17313D"/>
                </a:solidFill>
                <a:latin typeface="Noto Sans JP"/>
                <a:ea typeface="Noto Sans JP"/>
                <a:cs typeface="Noto Sans JP"/>
              </a:defRPr>
            </a:defPPr>
          </a:lstStyle>
          <a:p xmlns:a="http://schemas.openxmlformats.org/drawingml/2006/main">
            <a:pPr>
              <a:lnSpc>
                <a:spcPct val="130000"/>
              </a:lnSpc>
              <a:buNone/>
              <a:defRPr sz="1120" b="0">
                <a:solidFill>
                  <a:srgbClr val="17313D"/>
                </a:solidFill>
                <a:latin typeface="Noto Sans JP"/>
                <a:ea typeface="Noto Sans JP"/>
                <a:cs typeface="Noto Sans JP"/>
              </a:defRPr>
            </a:pPr>
            <a:r>
              <a:rPr sz="1120" b="0">
                <a:solidFill>
                  <a:srgbClr val="17313D"/>
                </a:solidFill>
                <a:latin typeface="Noto Sans JP"/>
                <a:ea typeface="Noto Sans JP"/>
                <a:cs typeface="Noto Sans JP"/>
              </a:rPr>
              <a:t>キャリア教育は、特別活動を要として学校教育全体で社会的・職業的自立に向けた力を育て、キャリア発達を促す教育です。</a:t>
            </a:r>
          </a:p>
        </p:txBody>
      </p:sp>
      <p:sp>
        <p:nvSpPr>
          <p:cNvPr id="6" name="対象学年：＿＿＿＿　学校の重点目標：＿＿＿＿＿＿＿＿＿＿＿＿">
            <a:extLst xmlns:a="http://schemas.openxmlformats.org/drawingml/2006/main">
              <a:ext uri="{FF2B5EF4-FFF2-40B4-BE49-F238E27FC236}">
                <a16:creationId xmlns:a16="http://schemas.microsoft.com/office/drawing/2014/main" id="{92438C49-1D8F-452E-A17C-16D6B5874DBF}"/>
              </a:ext>
            </a:extLst>
          </p:cNvPr>
          <p:cNvSpPr>
            <a:spLocks xmlns:a="http://schemas.openxmlformats.org/drawingml/2006/main" noGrp="1"/>
          </p:cNvSpPr>
          <p:nvPr/>
        </p:nvSpPr>
        <p:spPr>
          <a:xfrm xmlns:a="http://schemas.openxmlformats.org/drawingml/2006/main">
            <a:off x="457200" y="1841500"/>
            <a:ext cx="14205600"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80" b="1">
                <a:solidFill>
                  <a:srgbClr val="17313D"/>
                </a:solidFill>
                <a:latin typeface="Noto Sans JP"/>
                <a:ea typeface="Noto Sans JP"/>
                <a:cs typeface="Noto Sans JP"/>
              </a:defRPr>
            </a:defPPr>
          </a:lstStyle>
          <a:p xmlns:a="http://schemas.openxmlformats.org/drawingml/2006/main">
            <a:pPr>
              <a:lnSpc>
                <a:spcPct val="130000"/>
              </a:lnSpc>
              <a:buNone/>
              <a:defRPr sz="1080" b="1">
                <a:solidFill>
                  <a:srgbClr val="17313D"/>
                </a:solidFill>
                <a:latin typeface="Noto Sans JP"/>
                <a:ea typeface="Noto Sans JP"/>
                <a:cs typeface="Noto Sans JP"/>
              </a:defRPr>
            </a:pPr>
            <a:r>
              <a:rPr sz="1080" b="1">
                <a:solidFill>
                  <a:srgbClr val="17313D"/>
                </a:solidFill>
                <a:latin typeface="Noto Sans JP"/>
                <a:ea typeface="Noto Sans JP"/>
                <a:cs typeface="Noto Sans JP"/>
              </a:rPr>
              <a:t>対象学年：＿＿＿＿　学校の重点目標：＿＿＿＿＿＿＿＿＿＿＿＿＿＿＿＿　重点的に育てる力：＿＿＿＿＿＿＿＿</a:t>
            </a:r>
          </a:p>
        </p:txBody>
      </p:sp>
      <p:sp>
        <p:nvSpPr>
          <p:cNvPr id="7" name="学校の目標と照合する視点　人間関係形成・社会形成能力／自己理">
            <a:extLst xmlns:a="http://schemas.openxmlformats.org/drawingml/2006/main">
              <a:ext uri="{FF2B5EF4-FFF2-40B4-BE49-F238E27FC236}">
                <a16:creationId xmlns:a16="http://schemas.microsoft.com/office/drawing/2014/main" id="{7DBD1F33-0575-40C4-9689-6B4A7F45D461}"/>
              </a:ext>
            </a:extLst>
          </p:cNvPr>
          <p:cNvSpPr>
            <a:spLocks xmlns:a="http://schemas.openxmlformats.org/drawingml/2006/main" noGrp="1"/>
          </p:cNvSpPr>
          <p:nvPr/>
        </p:nvSpPr>
        <p:spPr>
          <a:xfrm xmlns:a="http://schemas.openxmlformats.org/drawingml/2006/main">
            <a:off x="457200" y="2108200"/>
            <a:ext cx="14205600"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80" b="0">
                <a:solidFill>
                  <a:srgbClr val="176A72"/>
                </a:solidFill>
                <a:latin typeface="Noto Sans JP"/>
                <a:ea typeface="Noto Sans JP"/>
                <a:cs typeface="Noto Sans JP"/>
              </a:defRPr>
            </a:defPPr>
          </a:lstStyle>
          <a:p xmlns:a="http://schemas.openxmlformats.org/drawingml/2006/main">
            <a:pPr>
              <a:lnSpc>
                <a:spcPct val="130000"/>
              </a:lnSpc>
              <a:buNone/>
              <a:defRPr sz="1080" b="0">
                <a:solidFill>
                  <a:srgbClr val="176A72"/>
                </a:solidFill>
                <a:latin typeface="Noto Sans JP"/>
                <a:ea typeface="Noto Sans JP"/>
                <a:cs typeface="Noto Sans JP"/>
              </a:defRPr>
            </a:pPr>
            <a:r>
              <a:rPr sz="1080" b="0">
                <a:solidFill>
                  <a:srgbClr val="176A72"/>
                </a:solidFill>
                <a:latin typeface="Noto Sans JP"/>
                <a:ea typeface="Noto Sans JP"/>
                <a:cs typeface="Noto Sans JP"/>
              </a:rPr>
              <a:t>学校の目標と照合する視点　人間関係形成・社会形成能力／自己理解・自己管理能力／課題対応能力／キャリアプランニング能力</a:t>
            </a:r>
          </a:p>
        </p:txBody>
      </p:sp>
      <p:graphicFrame>
        <p:nvGraphicFramePr>
          <p:cNvPr id="8" name="">
            <a:extLst xmlns:a="http://schemas.openxmlformats.org/drawingml/2006/main">
              <a:ext uri="{FF2B5EF4-FFF2-40B4-BE49-F238E27FC236}">
                <a16:creationId xmlns:a16="http://schemas.microsoft.com/office/drawing/2014/main" id="{BFBF059E-062E-486E-94CB-902E8C8011CF}"/>
              </a:ext>
            </a:extLst>
          </p:cNvPr>
          <p:cNvGraphicFramePr/>
          <p:nvPr/>
        </p:nvGraphicFramePr>
        <p:xfrm>
          <a:off xmlns:a="http://schemas.openxmlformats.org/drawingml/2006/main" x="457200" y="2425700"/>
          <a:ext xmlns:a="http://schemas.openxmlformats.org/drawingml/2006/main" cx="14205600" cy="5414454"/>
        </p:xfrm>
        <a:graphic xmlns:a="http://schemas.openxmlformats.org/drawingml/2006/main">
          <a:graphicData uri="http://schemas.openxmlformats.org/drawingml/2006/table">
            <a:tbl>
              <a:tblPr/>
              <a:tblGrid>
                <a:gridCol w="533400"/>
                <a:gridCol w="2095500"/>
                <a:gridCol w="3987800"/>
                <a:gridCol w="3213100"/>
                <a:gridCol w="4375800"/>
              </a:tblGrid>
              <a:tr h="272478">
                <a:tc>
                  <a:txBody>
                    <a:bodyPr wrap="square" lIns="45720" tIns="9144" rIns="36576" bIns="4572" anchor="ctr">
                      <a:noAutofit/>
                    </a:bodyPr>
                    <a:lstStyle/>
                    <a:p>
                      <a:pPr>
                        <a:lnSpc>
                          <a:spcPct val="100000"/>
                        </a:lnSpc>
                        <a:spcBef>
                          <a:spcPts val="0"/>
                        </a:spcBef>
                        <a:spcAft>
                          <a:spcPts val="0"/>
                        </a:spcAft>
                        <a:buNone/>
                      </a:pPr>
                      <a:r>
                        <a:rPr sz="980" b="1">
                          <a:solidFill>
                            <a:srgbClr val="176A72"/>
                          </a:solidFill>
                          <a:latin typeface="Noto Sans JP"/>
                          <a:ea typeface="Noto Sans JP"/>
                          <a:cs typeface="Noto Sans JP"/>
                        </a:rPr>
                        <a:t>月</a:t>
                      </a:r>
                    </a:p>
                  </a:txBody>
                  <a:tcPr marL="31750" marR="31750" marT="31750" marB="31750" anchor="ctr">
                    <a:solidFill>
                      <a:srgbClr val="ECF4F4"/>
                    </a:solidFill>
                  </a:tcPr>
                </a:tc>
                <a:tc>
                  <a:txBody>
                    <a:bodyPr wrap="square" lIns="45720" tIns="9144" rIns="36576" bIns="4572" anchor="ctr">
                      <a:noAutofit/>
                    </a:bodyPr>
                    <a:lstStyle/>
                    <a:p>
                      <a:pPr>
                        <a:lnSpc>
                          <a:spcPct val="100000"/>
                        </a:lnSpc>
                        <a:spcBef>
                          <a:spcPts val="0"/>
                        </a:spcBef>
                        <a:spcAft>
                          <a:spcPts val="0"/>
                        </a:spcAft>
                        <a:buNone/>
                      </a:pPr>
                      <a:r>
                        <a:rPr sz="980" b="1">
                          <a:solidFill>
                            <a:srgbClr val="176A72"/>
                          </a:solidFill>
                          <a:latin typeface="Noto Sans JP"/>
                          <a:ea typeface="Noto Sans JP"/>
                          <a:cs typeface="Noto Sans JP"/>
                        </a:rPr>
                        <a:t>学校の動きの例</a:t>
                      </a:r>
                    </a:p>
                  </a:txBody>
                  <a:tcPr marL="31750" marR="31750" marT="31750" marB="31750" anchor="ctr">
                    <a:solidFill>
                      <a:srgbClr val="ECF4F4"/>
                    </a:solidFill>
                  </a:tcPr>
                </a:tc>
                <a:tc>
                  <a:txBody>
                    <a:bodyPr wrap="square" lIns="45720" tIns="9144" rIns="36576" bIns="4572" anchor="ctr">
                      <a:noAutofit/>
                    </a:bodyPr>
                    <a:lstStyle/>
                    <a:p>
                      <a:pPr>
                        <a:lnSpc>
                          <a:spcPct val="100000"/>
                        </a:lnSpc>
                        <a:spcBef>
                          <a:spcPts val="0"/>
                        </a:spcBef>
                        <a:spcAft>
                          <a:spcPts val="0"/>
                        </a:spcAft>
                        <a:buNone/>
                      </a:pPr>
                      <a:r>
                        <a:rPr sz="980" b="1">
                          <a:solidFill>
                            <a:srgbClr val="176A72"/>
                          </a:solidFill>
                          <a:latin typeface="Noto Sans JP"/>
                          <a:ea typeface="Noto Sans JP"/>
                          <a:cs typeface="Noto Sans JP"/>
                        </a:rPr>
                        <a:t>今ある授業・活動で考える学びの例</a:t>
                      </a:r>
                    </a:p>
                  </a:txBody>
                  <a:tcPr marL="31750" marR="31750" marT="31750" marB="31750" anchor="ctr">
                    <a:solidFill>
                      <a:srgbClr val="ECF4F4"/>
                    </a:solidFill>
                  </a:tcPr>
                </a:tc>
                <a:tc>
                  <a:txBody>
                    <a:bodyPr wrap="square" lIns="45720" tIns="9144" rIns="36576" bIns="4572" anchor="ctr">
                      <a:noAutofit/>
                    </a:bodyPr>
                    <a:lstStyle/>
                    <a:p>
                      <a:pPr>
                        <a:lnSpc>
                          <a:spcPct val="100000"/>
                        </a:lnSpc>
                        <a:spcBef>
                          <a:spcPts val="0"/>
                        </a:spcBef>
                        <a:spcAft>
                          <a:spcPts val="0"/>
                        </a:spcAft>
                        <a:buNone/>
                      </a:pPr>
                      <a:r>
                        <a:rPr sz="980" b="1">
                          <a:solidFill>
                            <a:srgbClr val="176A72"/>
                          </a:solidFill>
                          <a:latin typeface="Noto Sans JP"/>
                          <a:ea typeface="Noto Sans JP"/>
                          <a:cs typeface="Noto Sans JP"/>
                        </a:rPr>
                        <a:t>育てたい生徒の姿の例</a:t>
                      </a:r>
                    </a:p>
                  </a:txBody>
                  <a:tcPr marL="31750" marR="31750" marT="31750" marB="31750" anchor="ctr">
                    <a:solidFill>
                      <a:srgbClr val="ECF4F4"/>
                    </a:solidFill>
                  </a:tcPr>
                </a:tc>
                <a:tc>
                  <a:txBody>
                    <a:bodyPr wrap="square" lIns="45720" tIns="9144" rIns="36576" bIns="4572" anchor="ctr">
                      <a:noAutofit/>
                    </a:bodyPr>
                    <a:lstStyle/>
                    <a:p>
                      <a:pPr>
                        <a:lnSpc>
                          <a:spcPct val="100000"/>
                        </a:lnSpc>
                        <a:spcBef>
                          <a:spcPts val="0"/>
                        </a:spcBef>
                        <a:spcAft>
                          <a:spcPts val="0"/>
                        </a:spcAft>
                        <a:buNone/>
                      </a:pPr>
                      <a:r>
                        <a:rPr sz="980" b="1">
                          <a:solidFill>
                            <a:srgbClr val="176A72"/>
                          </a:solidFill>
                          <a:latin typeface="Noto Sans JP"/>
                          <a:ea typeface="Noto Sans JP"/>
                          <a:cs typeface="Noto Sans JP"/>
                        </a:rPr>
                        <a:t>私が分担する支援の例</a:t>
                      </a:r>
                    </a:p>
                  </a:txBody>
                  <a:tcPr marL="31750" marR="31750" marT="31750" marB="31750" anchor="ctr">
                    <a:solidFill>
                      <a:srgbClr val="ECF4F4"/>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4月</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新学期・入学・面談等</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オリエンテーションで関心と目標を確かめる。</a:t>
                      </a:r>
                    </a:p>
                    <a:p>
                      <a:pPr>
                        <a:lnSpc>
                          <a:spcPct val="100000"/>
                        </a:lnSpc>
                        <a:spcBef>
                          <a:spcPts val="0"/>
                        </a:spcBef>
                        <a:spcAft>
                          <a:spcPts val="0"/>
                        </a:spcAft>
                        <a:buNone/>
                      </a:pPr>
                      <a:r>
                        <a:rPr sz="900" b="0">
                          <a:solidFill>
                            <a:srgbClr val="17313D"/>
                          </a:solidFill>
                          <a:latin typeface="Noto Sans JP"/>
                          <a:ea typeface="Noto Sans JP"/>
                          <a:cs typeface="Noto Sans JP"/>
                        </a:rPr>
                        <a:t>教科・HR・探究の計画を共有する。</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自分や仲間の関心・よさに気づき、</a:t>
                      </a:r>
                    </a:p>
                    <a:p>
                      <a:pPr>
                        <a:lnSpc>
                          <a:spcPct val="100000"/>
                        </a:lnSpc>
                        <a:spcBef>
                          <a:spcPts val="0"/>
                        </a:spcBef>
                        <a:spcAft>
                          <a:spcPts val="0"/>
                        </a:spcAft>
                        <a:buNone/>
                      </a:pPr>
                      <a:r>
                        <a:rPr sz="900" b="0">
                          <a:solidFill>
                            <a:srgbClr val="17313D"/>
                          </a:solidFill>
                          <a:latin typeface="Noto Sans JP"/>
                          <a:ea typeface="Noto Sans JP"/>
                          <a:cs typeface="Noto Sans JP"/>
                        </a:rPr>
                        <a:t>今年試したいことを考える。</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学校の目標・計画と支援範囲を確認。</a:t>
                      </a:r>
                    </a:p>
                    <a:p>
                      <a:pPr>
                        <a:lnSpc>
                          <a:spcPct val="100000"/>
                        </a:lnSpc>
                        <a:spcBef>
                          <a:spcPts val="0"/>
                        </a:spcBef>
                        <a:spcAft>
                          <a:spcPts val="0"/>
                        </a:spcAft>
                        <a:buNone/>
                      </a:pPr>
                      <a:r>
                        <a:rPr sz="900" b="0">
                          <a:solidFill>
                            <a:srgbClr val="17313D"/>
                          </a:solidFill>
                          <a:latin typeface="Noto Sans JP"/>
                          <a:ea typeface="Noto Sans JP"/>
                          <a:cs typeface="Noto Sans JP"/>
                        </a:rPr>
                        <a:t>教材、役割表、前年度資料を整理する。</a:t>
                      </a:r>
                    </a:p>
                  </a:txBody>
                  <a:tcPr marL="31750" marR="31750" marT="31750" marB="31750" anchor="ctr">
                    <a:solidFill>
                      <a:srgbClr val="FFFFFF"/>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5月</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中間考査・生徒総会等</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今の関心から問いを挙げ、理由を考える。</a:t>
                      </a:r>
                    </a:p>
                    <a:p>
                      <a:pPr>
                        <a:lnSpc>
                          <a:spcPct val="100000"/>
                        </a:lnSpc>
                        <a:spcBef>
                          <a:spcPts val="0"/>
                        </a:spcBef>
                        <a:spcAft>
                          <a:spcPts val="0"/>
                        </a:spcAft>
                        <a:buNone/>
                      </a:pPr>
                      <a:r>
                        <a:rPr sz="900" b="0">
                          <a:solidFill>
                            <a:srgbClr val="17313D"/>
                          </a:solidFill>
                          <a:latin typeface="Noto Sans JP"/>
                          <a:ea typeface="Noto Sans JP"/>
                          <a:cs typeface="Noto Sans JP"/>
                        </a:rPr>
                        <a:t>教科の学びと関連する情報を探す。</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関心の理由を言葉にし、</a:t>
                      </a:r>
                    </a:p>
                    <a:p>
                      <a:pPr>
                        <a:lnSpc>
                          <a:spcPct val="100000"/>
                        </a:lnSpc>
                        <a:spcBef>
                          <a:spcPts val="0"/>
                        </a:spcBef>
                        <a:spcAft>
                          <a:spcPts val="0"/>
                        </a:spcAft>
                        <a:buNone/>
                      </a:pPr>
                      <a:r>
                        <a:rPr sz="900" b="0">
                          <a:solidFill>
                            <a:srgbClr val="17313D"/>
                          </a:solidFill>
                          <a:latin typeface="Noto Sans JP"/>
                          <a:ea typeface="Noto Sans JP"/>
                          <a:cs typeface="Noto Sans JP"/>
                        </a:rPr>
                        <a:t>確かめたい問いを選ぶ。</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問いづくり教材・協力者候補を準備。</a:t>
                      </a:r>
                    </a:p>
                    <a:p>
                      <a:pPr>
                        <a:lnSpc>
                          <a:spcPct val="100000"/>
                        </a:lnSpc>
                        <a:spcBef>
                          <a:spcPts val="0"/>
                        </a:spcBef>
                        <a:spcAft>
                          <a:spcPts val="0"/>
                        </a:spcAft>
                        <a:buNone/>
                      </a:pPr>
                      <a:r>
                        <a:rPr sz="900" b="0">
                          <a:solidFill>
                            <a:srgbClr val="17313D"/>
                          </a:solidFill>
                          <a:latin typeface="Noto Sans JP"/>
                          <a:ea typeface="Noto Sans JP"/>
                          <a:cs typeface="Noto Sans JP"/>
                        </a:rPr>
                        <a:t>学校と合意した時間に連絡調整する。</a:t>
                      </a:r>
                    </a:p>
                  </a:txBody>
                  <a:tcPr marL="31750" marR="31750" marT="31750" marB="31750" anchor="ctr">
                    <a:solidFill>
                      <a:srgbClr val="F8FAFA"/>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6月</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体育行事・期末考査等</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資料や外部の話から問いを見直す。</a:t>
                      </a:r>
                    </a:p>
                    <a:p>
                      <a:pPr>
                        <a:lnSpc>
                          <a:spcPct val="100000"/>
                        </a:lnSpc>
                        <a:spcBef>
                          <a:spcPts val="0"/>
                        </a:spcBef>
                        <a:spcAft>
                          <a:spcPts val="0"/>
                        </a:spcAft>
                        <a:buNone/>
                      </a:pPr>
                      <a:r>
                        <a:rPr sz="900" b="0">
                          <a:solidFill>
                            <a:srgbClr val="17313D"/>
                          </a:solidFill>
                          <a:latin typeface="Noto Sans JP"/>
                          <a:ea typeface="Noto Sans JP"/>
                          <a:cs typeface="Noto Sans JP"/>
                        </a:rPr>
                        <a:t>必要な調査や夏の活動の方向を考える。</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自分の関心と社会の出来事を結び、</a:t>
                      </a:r>
                    </a:p>
                    <a:p>
                      <a:pPr>
                        <a:lnSpc>
                          <a:spcPct val="100000"/>
                        </a:lnSpc>
                        <a:spcBef>
                          <a:spcPts val="0"/>
                        </a:spcBef>
                        <a:spcAft>
                          <a:spcPts val="0"/>
                        </a:spcAft>
                        <a:buNone/>
                      </a:pPr>
                      <a:r>
                        <a:rPr sz="900" b="0">
                          <a:solidFill>
                            <a:srgbClr val="17313D"/>
                          </a:solidFill>
                          <a:latin typeface="Noto Sans JP"/>
                          <a:ea typeface="Noto Sans JP"/>
                          <a:cs typeface="Noto Sans JP"/>
                        </a:rPr>
                        <a:t>人の話から考えを見直す。</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講師等との打合せ、受入先の候補調整。</a:t>
                      </a:r>
                    </a:p>
                    <a:p>
                      <a:pPr>
                        <a:lnSpc>
                          <a:spcPct val="100000"/>
                        </a:lnSpc>
                        <a:spcBef>
                          <a:spcPts val="0"/>
                        </a:spcBef>
                        <a:spcAft>
                          <a:spcPts val="0"/>
                        </a:spcAft>
                        <a:buNone/>
                      </a:pPr>
                      <a:r>
                        <a:rPr sz="900" b="0">
                          <a:solidFill>
                            <a:srgbClr val="17313D"/>
                          </a:solidFill>
                          <a:latin typeface="Noto Sans JP"/>
                          <a:ea typeface="Noto Sans JP"/>
                          <a:cs typeface="Noto Sans JP"/>
                        </a:rPr>
                        <a:t>学校のねらいと必要な配慮を共有する。</a:t>
                      </a:r>
                    </a:p>
                  </a:txBody>
                  <a:tcPr marL="31750" marR="31750" marT="31750" marB="31750" anchor="ctr">
                    <a:solidFill>
                      <a:srgbClr val="FFFFFF"/>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7月</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面談・補習・夏休み前</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調査計画をつくり、役割と方法を考える。</a:t>
                      </a:r>
                    </a:p>
                    <a:p>
                      <a:pPr>
                        <a:lnSpc>
                          <a:spcPct val="100000"/>
                        </a:lnSpc>
                        <a:spcBef>
                          <a:spcPts val="0"/>
                        </a:spcBef>
                        <a:spcAft>
                          <a:spcPts val="0"/>
                        </a:spcAft>
                        <a:buNone/>
                      </a:pPr>
                      <a:r>
                        <a:rPr sz="900" b="0">
                          <a:solidFill>
                            <a:srgbClr val="17313D"/>
                          </a:solidFill>
                          <a:latin typeface="Noto Sans JP"/>
                          <a:ea typeface="Noto Sans JP"/>
                          <a:cs typeface="Noto Sans JP"/>
                        </a:rPr>
                        <a:t>連絡の仕方や安全を事前に確認する。</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見通しをもち、役割を分け、</a:t>
                      </a:r>
                    </a:p>
                    <a:p>
                      <a:pPr>
                        <a:lnSpc>
                          <a:spcPct val="100000"/>
                        </a:lnSpc>
                        <a:spcBef>
                          <a:spcPts val="0"/>
                        </a:spcBef>
                        <a:spcAft>
                          <a:spcPts val="0"/>
                        </a:spcAft>
                        <a:buNone/>
                      </a:pPr>
                      <a:r>
                        <a:rPr sz="900" b="0">
                          <a:solidFill>
                            <a:srgbClr val="17313D"/>
                          </a:solidFill>
                          <a:latin typeface="Noto Sans JP"/>
                          <a:ea typeface="Noto Sans JP"/>
                          <a:cs typeface="Noto Sans JP"/>
                        </a:rPr>
                        <a:t>困ったときに相談できる。</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訪問等の連絡・事前学習案を準備。</a:t>
                      </a:r>
                    </a:p>
                    <a:p>
                      <a:pPr>
                        <a:lnSpc>
                          <a:spcPct val="100000"/>
                        </a:lnSpc>
                        <a:spcBef>
                          <a:spcPts val="0"/>
                        </a:spcBef>
                        <a:spcAft>
                          <a:spcPts val="0"/>
                        </a:spcAft>
                        <a:buNone/>
                      </a:pPr>
                      <a:r>
                        <a:rPr sz="900" b="0">
                          <a:solidFill>
                            <a:srgbClr val="17313D"/>
                          </a:solidFill>
                          <a:latin typeface="Noto Sans JP"/>
                          <a:ea typeface="Noto Sans JP"/>
                          <a:cs typeface="Noto Sans JP"/>
                        </a:rPr>
                        <a:t>日程、緊急連絡、活動条件を確認する。</a:t>
                      </a:r>
                    </a:p>
                  </a:txBody>
                  <a:tcPr marL="31750" marR="31750" marT="31750" marB="31750" anchor="ctr">
                    <a:solidFill>
                      <a:srgbClr val="F8FAFA"/>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8月</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夏季休業・学校閉庁日等</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実施校の計画に沿って調査等を行う。</a:t>
                      </a:r>
                    </a:p>
                    <a:p>
                      <a:pPr>
                        <a:lnSpc>
                          <a:spcPct val="100000"/>
                        </a:lnSpc>
                        <a:spcBef>
                          <a:spcPts val="0"/>
                        </a:spcBef>
                        <a:spcAft>
                          <a:spcPts val="0"/>
                        </a:spcAft>
                        <a:buNone/>
                      </a:pPr>
                      <a:r>
                        <a:rPr sz="900" b="0">
                          <a:solidFill>
                            <a:srgbClr val="17313D"/>
                          </a:solidFill>
                          <a:latin typeface="Noto Sans JP"/>
                          <a:ea typeface="Noto Sans JP"/>
                          <a:cs typeface="Noto Sans JP"/>
                        </a:rPr>
                        <a:t>見聞きしたことを既存の記録に残す。</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経験と事実を記録し、</a:t>
                      </a:r>
                    </a:p>
                    <a:p>
                      <a:pPr>
                        <a:lnSpc>
                          <a:spcPct val="100000"/>
                        </a:lnSpc>
                        <a:spcBef>
                          <a:spcPts val="0"/>
                        </a:spcBef>
                        <a:spcAft>
                          <a:spcPts val="0"/>
                        </a:spcAft>
                        <a:buNone/>
                      </a:pPr>
                      <a:r>
                        <a:rPr sz="900" b="0">
                          <a:solidFill>
                            <a:srgbClr val="17313D"/>
                          </a:solidFill>
                          <a:latin typeface="Noto Sans JP"/>
                          <a:ea typeface="Noto Sans JP"/>
                          <a:cs typeface="Noto Sans JP"/>
                        </a:rPr>
                        <a:t>次に確かめることを残す。</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合意した範囲で連絡窓口等を分担。</a:t>
                      </a:r>
                    </a:p>
                    <a:p>
                      <a:pPr>
                        <a:lnSpc>
                          <a:spcPct val="100000"/>
                        </a:lnSpc>
                        <a:spcBef>
                          <a:spcPts val="0"/>
                        </a:spcBef>
                        <a:spcAft>
                          <a:spcPts val="0"/>
                        </a:spcAft>
                        <a:buNone/>
                      </a:pPr>
                      <a:r>
                        <a:rPr sz="900" b="0">
                          <a:solidFill>
                            <a:srgbClr val="17313D"/>
                          </a:solidFill>
                          <a:latin typeface="Noto Sans JP"/>
                          <a:ea typeface="Noto Sans JP"/>
                          <a:cs typeface="Noto Sans JP"/>
                        </a:rPr>
                        <a:t>休業中の対応と校内で行う代替案を確認。</a:t>
                      </a:r>
                    </a:p>
                  </a:txBody>
                  <a:tcPr marL="31750" marR="31750" marT="31750" marB="31750" anchor="ctr">
                    <a:solidFill>
                      <a:srgbClr val="FFFFFF"/>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9月</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文化祭・中間考査等</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集めた情報を整理・分析する。</a:t>
                      </a:r>
                    </a:p>
                    <a:p>
                      <a:pPr>
                        <a:lnSpc>
                          <a:spcPct val="100000"/>
                        </a:lnSpc>
                        <a:spcBef>
                          <a:spcPts val="0"/>
                        </a:spcBef>
                        <a:spcAft>
                          <a:spcPts val="0"/>
                        </a:spcAft>
                        <a:buNone/>
                      </a:pPr>
                      <a:r>
                        <a:rPr sz="900" b="0">
                          <a:solidFill>
                            <a:srgbClr val="17313D"/>
                          </a:solidFill>
                          <a:latin typeface="Noto Sans JP"/>
                          <a:ea typeface="Noto Sans JP"/>
                          <a:cs typeface="Noto Sans JP"/>
                        </a:rPr>
                        <a:t>問いを見直し、中間発表を準備する。</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情報を比べ、関心の変化や</a:t>
                      </a:r>
                    </a:p>
                    <a:p>
                      <a:pPr>
                        <a:lnSpc>
                          <a:spcPct val="100000"/>
                        </a:lnSpc>
                        <a:spcBef>
                          <a:spcPts val="0"/>
                        </a:spcBef>
                        <a:spcAft>
                          <a:spcPts val="0"/>
                        </a:spcAft>
                        <a:buNone/>
                      </a:pPr>
                      <a:r>
                        <a:rPr sz="900" b="0">
                          <a:solidFill>
                            <a:srgbClr val="17313D"/>
                          </a:solidFill>
                          <a:latin typeface="Noto Sans JP"/>
                          <a:ea typeface="Noto Sans JP"/>
                          <a:cs typeface="Noto Sans JP"/>
                        </a:rPr>
                        <a:t>次に調べることを確かめる。</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整理・分析の教材と発表案を準備。</a:t>
                      </a:r>
                    </a:p>
                    <a:p>
                      <a:pPr>
                        <a:lnSpc>
                          <a:spcPct val="100000"/>
                        </a:lnSpc>
                        <a:spcBef>
                          <a:spcPts val="0"/>
                        </a:spcBef>
                        <a:spcAft>
                          <a:spcPts val="0"/>
                        </a:spcAft>
                        <a:buNone/>
                      </a:pPr>
                      <a:r>
                        <a:rPr sz="900" b="0">
                          <a:solidFill>
                            <a:srgbClr val="17313D"/>
                          </a:solidFill>
                          <a:latin typeface="Noto Sans JP"/>
                          <a:ea typeface="Noto Sans JP"/>
                          <a:cs typeface="Noto Sans JP"/>
                        </a:rPr>
                        <a:t>必要な協力者への依頼案を整理する。</a:t>
                      </a:r>
                    </a:p>
                  </a:txBody>
                  <a:tcPr marL="31750" marR="31750" marT="31750" marB="31750" anchor="ctr">
                    <a:solidFill>
                      <a:srgbClr val="F8FAFA"/>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10月</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模試・検定・進路関係等</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助言や対話で問いを深める。</a:t>
                      </a:r>
                    </a:p>
                    <a:p>
                      <a:pPr>
                        <a:lnSpc>
                          <a:spcPct val="100000"/>
                        </a:lnSpc>
                        <a:spcBef>
                          <a:spcPts val="0"/>
                        </a:spcBef>
                        <a:spcAft>
                          <a:spcPts val="0"/>
                        </a:spcAft>
                        <a:buNone/>
                      </a:pPr>
                      <a:r>
                        <a:rPr sz="900" b="0">
                          <a:solidFill>
                            <a:srgbClr val="17313D"/>
                          </a:solidFill>
                          <a:latin typeface="Noto Sans JP"/>
                          <a:ea typeface="Noto Sans JP"/>
                          <a:cs typeface="Noto Sans JP"/>
                        </a:rPr>
                        <a:t>根拠を示す発表資料をつくる。</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助言を吟味し、仲間と協力して</a:t>
                      </a:r>
                    </a:p>
                    <a:p>
                      <a:pPr>
                        <a:lnSpc>
                          <a:spcPct val="100000"/>
                        </a:lnSpc>
                        <a:spcBef>
                          <a:spcPts val="0"/>
                        </a:spcBef>
                        <a:spcAft>
                          <a:spcPts val="0"/>
                        </a:spcAft>
                        <a:buNone/>
                      </a:pPr>
                      <a:r>
                        <a:rPr sz="900" b="0">
                          <a:solidFill>
                            <a:srgbClr val="17313D"/>
                          </a:solidFill>
                          <a:latin typeface="Noto Sans JP"/>
                          <a:ea typeface="Noto Sans JP"/>
                          <a:cs typeface="Noto Sans JP"/>
                        </a:rPr>
                        <a:t>考えや伝え方を改善する。</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発表準備の助言、助言シート案を用意。</a:t>
                      </a:r>
                    </a:p>
                    <a:p>
                      <a:pPr>
                        <a:lnSpc>
                          <a:spcPct val="100000"/>
                        </a:lnSpc>
                        <a:spcBef>
                          <a:spcPts val="0"/>
                        </a:spcBef>
                        <a:spcAft>
                          <a:spcPts val="0"/>
                        </a:spcAft>
                        <a:buNone/>
                      </a:pPr>
                      <a:r>
                        <a:rPr sz="900" b="0">
                          <a:solidFill>
                            <a:srgbClr val="17313D"/>
                          </a:solidFill>
                          <a:latin typeface="Noto Sans JP"/>
                          <a:ea typeface="Noto Sans JP"/>
                          <a:cs typeface="Noto Sans JP"/>
                        </a:rPr>
                        <a:t>会場・備品・当日の分担を整理する。</a:t>
                      </a:r>
                    </a:p>
                  </a:txBody>
                  <a:tcPr marL="31750" marR="31750" marT="31750" marB="31750" anchor="ctr">
                    <a:solidFill>
                      <a:srgbClr val="FFFFFF"/>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11月</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期末考査・修学旅行等</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中間発表と既存授業内の振り返り。</a:t>
                      </a:r>
                    </a:p>
                    <a:p>
                      <a:pPr>
                        <a:lnSpc>
                          <a:spcPct val="100000"/>
                        </a:lnSpc>
                        <a:spcBef>
                          <a:spcPts val="0"/>
                        </a:spcBef>
                        <a:spcAft>
                          <a:spcPts val="0"/>
                        </a:spcAft>
                        <a:buNone/>
                      </a:pPr>
                      <a:r>
                        <a:rPr sz="900" b="0">
                          <a:solidFill>
                            <a:srgbClr val="17313D"/>
                          </a:solidFill>
                          <a:latin typeface="Noto Sans JP"/>
                          <a:ea typeface="Noto Sans JP"/>
                          <a:cs typeface="Noto Sans JP"/>
                        </a:rPr>
                        <a:t>助言から次の改善点を選ぶ。</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自分のよさ・考えの変化を捉え、</a:t>
                      </a:r>
                    </a:p>
                    <a:p>
                      <a:pPr>
                        <a:lnSpc>
                          <a:spcPct val="100000"/>
                        </a:lnSpc>
                        <a:spcBef>
                          <a:spcPts val="0"/>
                        </a:spcBef>
                        <a:spcAft>
                          <a:spcPts val="0"/>
                        </a:spcAft>
                        <a:buNone/>
                      </a:pPr>
                      <a:r>
                        <a:rPr sz="900" b="0">
                          <a:solidFill>
                            <a:srgbClr val="17313D"/>
                          </a:solidFill>
                          <a:latin typeface="Noto Sans JP"/>
                          <a:ea typeface="Noto Sans JP"/>
                          <a:cs typeface="Noto Sans JP"/>
                        </a:rPr>
                        <a:t>次に試すことを言葉にする。</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発表の運営を合意範囲で分担。</a:t>
                      </a:r>
                    </a:p>
                    <a:p>
                      <a:pPr>
                        <a:lnSpc>
                          <a:spcPct val="100000"/>
                        </a:lnSpc>
                        <a:spcBef>
                          <a:spcPts val="0"/>
                        </a:spcBef>
                        <a:spcAft>
                          <a:spcPts val="0"/>
                        </a:spcAft>
                        <a:buNone/>
                      </a:pPr>
                      <a:r>
                        <a:rPr sz="900" b="0">
                          <a:solidFill>
                            <a:srgbClr val="17313D"/>
                          </a:solidFill>
                          <a:latin typeface="Noto Sans JP"/>
                          <a:ea typeface="Noto Sans JP"/>
                          <a:cs typeface="Noto Sans JP"/>
                        </a:rPr>
                        <a:t>外部の助言を授業で使える形に整理する。</a:t>
                      </a:r>
                    </a:p>
                  </a:txBody>
                  <a:tcPr marL="31750" marR="31750" marT="31750" marB="31750" anchor="ctr">
                    <a:solidFill>
                      <a:srgbClr val="F8FAFA"/>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12月</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考査・冬季休業・講習等</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助言を基に修正し、次の取組を決める。</a:t>
                      </a:r>
                    </a:p>
                    <a:p>
                      <a:pPr>
                        <a:lnSpc>
                          <a:spcPct val="100000"/>
                        </a:lnSpc>
                        <a:spcBef>
                          <a:spcPts val="0"/>
                        </a:spcBef>
                        <a:spcAft>
                          <a:spcPts val="0"/>
                        </a:spcAft>
                        <a:buNone/>
                      </a:pPr>
                      <a:r>
                        <a:rPr sz="900" b="0">
                          <a:solidFill>
                            <a:srgbClr val="17313D"/>
                          </a:solidFill>
                          <a:latin typeface="Noto Sans JP"/>
                          <a:ea typeface="Noto Sans JP"/>
                          <a:cs typeface="Noto Sans JP"/>
                        </a:rPr>
                        <a:t>最終発表の計画を確認する。</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学びたいことを選び直し、</a:t>
                      </a:r>
                    </a:p>
                    <a:p>
                      <a:pPr>
                        <a:lnSpc>
                          <a:spcPct val="100000"/>
                        </a:lnSpc>
                        <a:spcBef>
                          <a:spcPts val="0"/>
                        </a:spcBef>
                        <a:spcAft>
                          <a:spcPts val="0"/>
                        </a:spcAft>
                        <a:buNone/>
                      </a:pPr>
                      <a:r>
                        <a:rPr sz="900" b="0">
                          <a:solidFill>
                            <a:srgbClr val="17313D"/>
                          </a:solidFill>
                          <a:latin typeface="Noto Sans JP"/>
                          <a:ea typeface="Noto Sans JP"/>
                          <a:cs typeface="Noto Sans JP"/>
                        </a:rPr>
                        <a:t>次の活動の見通しをもつ。</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次の教材・最終発表の準備を整理。</a:t>
                      </a:r>
                    </a:p>
                    <a:p>
                      <a:pPr>
                        <a:lnSpc>
                          <a:spcPct val="100000"/>
                        </a:lnSpc>
                        <a:spcBef>
                          <a:spcPts val="0"/>
                        </a:spcBef>
                        <a:spcAft>
                          <a:spcPts val="0"/>
                        </a:spcAft>
                        <a:buNone/>
                      </a:pPr>
                      <a:r>
                        <a:rPr sz="900" b="0">
                          <a:solidFill>
                            <a:srgbClr val="17313D"/>
                          </a:solidFill>
                          <a:latin typeface="Noto Sans JP"/>
                          <a:ea typeface="Noto Sans JP"/>
                          <a:cs typeface="Noto Sans JP"/>
                        </a:rPr>
                        <a:t>冬季の交通や実施条件を確認する。</a:t>
                      </a:r>
                    </a:p>
                  </a:txBody>
                  <a:tcPr marL="31750" marR="31750" marT="31750" marB="31750" anchor="ctr">
                    <a:solidFill>
                      <a:srgbClr val="FFFFFF"/>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1月</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入試関係・時間割変更等</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成果物を整え、発表練習を行う。</a:t>
                      </a:r>
                    </a:p>
                    <a:p>
                      <a:pPr>
                        <a:lnSpc>
                          <a:spcPct val="100000"/>
                        </a:lnSpc>
                        <a:spcBef>
                          <a:spcPts val="0"/>
                        </a:spcBef>
                        <a:spcAft>
                          <a:spcPts val="0"/>
                        </a:spcAft>
                        <a:buNone/>
                      </a:pPr>
                      <a:r>
                        <a:rPr sz="900" b="0">
                          <a:solidFill>
                            <a:srgbClr val="17313D"/>
                          </a:solidFill>
                          <a:latin typeface="Noto Sans JP"/>
                          <a:ea typeface="Noto Sans JP"/>
                          <a:cs typeface="Noto Sans JP"/>
                        </a:rPr>
                        <a:t>記録を見返し、工夫や課題を確かめる。</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自分の得意なことや課題に気づき、</a:t>
                      </a:r>
                    </a:p>
                    <a:p>
                      <a:pPr>
                        <a:lnSpc>
                          <a:spcPct val="100000"/>
                        </a:lnSpc>
                        <a:spcBef>
                          <a:spcPts val="0"/>
                        </a:spcBef>
                        <a:spcAft>
                          <a:spcPts val="0"/>
                        </a:spcAft>
                        <a:buNone/>
                      </a:pPr>
                      <a:r>
                        <a:rPr sz="900" b="0">
                          <a:solidFill>
                            <a:srgbClr val="17313D"/>
                          </a:solidFill>
                          <a:latin typeface="Noto Sans JP"/>
                          <a:ea typeface="Noto Sans JP"/>
                          <a:cs typeface="Noto Sans JP"/>
                        </a:rPr>
                        <a:t>伝え方や取組を改善する。</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発表練習への助言、連絡・備品準備。</a:t>
                      </a:r>
                    </a:p>
                    <a:p>
                      <a:pPr>
                        <a:lnSpc>
                          <a:spcPct val="100000"/>
                        </a:lnSpc>
                        <a:spcBef>
                          <a:spcPts val="0"/>
                        </a:spcBef>
                        <a:spcAft>
                          <a:spcPts val="0"/>
                        </a:spcAft>
                        <a:buNone/>
                      </a:pPr>
                      <a:r>
                        <a:rPr sz="900" b="0">
                          <a:solidFill>
                            <a:srgbClr val="17313D"/>
                          </a:solidFill>
                          <a:latin typeface="Noto Sans JP"/>
                          <a:ea typeface="Noto Sans JP"/>
                          <a:cs typeface="Noto Sans JP"/>
                        </a:rPr>
                        <a:t>ICTは学校が認めた範囲で使用する。</a:t>
                      </a:r>
                    </a:p>
                  </a:txBody>
                  <a:tcPr marL="31750" marR="31750" marT="31750" marB="31750" anchor="ctr">
                    <a:solidFill>
                      <a:srgbClr val="F8FAFA"/>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2月</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学年末考査・入試関係等</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最終発表と一年の振り返り。</a:t>
                      </a:r>
                    </a:p>
                    <a:p>
                      <a:pPr>
                        <a:lnSpc>
                          <a:spcPct val="100000"/>
                        </a:lnSpc>
                        <a:spcBef>
                          <a:spcPts val="0"/>
                        </a:spcBef>
                        <a:spcAft>
                          <a:spcPts val="0"/>
                        </a:spcAft>
                        <a:buNone/>
                      </a:pPr>
                      <a:r>
                        <a:rPr sz="900" b="0">
                          <a:solidFill>
                            <a:srgbClr val="17313D"/>
                          </a:solidFill>
                          <a:latin typeface="Noto Sans JP"/>
                          <a:ea typeface="Noto Sans JP"/>
                          <a:cs typeface="Noto Sans JP"/>
                        </a:rPr>
                        <a:t>協力者へのお礼や成果共有を考える。</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一年の学びと自分の変化を捉え、</a:t>
                      </a:r>
                    </a:p>
                    <a:p>
                      <a:pPr>
                        <a:lnSpc>
                          <a:spcPct val="100000"/>
                        </a:lnSpc>
                        <a:spcBef>
                          <a:spcPts val="0"/>
                        </a:spcBef>
                        <a:spcAft>
                          <a:spcPts val="0"/>
                        </a:spcAft>
                        <a:buNone/>
                      </a:pPr>
                      <a:r>
                        <a:rPr sz="900" b="0">
                          <a:solidFill>
                            <a:srgbClr val="17313D"/>
                          </a:solidFill>
                          <a:latin typeface="Noto Sans JP"/>
                          <a:ea typeface="Noto Sans JP"/>
                          <a:cs typeface="Noto Sans JP"/>
                        </a:rPr>
                        <a:t>次の学習・生活で試すことを選ぶ。</a:t>
                      </a:r>
                    </a:p>
                  </a:txBody>
                  <a:tcPr marL="31750" marR="31750" marT="31750" marB="31750" anchor="ctr">
                    <a:solidFill>
                      <a:srgbClr val="FFFFFF"/>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発表運営、助言整理、成果共有を分担。</a:t>
                      </a:r>
                    </a:p>
                    <a:p>
                      <a:pPr>
                        <a:lnSpc>
                          <a:spcPct val="100000"/>
                        </a:lnSpc>
                        <a:spcBef>
                          <a:spcPts val="0"/>
                        </a:spcBef>
                        <a:spcAft>
                          <a:spcPts val="0"/>
                        </a:spcAft>
                        <a:buNone/>
                      </a:pPr>
                      <a:r>
                        <a:rPr sz="900" b="0">
                          <a:solidFill>
                            <a:srgbClr val="17313D"/>
                          </a:solidFill>
                          <a:latin typeface="Noto Sans JP"/>
                          <a:ea typeface="Noto Sans JP"/>
                          <a:cs typeface="Noto Sans JP"/>
                        </a:rPr>
                        <a:t>考査・入試業務と重ならない時期を確認。</a:t>
                      </a:r>
                    </a:p>
                  </a:txBody>
                  <a:tcPr marL="31750" marR="31750" marT="31750" marB="31750" anchor="ctr">
                    <a:solidFill>
                      <a:srgbClr val="FFFFFF"/>
                    </a:solidFill>
                  </a:tcPr>
                </a:tc>
              </a:tr>
              <a:tr h="428498">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3月</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卒業・終業・年度末等</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学習記録を精選し、次の学年へつなぐ。</a:t>
                      </a:r>
                    </a:p>
                    <a:p>
                      <a:pPr>
                        <a:lnSpc>
                          <a:spcPct val="100000"/>
                        </a:lnSpc>
                        <a:spcBef>
                          <a:spcPts val="0"/>
                        </a:spcBef>
                        <a:spcAft>
                          <a:spcPts val="0"/>
                        </a:spcAft>
                        <a:buNone/>
                      </a:pPr>
                      <a:r>
                        <a:rPr sz="900" b="0">
                          <a:solidFill>
                            <a:srgbClr val="17313D"/>
                          </a:solidFill>
                          <a:latin typeface="Noto Sans JP"/>
                          <a:ea typeface="Noto Sans JP"/>
                          <a:cs typeface="Noto Sans JP"/>
                        </a:rPr>
                        <a:t>今年の授業・活動を学校で振り返る。</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今年の学びを次の学年の</a:t>
                      </a:r>
                    </a:p>
                    <a:p>
                      <a:pPr>
                        <a:lnSpc>
                          <a:spcPct val="100000"/>
                        </a:lnSpc>
                        <a:spcBef>
                          <a:spcPts val="0"/>
                        </a:spcBef>
                        <a:spcAft>
                          <a:spcPts val="0"/>
                        </a:spcAft>
                        <a:buNone/>
                      </a:pPr>
                      <a:r>
                        <a:rPr sz="900" b="0">
                          <a:solidFill>
                            <a:srgbClr val="17313D"/>
                          </a:solidFill>
                          <a:latin typeface="Noto Sans JP"/>
                          <a:ea typeface="Noto Sans JP"/>
                          <a:cs typeface="Noto Sans JP"/>
                        </a:rPr>
                        <a:t>生活や学習につなげる。</a:t>
                      </a:r>
                    </a:p>
                  </a:txBody>
                  <a:tcPr marL="31750" marR="31750" marT="31750" marB="31750" anchor="ctr">
                    <a:solidFill>
                      <a:srgbClr val="F8FAFA"/>
                    </a:solidFill>
                  </a:tcPr>
                </a:tc>
                <a:tc>
                  <a:txBody>
                    <a:bodyPr wrap="square" lIns="45720" tIns="9144" rIns="36576" bIns="4572" anchor="ctr">
                      <a:noAutofit/>
                    </a:bodyPr>
                    <a:lstStyle/>
                    <a:p>
                      <a:pPr>
                        <a:lnSpc>
                          <a:spcPct val="100000"/>
                        </a:lnSpc>
                        <a:spcBef>
                          <a:spcPts val="0"/>
                        </a:spcBef>
                        <a:spcAft>
                          <a:spcPts val="0"/>
                        </a:spcAft>
                        <a:buNone/>
                      </a:pPr>
                      <a:r>
                        <a:rPr sz="900" b="0">
                          <a:solidFill>
                            <a:srgbClr val="17313D"/>
                          </a:solidFill>
                          <a:latin typeface="Noto Sans JP"/>
                          <a:ea typeface="Noto Sans JP"/>
                          <a:cs typeface="Noto Sans JP"/>
                        </a:rPr>
                        <a:t>成果・課題・教材・協力先情報を整理。</a:t>
                      </a:r>
                    </a:p>
                    <a:p>
                      <a:pPr>
                        <a:lnSpc>
                          <a:spcPct val="100000"/>
                        </a:lnSpc>
                        <a:spcBef>
                          <a:spcPts val="0"/>
                        </a:spcBef>
                        <a:spcAft>
                          <a:spcPts val="0"/>
                        </a:spcAft>
                        <a:buNone/>
                      </a:pPr>
                      <a:r>
                        <a:rPr sz="900" b="0">
                          <a:solidFill>
                            <a:srgbClr val="17313D"/>
                          </a:solidFill>
                          <a:latin typeface="Noto Sans JP"/>
                          <a:ea typeface="Noto Sans JP"/>
                          <a:cs typeface="Noto Sans JP"/>
                        </a:rPr>
                        <a:t>学校の次年度計画や引継ぎを支援する。</a:t>
                      </a:r>
                    </a:p>
                  </a:txBody>
                  <a:tcPr marL="31750" marR="31750" marT="31750" marB="31750" anchor="ctr">
                    <a:solidFill>
                      <a:srgbClr val="F8FAFA"/>
                    </a:solidFill>
                  </a:tcPr>
                </a:tc>
              </a:tr>
            </a:tbl>
          </a:graphicData>
        </a:graphic>
      </p:graphicFrame>
      <p:sp>
        <p:nvSpPr>
          <p:cNvPr id="9" name="学びの確認　4月の目標、11月の発表や対話、2月の振り返り等">
            <a:extLst xmlns:a="http://schemas.openxmlformats.org/drawingml/2006/main">
              <a:ext uri="{FF2B5EF4-FFF2-40B4-BE49-F238E27FC236}">
                <a16:creationId xmlns:a16="http://schemas.microsoft.com/office/drawing/2014/main" id="{617F776D-D2D4-4ABC-8764-4D6806080247}"/>
              </a:ext>
            </a:extLst>
          </p:cNvPr>
          <p:cNvSpPr>
            <a:spLocks xmlns:a="http://schemas.openxmlformats.org/drawingml/2006/main" noGrp="1"/>
          </p:cNvSpPr>
          <p:nvPr/>
        </p:nvSpPr>
        <p:spPr>
          <a:xfrm xmlns:a="http://schemas.openxmlformats.org/drawingml/2006/main">
            <a:off x="457200" y="8233854"/>
            <a:ext cx="14205600" cy="197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20" b="0">
                <a:solidFill>
                  <a:srgbClr val="17313D"/>
                </a:solidFill>
                <a:latin typeface="Noto Sans JP"/>
                <a:ea typeface="Noto Sans JP"/>
                <a:cs typeface="Noto Sans JP"/>
              </a:defRPr>
            </a:defPPr>
          </a:lstStyle>
          <a:p xmlns:a="http://schemas.openxmlformats.org/drawingml/2006/main">
            <a:pPr>
              <a:lnSpc>
                <a:spcPct val="123000"/>
              </a:lnSpc>
              <a:buNone/>
              <a:defRPr sz="1020" b="0">
                <a:solidFill>
                  <a:srgbClr val="17313D"/>
                </a:solidFill>
                <a:latin typeface="Noto Sans JP"/>
                <a:ea typeface="Noto Sans JP"/>
                <a:cs typeface="Noto Sans JP"/>
              </a:defRPr>
            </a:pPr>
            <a:r>
              <a:rPr sz="1020" b="0">
                <a:solidFill>
                  <a:srgbClr val="17313D"/>
                </a:solidFill>
                <a:latin typeface="Noto Sans JP"/>
                <a:ea typeface="Noto Sans JP"/>
                <a:cs typeface="Noto Sans JP"/>
              </a:rPr>
              <a:t>学びの確認　4月の目標、11月の発表や対話、2月の振り返り等を、今のノート・成果物・行動から確かめます。学校が時期と観点を選びます。</a:t>
            </a:r>
          </a:p>
        </p:txBody>
      </p:sp>
      <p:sp>
        <p:nvSpPr>
          <p:cNvPr id="10" name="読み方　既存の全体計画・学年の年間指導計画に重ね、必要な月・">
            <a:extLst xmlns:a="http://schemas.openxmlformats.org/drawingml/2006/main">
              <a:ext uri="{FF2B5EF4-FFF2-40B4-BE49-F238E27FC236}">
                <a16:creationId xmlns:a16="http://schemas.microsoft.com/office/drawing/2014/main" id="{F765D6EC-1710-4080-998E-FABBB6B1BB20}"/>
              </a:ext>
            </a:extLst>
          </p:cNvPr>
          <p:cNvSpPr>
            <a:spLocks xmlns:a="http://schemas.openxmlformats.org/drawingml/2006/main" noGrp="1"/>
          </p:cNvSpPr>
          <p:nvPr/>
        </p:nvSpPr>
        <p:spPr>
          <a:xfrm xmlns:a="http://schemas.openxmlformats.org/drawingml/2006/main">
            <a:off x="457200" y="8494789"/>
            <a:ext cx="14205600" cy="197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20" b="0">
                <a:solidFill>
                  <a:srgbClr val="17313D"/>
                </a:solidFill>
                <a:latin typeface="Noto Sans JP"/>
                <a:ea typeface="Noto Sans JP"/>
                <a:cs typeface="Noto Sans JP"/>
              </a:defRPr>
            </a:defPPr>
          </a:lstStyle>
          <a:p xmlns:a="http://schemas.openxmlformats.org/drawingml/2006/main">
            <a:pPr>
              <a:lnSpc>
                <a:spcPct val="123000"/>
              </a:lnSpc>
              <a:buNone/>
              <a:defRPr sz="1020" b="0">
                <a:solidFill>
                  <a:srgbClr val="17313D"/>
                </a:solidFill>
                <a:latin typeface="Noto Sans JP"/>
                <a:ea typeface="Noto Sans JP"/>
                <a:cs typeface="Noto Sans JP"/>
              </a:defRPr>
            </a:pPr>
            <a:r>
              <a:rPr sz="1020" b="0">
                <a:solidFill>
                  <a:srgbClr val="17313D"/>
                </a:solidFill>
                <a:latin typeface="Noto Sans JP"/>
                <a:ea typeface="Noto Sans JP"/>
                <a:cs typeface="Noto Sans JP"/>
              </a:rPr>
              <a:t>読み方　既存の全体計画・学年の年間指導計画に重ね、必要な月・支援を選びます。時数・単元・評価は学校の計画で確認。発表は11月・2月を例示。考査や休業も実際の業務に配慮します。</a:t>
            </a:r>
          </a:p>
        </p:txBody>
      </p:sp>
      <p:sp>
        <p:nvSpPr>
          <p:cNvPr id="11" name="つなぎ方　探究もキャリア教育の学習の場として生かします。教科">
            <a:extLst xmlns:a="http://schemas.openxmlformats.org/drawingml/2006/main">
              <a:ext uri="{FF2B5EF4-FFF2-40B4-BE49-F238E27FC236}">
                <a16:creationId xmlns:a16="http://schemas.microsoft.com/office/drawing/2014/main" id="{3AF659CD-1FFB-47FF-B619-74AAAF8C2262}"/>
              </a:ext>
            </a:extLst>
          </p:cNvPr>
          <p:cNvSpPr>
            <a:spLocks xmlns:a="http://schemas.openxmlformats.org/drawingml/2006/main" noGrp="1"/>
          </p:cNvSpPr>
          <p:nvPr/>
        </p:nvSpPr>
        <p:spPr>
          <a:xfrm xmlns:a="http://schemas.openxmlformats.org/drawingml/2006/main">
            <a:off x="457200" y="8755723"/>
            <a:ext cx="14205600" cy="197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20" b="0">
                <a:solidFill>
                  <a:srgbClr val="17313D"/>
                </a:solidFill>
                <a:latin typeface="Noto Sans JP"/>
                <a:ea typeface="Noto Sans JP"/>
                <a:cs typeface="Noto Sans JP"/>
              </a:defRPr>
            </a:defPPr>
          </a:lstStyle>
          <a:p xmlns:a="http://schemas.openxmlformats.org/drawingml/2006/main">
            <a:pPr>
              <a:lnSpc>
                <a:spcPct val="123000"/>
              </a:lnSpc>
              <a:buNone/>
              <a:defRPr sz="1020" b="0">
                <a:solidFill>
                  <a:srgbClr val="17313D"/>
                </a:solidFill>
                <a:latin typeface="Noto Sans JP"/>
                <a:ea typeface="Noto Sans JP"/>
                <a:cs typeface="Noto Sans JP"/>
              </a:defRPr>
            </a:pPr>
            <a:r>
              <a:rPr sz="1020" b="0">
                <a:solidFill>
                  <a:srgbClr val="17313D"/>
                </a:solidFill>
                <a:latin typeface="Noto Sans JP"/>
                <a:ea typeface="Noto Sans JP"/>
                <a:cs typeface="Noto Sans JP"/>
              </a:rPr>
              <a:t>つなぎ方　探究もキャリア教育の学習の場として生かします。教科・探究の記録を既存の学級・HR活動での対話や意思決定へつなぎ、キャリア・パスポート等に残す記録を精選します。</a:t>
            </a:r>
          </a:p>
        </p:txBody>
      </p:sp>
      <p:sp>
        <p:nvSpPr>
          <p:cNvPr id="12" name="分担と改善　学校が方針・ねらい・指導・評価・実施を決定。私は">
            <a:extLst xmlns:a="http://schemas.openxmlformats.org/drawingml/2006/main">
              <a:ext uri="{FF2B5EF4-FFF2-40B4-BE49-F238E27FC236}">
                <a16:creationId xmlns:a16="http://schemas.microsoft.com/office/drawing/2014/main" id="{DC4098E7-199A-4E96-9AC0-CF194CEF2D41}"/>
              </a:ext>
            </a:extLst>
          </p:cNvPr>
          <p:cNvSpPr>
            <a:spLocks xmlns:a="http://schemas.openxmlformats.org/drawingml/2006/main" noGrp="1"/>
          </p:cNvSpPr>
          <p:nvPr/>
        </p:nvSpPr>
        <p:spPr>
          <a:xfrm xmlns:a="http://schemas.openxmlformats.org/drawingml/2006/main">
            <a:off x="457200" y="9016657"/>
            <a:ext cx="14205600" cy="197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20" b="0">
                <a:solidFill>
                  <a:srgbClr val="17313D"/>
                </a:solidFill>
                <a:latin typeface="Noto Sans JP"/>
                <a:ea typeface="Noto Sans JP"/>
                <a:cs typeface="Noto Sans JP"/>
              </a:defRPr>
            </a:defPPr>
          </a:lstStyle>
          <a:p xmlns:a="http://schemas.openxmlformats.org/drawingml/2006/main">
            <a:pPr>
              <a:lnSpc>
                <a:spcPct val="123000"/>
              </a:lnSpc>
              <a:buNone/>
              <a:defRPr sz="1020" b="0">
                <a:solidFill>
                  <a:srgbClr val="17313D"/>
                </a:solidFill>
                <a:latin typeface="Noto Sans JP"/>
                <a:ea typeface="Noto Sans JP"/>
                <a:cs typeface="Noto Sans JP"/>
              </a:defRPr>
            </a:pPr>
            <a:r>
              <a:rPr sz="1020" b="0">
                <a:solidFill>
                  <a:srgbClr val="17313D"/>
                </a:solidFill>
                <a:latin typeface="Noto Sans JP"/>
                <a:ea typeface="Noto Sans JP"/>
                <a:cs typeface="Noto Sans JP"/>
              </a:rPr>
              <a:t>分担と改善　学校が方針・ねらい・指導・評価・実施を決定。私は教材・外部調整・運営・記録整理を分担します。費用、手続、安全、個別配慮、情報共有を事前確認し、教材や計画の改善も振り返ります。</a:t>
            </a:r>
          </a:p>
        </p:txBody>
      </p:sp>
      <p:sp>
        <p:nvSpPr>
          <p:cNvPr id="13" name="">
            <a:extLst xmlns:a="http://schemas.openxmlformats.org/drawingml/2006/main">
              <a:ext uri="{FF2B5EF4-FFF2-40B4-BE49-F238E27FC236}">
                <a16:creationId xmlns:a16="http://schemas.microsoft.com/office/drawing/2014/main" id="{F934F03B-DAE2-49A4-AD28-1728E7271300}"/>
              </a:ext>
            </a:extLst>
          </p:cNvPr>
          <p:cNvSpPr>
            <a:spLocks xmlns:a="http://schemas.openxmlformats.org/drawingml/2006/main" noGrp="1"/>
          </p:cNvSpPr>
          <p:nvPr/>
        </p:nvSpPr>
        <p:spPr>
          <a:xfrm xmlns:a="http://schemas.openxmlformats.org/drawingml/2006/main">
            <a:off x="457200" y="9334500"/>
            <a:ext cx="14205600" cy="0"/>
          </a:xfrm>
          <a:prstGeom xmlns:a="http://schemas.openxmlformats.org/drawingml/2006/main" prst="line">
            <a:avLst/>
          </a:prstGeom>
          <a:ln xmlns:a="http://schemas.openxmlformats.org/drawingml/2006/main" w="7620">
            <a:solidFill>
              <a:srgbClr val="CCDADC"/>
            </a:solidFill>
            <a:prstDash val="solid"/>
          </a:ln>
        </p:spPr>
      </p:sp>
      <p:sp>
        <p:nvSpPr>
          <p:cNvPr id="14" name="相談の入口　「○年・○月の準備を相談したいです」の一文から。">
            <a:extLst xmlns:a="http://schemas.openxmlformats.org/drawingml/2006/main">
              <a:ext uri="{FF2B5EF4-FFF2-40B4-BE49-F238E27FC236}">
                <a16:creationId xmlns:a16="http://schemas.microsoft.com/office/drawing/2014/main" id="{1C52AE93-99D7-40B9-B071-02DB1E5A6E68}"/>
              </a:ext>
            </a:extLst>
          </p:cNvPr>
          <p:cNvSpPr>
            <a:spLocks xmlns:a="http://schemas.openxmlformats.org/drawingml/2006/main" noGrp="1"/>
          </p:cNvSpPr>
          <p:nvPr/>
        </p:nvSpPr>
        <p:spPr>
          <a:xfrm xmlns:a="http://schemas.openxmlformats.org/drawingml/2006/main">
            <a:off x="457200" y="9474200"/>
            <a:ext cx="10967100" cy="2296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60" b="1">
                <a:solidFill>
                  <a:srgbClr val="176A72"/>
                </a:solidFill>
                <a:latin typeface="Noto Sans JP"/>
                <a:ea typeface="Noto Sans JP"/>
                <a:cs typeface="Noto Sans JP"/>
              </a:defRPr>
            </a:defPPr>
          </a:lstStyle>
          <a:p xmlns:a="http://schemas.openxmlformats.org/drawingml/2006/main">
            <a:pPr>
              <a:lnSpc>
                <a:spcPct val="130000"/>
              </a:lnSpc>
              <a:buNone/>
              <a:defRPr sz="1160" b="1">
                <a:solidFill>
                  <a:srgbClr val="176A72"/>
                </a:solidFill>
                <a:latin typeface="Noto Sans JP"/>
                <a:ea typeface="Noto Sans JP"/>
                <a:cs typeface="Noto Sans JP"/>
              </a:defRPr>
            </a:pPr>
            <a:r>
              <a:rPr sz="1160" b="1">
                <a:solidFill>
                  <a:srgbClr val="176A72"/>
                </a:solidFill>
                <a:latin typeface="Noto Sans JP"/>
                <a:ea typeface="Noto Sans JP"/>
                <a:cs typeface="Noto Sans JP"/>
              </a:rPr>
              <a:t>相談の入口　「○年・○月の準備を相談したいです」の一文から。</a:t>
            </a:r>
          </a:p>
        </p:txBody>
      </p:sp>
      <p:sp>
        <p:nvSpPr>
          <p:cNvPr id="15" name="初回30分無料。その後は支援範囲と費用を確認し、お見積もりします。訪問：福島県と近隣県。">
            <a:extLst xmlns:a="http://schemas.openxmlformats.org/drawingml/2006/main">
              <a:ext uri="{FF2B5EF4-FFF2-40B4-BE49-F238E27FC236}">
                <a16:creationId xmlns:a16="http://schemas.microsoft.com/office/drawing/2014/main" id="{05C5C9D3-247A-4856-ADA2-B5563050A337}"/>
              </a:ext>
            </a:extLst>
          </p:cNvPr>
          <p:cNvSpPr>
            <a:spLocks xmlns:a="http://schemas.openxmlformats.org/drawingml/2006/main" noGrp="1"/>
          </p:cNvSpPr>
          <p:nvPr/>
        </p:nvSpPr>
        <p:spPr>
          <a:xfrm xmlns:a="http://schemas.openxmlformats.org/drawingml/2006/main">
            <a:off x="457200" y="9753600"/>
            <a:ext cx="10967100" cy="2081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30" b="0">
                <a:solidFill>
                  <a:srgbClr val="17313D"/>
                </a:solidFill>
                <a:latin typeface="Noto Sans JP"/>
                <a:ea typeface="Noto Sans JP"/>
                <a:cs typeface="Noto Sans JP"/>
              </a:defRPr>
            </a:defPPr>
          </a:lstStyle>
          <a:p xmlns:a="http://schemas.openxmlformats.org/drawingml/2006/main">
            <a:pPr>
              <a:lnSpc>
                <a:spcPct val="130000"/>
              </a:lnSpc>
              <a:buNone/>
              <a:defRPr sz="1030" b="0">
                <a:solidFill>
                  <a:srgbClr val="17313D"/>
                </a:solidFill>
                <a:latin typeface="Noto Sans JP"/>
                <a:ea typeface="Noto Sans JP"/>
                <a:cs typeface="Noto Sans JP"/>
              </a:defRPr>
            </a:pPr>
            <a:r>
              <a:rPr sz="1030" b="0">
                <a:solidFill>
                  <a:srgbClr val="17313D"/>
                </a:solidFill>
                <a:latin typeface="Noto Sans JP"/>
                <a:ea typeface="Noto Sans JP"/>
                <a:cs typeface="Noto Sans JP"/>
              </a:rPr>
              <a:t>初回30分無料。その後は支援範囲と費用を確認し、お見積もりします。訪問：福島県と近隣県。</a:t>
            </a:r>
          </a:p>
        </p:txBody>
      </p:sp>
      <p:sp>
        <p:nvSpPr>
          <p:cNvPr id="16" name="吉田正之　キャリア教育案内人　2026年10月14日更新　A3横・1枚">
            <a:extLst xmlns:a="http://schemas.openxmlformats.org/drawingml/2006/main">
              <a:ext uri="{FF2B5EF4-FFF2-40B4-BE49-F238E27FC236}">
                <a16:creationId xmlns:a16="http://schemas.microsoft.com/office/drawing/2014/main" id="{C9D30814-9682-461A-B4E9-74321CC37DDF}"/>
              </a:ext>
            </a:extLst>
          </p:cNvPr>
          <p:cNvSpPr>
            <a:spLocks xmlns:a="http://schemas.openxmlformats.org/drawingml/2006/main" noGrp="1"/>
          </p:cNvSpPr>
          <p:nvPr/>
        </p:nvSpPr>
        <p:spPr>
          <a:xfrm xmlns:a="http://schemas.openxmlformats.org/drawingml/2006/main">
            <a:off x="457200" y="10033000"/>
            <a:ext cx="10967100" cy="189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20" b="0">
                <a:solidFill>
                  <a:srgbClr val="4D616B"/>
                </a:solidFill>
                <a:latin typeface="Noto Sans JP"/>
                <a:ea typeface="Noto Sans JP"/>
                <a:cs typeface="Noto Sans JP"/>
              </a:defRPr>
            </a:defPPr>
          </a:lstStyle>
          <a:p xmlns:a="http://schemas.openxmlformats.org/drawingml/2006/main">
            <a:pPr>
              <a:lnSpc>
                <a:spcPct val="130000"/>
              </a:lnSpc>
              <a:buNone/>
              <a:defRPr sz="920" b="0">
                <a:solidFill>
                  <a:srgbClr val="4D616B"/>
                </a:solidFill>
                <a:latin typeface="Noto Sans JP"/>
                <a:ea typeface="Noto Sans JP"/>
                <a:cs typeface="Noto Sans JP"/>
              </a:defRPr>
            </a:pPr>
            <a:r>
              <a:rPr sz="920" b="0">
                <a:solidFill>
                  <a:srgbClr val="4D616B"/>
                </a:solidFill>
                <a:latin typeface="Noto Sans JP"/>
                <a:ea typeface="Noto Sans JP"/>
                <a:cs typeface="Noto Sans JP"/>
              </a:rPr>
              <a:t>吉田正之　キャリア教育案内人　2026年10月14日更新　A3横・1枚</a:t>
            </a:r>
          </a:p>
        </p:txBody>
      </p:sp>
      <p:sp>
        <p:nvSpPr>
          <p:cNvPr id="17" name="学校・先生向け相談フォーム">
            <a:extLst xmlns:a="http://schemas.openxmlformats.org/drawingml/2006/main">
              <a:ext uri="{FF2B5EF4-FFF2-40B4-BE49-F238E27FC236}">
                <a16:creationId xmlns:a16="http://schemas.microsoft.com/office/drawing/2014/main" id="{CE16AB9B-6328-416F-BD8E-E08562EAF364}"/>
              </a:ext>
            </a:extLst>
          </p:cNvPr>
          <p:cNvSpPr>
            <a:spLocks xmlns:a="http://schemas.openxmlformats.org/drawingml/2006/main" noGrp="1"/>
          </p:cNvSpPr>
          <p:nvPr/>
        </p:nvSpPr>
        <p:spPr>
          <a:xfrm xmlns:a="http://schemas.openxmlformats.org/drawingml/2006/main">
            <a:off x="11614800" y="9474200"/>
            <a:ext cx="3048000" cy="2527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300" b="1">
                <a:solidFill>
                  <a:srgbClr val="176A72"/>
                </a:solidFill>
                <a:latin typeface="Noto Sans JP"/>
                <a:ea typeface="Noto Sans JP"/>
                <a:cs typeface="Noto Sans JP"/>
              </a:defRPr>
            </a:defPPr>
          </a:lstStyle>
          <a:p xmlns:a="http://schemas.openxmlformats.org/drawingml/2006/main">
            <a:pPr>
              <a:lnSpc>
                <a:spcPct val="130000"/>
              </a:lnSpc>
              <a:buNone/>
              <a:defRPr sz="1300" b="1">
                <a:solidFill>
                  <a:srgbClr val="176A72"/>
                </a:solidFill>
                <a:latin typeface="Noto Sans JP"/>
                <a:ea typeface="Noto Sans JP"/>
                <a:cs typeface="Noto Sans JP"/>
              </a:defRPr>
            </a:pPr>
            <a:r>
              <a:rPr sz="1300" b="1">
                <a:solidFill>
                  <a:srgbClr val="176A72"/>
                </a:solidFill>
                <a:latin typeface="Noto Sans JP"/>
                <a:ea typeface="Noto Sans JP"/>
                <a:cs typeface="Noto Sans JP"/>
                <a:hlinkClick xmlns:r="http://schemas.openxmlformats.org/officeDocument/2006/relationships" r:id="R93cbb31d3eca444e"/>
              </a:rPr>
              <a:t>学校・先生向け相談フォーム</a:t>
            </a:r>
          </a:p>
        </p:txBody>
      </p:sp>
      <p:sp>
        <p:nvSpPr>
          <p:cNvPr id="18" name="toi.manabi@gmail.com">
            <a:extLst xmlns:a="http://schemas.openxmlformats.org/drawingml/2006/main">
              <a:ext uri="{FF2B5EF4-FFF2-40B4-BE49-F238E27FC236}">
                <a16:creationId xmlns:a16="http://schemas.microsoft.com/office/drawing/2014/main" id="{E9735FAE-E9CD-467D-B83B-30AE8660F06D}"/>
              </a:ext>
            </a:extLst>
          </p:cNvPr>
          <p:cNvSpPr>
            <a:spLocks xmlns:a="http://schemas.openxmlformats.org/drawingml/2006/main" noGrp="1"/>
          </p:cNvSpPr>
          <p:nvPr/>
        </p:nvSpPr>
        <p:spPr>
          <a:xfrm xmlns:a="http://schemas.openxmlformats.org/drawingml/2006/main">
            <a:off x="11614800" y="9779000"/>
            <a:ext cx="3048000" cy="2279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50" b="0">
                <a:solidFill>
                  <a:srgbClr val="176A72"/>
                </a:solidFill>
                <a:latin typeface="Noto Sans JP"/>
                <a:ea typeface="Noto Sans JP"/>
                <a:cs typeface="Noto Sans JP"/>
              </a:defRPr>
            </a:defPPr>
          </a:lstStyle>
          <a:p xmlns:a="http://schemas.openxmlformats.org/drawingml/2006/main">
            <a:pPr>
              <a:lnSpc>
                <a:spcPct val="130000"/>
              </a:lnSpc>
              <a:buNone/>
              <a:defRPr sz="1150" b="0">
                <a:solidFill>
                  <a:srgbClr val="176A72"/>
                </a:solidFill>
                <a:latin typeface="Noto Sans JP"/>
                <a:ea typeface="Noto Sans JP"/>
                <a:cs typeface="Noto Sans JP"/>
              </a:defRPr>
            </a:pPr>
            <a:r>
              <a:rPr sz="1150" b="0">
                <a:solidFill>
                  <a:srgbClr val="176A72"/>
                </a:solidFill>
                <a:latin typeface="Noto Sans JP"/>
                <a:ea typeface="Noto Sans JP"/>
                <a:cs typeface="Noto Sans JP"/>
                <a:hlinkClick xmlns:r="http://schemas.openxmlformats.org/officeDocument/2006/relationships" r:id="Ra4cc229a1e9d4c1e"/>
              </a:rPr>
              <a:t>toi.manabi@gmail.com</a:t>
            </a:r>
          </a:p>
        </p:txBody>
      </p:sp>
      <p:sp>
        <p:nvSpPr>
          <p:cNvPr id="19" name="参照：文部科学省「中学校・高等学校キャリア教育の手引き」（2">
            <a:extLst xmlns:a="http://schemas.openxmlformats.org/drawingml/2006/main">
              <a:ext uri="{FF2B5EF4-FFF2-40B4-BE49-F238E27FC236}">
                <a16:creationId xmlns:a16="http://schemas.microsoft.com/office/drawing/2014/main" id="{A1FF998D-15B3-49DC-A2FC-FD95D7D0A996}"/>
              </a:ext>
            </a:extLst>
          </p:cNvPr>
          <p:cNvSpPr>
            <a:spLocks xmlns:a="http://schemas.openxmlformats.org/drawingml/2006/main" noGrp="1"/>
          </p:cNvSpPr>
          <p:nvPr/>
        </p:nvSpPr>
        <p:spPr>
          <a:xfrm xmlns:a="http://schemas.openxmlformats.org/drawingml/2006/main">
            <a:off x="457200" y="10223500"/>
            <a:ext cx="14205600" cy="1512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810" b="0">
                <a:solidFill>
                  <a:srgbClr val="4D616B"/>
                </a:solidFill>
                <a:latin typeface="Noto Sans JP"/>
                <a:ea typeface="Noto Sans JP"/>
                <a:cs typeface="Noto Sans JP"/>
              </a:defRPr>
            </a:defPPr>
          </a:lstStyle>
          <a:p xmlns:a="http://schemas.openxmlformats.org/drawingml/2006/main">
            <a:pPr>
              <a:lnSpc>
                <a:spcPct val="110000"/>
              </a:lnSpc>
              <a:buNone/>
              <a:defRPr sz="810" b="0">
                <a:solidFill>
                  <a:srgbClr val="4D616B"/>
                </a:solidFill>
                <a:latin typeface="Noto Sans JP"/>
                <a:ea typeface="Noto Sans JP"/>
                <a:cs typeface="Noto Sans JP"/>
              </a:defRPr>
            </a:pPr>
            <a:r>
              <a:rPr sz="810" b="0">
                <a:solidFill>
                  <a:srgbClr val="4D616B"/>
                </a:solidFill>
                <a:latin typeface="Noto Sans JP"/>
                <a:ea typeface="Noto Sans JP"/>
                <a:cs typeface="Noto Sans JP"/>
                <a:hlinkClick xmlns:r="http://schemas.openxmlformats.org/officeDocument/2006/relationships" r:id="R84677e332d7c48f9"/>
              </a:rPr>
              <a:t>参照：文部科学省「中学校・高等学校キャリア教育の手引き」（2023年3月）第1・2章。月別の学びと支援は吉田正之の提案です。</a:t>
            </a:r>
          </a:p>
        </p:txBody>
      </p:sp>
      <p:sp>
        <p:nvSpPr>
          <p:cNvPr id="20" name="原資料：キャリア教育コーディネート_月別ロードマップ.xls">
            <a:extLst xmlns:a="http://schemas.openxmlformats.org/drawingml/2006/main">
              <a:ext uri="{FF2B5EF4-FFF2-40B4-BE49-F238E27FC236}">
                <a16:creationId xmlns:a16="http://schemas.microsoft.com/office/drawing/2014/main" id="{756E071D-04A0-4AD4-ADB0-AD1A7A143E9A}"/>
              </a:ext>
            </a:extLst>
          </p:cNvPr>
          <p:cNvSpPr>
            <a:spLocks xmlns:a="http://schemas.openxmlformats.org/drawingml/2006/main" noGrp="1"/>
          </p:cNvSpPr>
          <p:nvPr/>
        </p:nvSpPr>
        <p:spPr>
          <a:xfrm xmlns:a="http://schemas.openxmlformats.org/drawingml/2006/main">
            <a:off x="457200" y="10375900"/>
            <a:ext cx="14205600" cy="1512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810" b="0">
                <a:solidFill>
                  <a:srgbClr val="4D616B"/>
                </a:solidFill>
                <a:latin typeface="Noto Sans JP"/>
                <a:ea typeface="Noto Sans JP"/>
                <a:cs typeface="Noto Sans JP"/>
              </a:defRPr>
            </a:defPPr>
          </a:lstStyle>
          <a:p xmlns:a="http://schemas.openxmlformats.org/drawingml/2006/main">
            <a:pPr>
              <a:lnSpc>
                <a:spcPct val="110000"/>
              </a:lnSpc>
              <a:buNone/>
              <a:defRPr sz="810" b="0">
                <a:solidFill>
                  <a:srgbClr val="4D616B"/>
                </a:solidFill>
                <a:latin typeface="Noto Sans JP"/>
                <a:ea typeface="Noto Sans JP"/>
                <a:cs typeface="Noto Sans JP"/>
              </a:defRPr>
            </a:pPr>
            <a:r>
              <a:rPr sz="810" b="0">
                <a:solidFill>
                  <a:srgbClr val="4D616B"/>
                </a:solidFill>
                <a:latin typeface="Noto Sans JP"/>
                <a:ea typeface="Noto Sans JP"/>
                <a:cs typeface="Noto Sans JP"/>
                <a:hlinkClick xmlns:r="http://schemas.openxmlformats.org/officeDocument/2006/relationships" r:id="Rdcb5b223a7414105"/>
              </a:rPr>
              <a:t>原資料：キャリア教育コーディネート_月別ロードマップ.xlsxの12か月を維持。キャリア・パスポートの扱いは文部科学省Q&amp;A問2・3・10を参照。</a:t>
            </a:r>
          </a:p>
        </p:txBody>
      </p:sp>
    </p:spTree>
    <p:extLst>
      <p:ext uri="{BB962C8B-B14F-4D97-AF65-F5344CB8AC3E}">
        <p14:creationId xmlns:p14="http://schemas.microsoft.com/office/powerpoint/2010/main" val="123999225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2026-10-14T14:08:56.6650000Z</dcterms:created>
  <dcterms:modified xsi:type="dcterms:W3CDTF">2026-10-14T14:08:56.6650000Z</dcterms:modified>
</coreProperties>
</file>