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2271dabdeb4d05" /><Relationship Type="http://schemas.openxmlformats.org/officeDocument/2006/relationships/extended-properties" Target="/docProps/app.xml" Id="R44d9792aae934bd4" /><Relationship Type="http://schemas.openxmlformats.org/officeDocument/2006/relationships/officeDocument" Target="/ppt/presentation.xml" Id="R71300f92e5ad419e" /></Relationships>
</file>

<file path=ppt/presentation.xml><?xml version="1.0" encoding="utf-8"?>
<p:presentation xmlns:p="http://schemas.openxmlformats.org/presentationml/2006/main">
  <p:sldMasterIdLst>
    <p:sldMasterId xmlns:r="http://schemas.openxmlformats.org/officeDocument/2006/relationships" id="2147483648" r:id="R72179485d8c54fb2"/>
  </p:sldMasterIdLst>
  <p:notesMasterIdLst>
    <p:notesMasterId xmlns:r="http://schemas.openxmlformats.org/officeDocument/2006/relationships" r:id="R3685a3f835e246cd"/>
  </p:notesMasterIdLst>
  <p:sldIdLst>
    <p:sldId xmlns:r="http://schemas.openxmlformats.org/officeDocument/2006/relationships" id="256" r:id="Rb45c61cc49834bb4"/>
  </p:sldIdLst>
  <p:sldSz cx="15120000" cy="10692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05ab4f407454591" /><Relationship Type="http://schemas.openxmlformats.org/officeDocument/2006/relationships/slideMaster" Target="/ppt/slideMasters/slideMaster1.xml" Id="R72179485d8c54fb2" /><Relationship Type="http://schemas.openxmlformats.org/officeDocument/2006/relationships/notesMaster" Target="/ppt/notesMasters/notesMaster1.xml" Id="R3685a3f835e246cd" /><Relationship Type="http://schemas.openxmlformats.org/officeDocument/2006/relationships/presProps" Target="/ppt/presProps.xml" Id="Rb9fa7e6bfd324ad3" /><Relationship Type="http://schemas.openxmlformats.org/officeDocument/2006/relationships/tableStyles" Target="/ppt/tableStyles.xml" Id="R8b526ea209344355" /><Relationship Type="http://schemas.openxmlformats.org/officeDocument/2006/relationships/slide" Target="/ppt/slides/slide1.xml" Id="Rb45c61cc49834b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bfd6ce2c34645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cdcd45f179410f" /><Relationship Type="http://schemas.openxmlformats.org/officeDocument/2006/relationships/notesMaster" Target="/ppt/notesMasters/notesMaster1.xml" Id="R84db04f1cc794c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学校・先生向けの支援提案。学校の目標・生徒の実態・発達段階に合わせて、学校が重点と実施条件を選びます。架空例は方法を説明するための例です。</a:t>
            </a:r>
          </a:p>
          <a:p xmlns:a="http://schemas.openxmlformats.org/drawingml/2006/main">
            <a:r>
              <a:t/>
            </a:r>
          </a:p>
          <a:p xmlns:a="http://schemas.openxmlformats.org/drawingml/2006/main">
            <a:r>
              <a:t>参照資料（確認2026年10月10日）：</a:t>
            </a:r>
          </a:p>
          <a:p xmlns:a="http://schemas.openxmlformats.org/drawingml/2006/main">
            <a:r>
              <a:t>文部科学省 中学校・高等学校キャリア教育の手引き（2023年3月）</a:t>
            </a:r>
          </a:p>
          <a:p xmlns:a="http://schemas.openxmlformats.org/drawingml/2006/main">
            <a:r>
              <a:t>第1章 基礎的・汎用的能力と学校教育全体でのキャリア教育</a:t>
            </a:r>
          </a:p>
          <a:p xmlns:a="http://schemas.openxmlformats.org/drawingml/2006/main">
            <a:r>
              <a:t>https://www.mext.go.jp/content/20230606-mxt_jidou01-000030273_001.pdf</a:t>
            </a:r>
          </a:p>
          <a:p xmlns:a="http://schemas.openxmlformats.org/drawingml/2006/main">
            <a:r>
              <a:t>関連章</a:t>
            </a:r>
          </a:p>
          <a:p xmlns:a="http://schemas.openxmlformats.org/drawingml/2006/main">
            <a:r>
              <a:t>https://www.mext.go.jp/content/20230606-mxt_jidou01-000030273_0001.pdf</a:t>
            </a:r>
          </a:p>
          <a:p xmlns:a="http://schemas.openxmlformats.org/drawingml/2006/main">
            <a:r>
              <a:t>文部科学省 キャリア・パスポートQ&amp;A（2022年3月改訂）問2・3・6・10</a:t>
            </a:r>
          </a:p>
          <a:p xmlns:a="http://schemas.openxmlformats.org/drawingml/2006/main">
            <a:r>
              <a:t>https://www.mext.go.jp/content/20220314-mxt_jidou01-000007080_1.pdf</a:t>
            </a:r>
          </a:p>
          <a:p xmlns:a="http://schemas.openxmlformats.org/drawingml/2006/main">
            <a:r>
              <a:t>参照：文部科学省「中学校・高等学校キャリア教育の手引き」（2023年3月）第1・2章。相談の流れと分担は吉田正之の提案です。</a:t>
            </a:r>
          </a:p>
          <a:p xmlns:a="http://schemas.openxmlformats.org/drawingml/2006/main">
            <a:r>
              <a:t>https://www.mext.go.jp/content/20230606-mxt_jidou01-000030273_0001.pdf</a:t>
            </a:r>
          </a:p>
          <a:p xmlns:a="http://schemas.openxmlformats.org/drawingml/2006/main">
            <a:r>
              <a:t>参照：文部科学省「キャリア・パスポートQ&amp;A」問2・3・6。学校の計画、対話、既存記録の活用と個人情報の取扱い。</a:t>
            </a:r>
          </a:p>
          <a:p xmlns:a="http://schemas.openxmlformats.org/drawingml/2006/main">
            <a:r>
              <a:t>https://www.mext.go.jp/content/20220314-mxt_jidou01-000007080_1.pdf</a:t>
            </a:r>
          </a:p>
          <a:p xmlns:a="http://schemas.openxmlformats.org/drawingml/2006/main">
            <a:r>
              <a:t>2026年10月14日更新：作成・相談窓口は吉田正之（キャリア教育案内人）。初回30分無料、その後は支援範囲と費用を確認して見積もり。訪問は福島県と近隣県。</a:t>
            </a:r>
          </a:p>
          <a:p xmlns:a="http://schemas.openxmlformats.org/drawingml/2006/main">
            <a:r>
              <a:t>メール：toi.manabi@gmail.com</a:t>
            </a:r>
          </a:p>
          <a:p xmlns:a="http://schemas.openxmlformats.org/drawingml/2006/main">
            <a:r>
              <a:t>学校・先生向け相談フォーム：https://docs.google.com/forms/d/e/1FAIpQLSfSqR7GchR_rm6kelc5P5AEdZclb7U20SqXqWvbC0sPuYGGXg/viewform</a:t>
            </a:r>
          </a:p>
          <a:p xmlns:a="http://schemas.openxmlformats.org/drawingml/2006/main">
            <a:r>
              <a:t>本資料は手引き等を参考にした吉田正之のオリジナル支援提案です。文部科学省の公式様式ではありません。学校の目標や児童生徒の実態に合わせて編集してください。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b2a9e9711047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94358ac42f444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a0f7659c66047c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c051121a2f34ef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15daf476c394de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b5cb74d5a9f49d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3ADEB71-B883-437E-AA2A-B23BE0C35583}"/>
              </a:ext>
            </a:extLst>
          </p:cNvPr>
          <p:cNvSpPr>
            <a:spLocks xmlns:a="http://schemas.openxmlformats.org/drawingml/2006/main" noGrp="1"/>
          </p:cNvSpPr>
          <p:nvPr>
            <p:ph type="title" idx="0"/>
          </p:nvPr>
        </p:nvSpPr>
        <p:spPr>
          <a:xfrm xmlns:a="http://schemas.openxmlformats.org/drawingml/2006/main">
            <a:off x="1512000" y="4039200"/>
            <a:ext cx="12096000" cy="15444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95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A95A2E7-EBB7-4DFC-8730-8BB63CE2B65E}"/>
              </a:ext>
            </a:extLst>
          </p:cNvPr>
          <p:cNvSpPr>
            <a:spLocks xmlns:a="http://schemas.openxmlformats.org/drawingml/2006/main" noGrp="1"/>
          </p:cNvSpPr>
          <p:nvPr>
            <p:ph type="subTitle" idx="1"/>
          </p:nvPr>
        </p:nvSpPr>
        <p:spPr>
          <a:xfrm xmlns:a="http://schemas.openxmlformats.org/drawingml/2006/main">
            <a:off x="2268000" y="5880600"/>
            <a:ext cx="10584000" cy="1188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04"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06D96BC-B97C-4B8D-B198-99BC315CE7A4}"/>
              </a:ext>
            </a:extLst>
          </p:cNvPr>
          <p:cNvSpPr>
            <a:spLocks xmlns:a="http://schemas.openxmlformats.org/drawingml/2006/main" noGrp="1"/>
          </p:cNvSpPr>
          <p:nvPr>
            <p:ph type="title" idx="0"/>
          </p:nvPr>
        </p:nvSpPr>
        <p:spPr>
          <a:xfrm xmlns:a="http://schemas.openxmlformats.org/drawingml/2006/main">
            <a:off x="1512000" y="4455000"/>
            <a:ext cx="12096000" cy="178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09"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F8F9A6-6A1A-4A78-8B92-0485982CCF24}"/>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18A7FF7-E5CE-4D4E-B97B-DA8471C27FCC}"/>
              </a:ext>
            </a:extLst>
          </p:cNvPr>
          <p:cNvSpPr>
            <a:spLocks xmlns:a="http://schemas.openxmlformats.org/drawingml/2006/main" noGrp="1"/>
          </p:cNvSpPr>
          <p:nvPr>
            <p:ph type="body" idx="1"/>
          </p:nvPr>
        </p:nvSpPr>
        <p:spPr>
          <a:xfrm xmlns:a="http://schemas.openxmlformats.org/drawingml/2006/main">
            <a:off x="850500" y="2970000"/>
            <a:ext cx="13419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D6E5597-C9FD-4463-BC3F-2F454A09B9FA}"/>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EF3AEC9-BFF1-42D4-A4F3-38D1F1181962}"/>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328F481-1425-4C1B-8457-D1C9FD991341}"/>
              </a:ext>
            </a:extLst>
          </p:cNvPr>
          <p:cNvSpPr>
            <a:spLocks xmlns:a="http://schemas.openxmlformats.org/drawingml/2006/main" noGrp="1"/>
          </p:cNvSpPr>
          <p:nvPr>
            <p:ph type="body" idx="2"/>
          </p:nvPr>
        </p:nvSpPr>
        <p:spPr>
          <a:xfrm xmlns:a="http://schemas.openxmlformats.org/drawingml/2006/main">
            <a:off x="8032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04"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5AB0DC5-F50B-49D0-A9C6-5A1938160001}"/>
              </a:ext>
            </a:extLst>
          </p:cNvPr>
          <p:cNvSpPr>
            <a:spLocks xmlns:a="http://schemas.openxmlformats.org/drawingml/2006/main" noGrp="1"/>
          </p:cNvSpPr>
          <p:nvPr>
            <p:ph type="title" idx="0"/>
          </p:nvPr>
        </p:nvSpPr>
        <p:spPr>
          <a:xfrm xmlns:a="http://schemas.openxmlformats.org/drawingml/2006/main">
            <a:off x="850500" y="831600"/>
            <a:ext cx="13419000" cy="1306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093"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A7526EE-6C03-441D-9CA4-EFBE33822392}"/>
              </a:ext>
            </a:extLst>
          </p:cNvPr>
          <p:cNvSpPr>
            <a:spLocks xmlns:a="http://schemas.openxmlformats.org/drawingml/2006/main" noGrp="1"/>
          </p:cNvSpPr>
          <p:nvPr>
            <p:ph type="body" idx="1"/>
          </p:nvPr>
        </p:nvSpPr>
        <p:spPr>
          <a:xfrm xmlns:a="http://schemas.openxmlformats.org/drawingml/2006/main">
            <a:off x="850500" y="2970000"/>
            <a:ext cx="6237000" cy="6652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90" b="0">
                <a:solidFill>
                  <a:schemeClr val="tx1"/>
                </a:solidFill>
                <a:latin typeface="+mn-lt"/>
                <a:ea typeface="+mn-lt"/>
                <a:cs typeface="+mn-lt"/>
              </a:defRPr>
            </a:defPPr>
            <a:lvl1pPr marL="283500" indent="-283500">
              <a:lnSpc>
                <a:spcPct val="110000"/>
              </a:lnSpc>
              <a:spcBef>
                <a:spcPts val="0"/>
              </a:spcBef>
              <a:spcAft>
                <a:spcPts val="1488"/>
              </a:spcAft>
              <a:buChar char="•"/>
              <a:defRPr/>
            </a:lvl1pPr>
            <a:lvl2pPr marL="661500" indent="-283500">
              <a:lnSpc>
                <a:spcPct val="110000"/>
              </a:lnSpc>
              <a:spcBef>
                <a:spcPts val="0"/>
              </a:spcBef>
              <a:spcAft>
                <a:spcPts val="1488"/>
              </a:spcAft>
              <a:buChar char="•"/>
              <a:defRPr/>
            </a:lvl2pPr>
            <a:lvl3pPr marL="1039500" indent="-283500">
              <a:lnSpc>
                <a:spcPct val="110000"/>
              </a:lnSpc>
              <a:spcBef>
                <a:spcPts val="0"/>
              </a:spcBef>
              <a:spcAft>
                <a:spcPts val="1488"/>
              </a:spcAft>
              <a:buChar char="•"/>
              <a:defRPr/>
            </a:lvl3pPr>
            <a:lvl4pPr marL="1417500" indent="-283500">
              <a:lnSpc>
                <a:spcPct val="110000"/>
              </a:lnSpc>
              <a:spcBef>
                <a:spcPts val="0"/>
              </a:spcBef>
              <a:spcAft>
                <a:spcPts val="1488"/>
              </a:spcAft>
              <a:buChar char="•"/>
              <a:defRPr/>
            </a:lvl4pPr>
            <a:lvl5pPr marL="1795500" indent="-283500">
              <a:lnSpc>
                <a:spcPct val="110000"/>
              </a:lnSpc>
              <a:spcBef>
                <a:spcPts val="0"/>
              </a:spcBef>
              <a:spcAft>
                <a:spcPts val="1488"/>
              </a:spcAft>
              <a:buChar char="•"/>
              <a:defRPr/>
            </a:lvl5pPr>
            <a:lvl6pPr marL="2173500" indent="-283500">
              <a:lnSpc>
                <a:spcPct val="110000"/>
              </a:lnSpc>
              <a:spcBef>
                <a:spcPts val="0"/>
              </a:spcBef>
              <a:spcAft>
                <a:spcPts val="1488"/>
              </a:spcAft>
              <a:buChar char="•"/>
              <a:defRPr/>
            </a:lvl6pPr>
            <a:lvl7pPr marL="2551500" indent="-283500">
              <a:lnSpc>
                <a:spcPct val="110000"/>
              </a:lnSpc>
              <a:spcBef>
                <a:spcPts val="0"/>
              </a:spcBef>
              <a:spcAft>
                <a:spcPts val="1488"/>
              </a:spcAft>
              <a:buChar char="•"/>
              <a:defRPr/>
            </a:lvl7pPr>
            <a:lvl8pPr marL="2929500" indent="-283500">
              <a:lnSpc>
                <a:spcPct val="110000"/>
              </a:lnSpc>
              <a:spcBef>
                <a:spcPts val="0"/>
              </a:spcBef>
              <a:spcAft>
                <a:spcPts val="1488"/>
              </a:spcAft>
              <a:buChar char="•"/>
              <a:defRPr/>
            </a:lvl8pPr>
            <a:lvl9pPr marL="3307500" indent="-283500">
              <a:lnSpc>
                <a:spcPct val="110000"/>
              </a:lnSpc>
              <a:spcBef>
                <a:spcPts val="0"/>
              </a:spcBef>
              <a:spcAft>
                <a:spcPts val="1488"/>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213453a07694a5d" /><Relationship Type="http://schemas.openxmlformats.org/officeDocument/2006/relationships/slideLayout" Target="/ppt/slideLayouts/slideLayout1.xml" Id="R2b21f94a3aba46fc" /><Relationship Type="http://schemas.openxmlformats.org/officeDocument/2006/relationships/slideLayout" Target="/ppt/slideLayouts/slideLayout2.xml" Id="R5a8279c80168477c" /><Relationship Type="http://schemas.openxmlformats.org/officeDocument/2006/relationships/slideLayout" Target="/ppt/slideLayouts/slideLayout3.xml" Id="R3b05a81f90c54643" /><Relationship Type="http://schemas.openxmlformats.org/officeDocument/2006/relationships/slideLayout" Target="/ppt/slideLayouts/slideLayout4.xml" Id="Rcfa9f73266424588" /><Relationship Type="http://schemas.openxmlformats.org/officeDocument/2006/relationships/slideLayout" Target="/ppt/slideLayouts/slideLayout5.xml" Id="Rd74766842e084b09" /><Relationship Type="http://schemas.openxmlformats.org/officeDocument/2006/relationships/slideLayout" Target="/ppt/slideLayouts/slideLayout6.xml" Id="R6d54adeece6c49c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21f94a3aba46fc"/>
    <p:sldLayoutId xmlns:r="http://schemas.openxmlformats.org/officeDocument/2006/relationships" id="2147483650" r:id="R5a8279c80168477c"/>
    <p:sldLayoutId xmlns:r="http://schemas.openxmlformats.org/officeDocument/2006/relationships" id="2147483651" r:id="R3b05a81f90c54643"/>
    <p:sldLayoutId xmlns:r="http://schemas.openxmlformats.org/officeDocument/2006/relationships" id="2147483652" r:id="Rcfa9f73266424588"/>
    <p:sldLayoutId xmlns:r="http://schemas.openxmlformats.org/officeDocument/2006/relationships" id="2147483653" r:id="Rd74766842e084b09"/>
    <p:sldLayoutId xmlns:r="http://schemas.openxmlformats.org/officeDocument/2006/relationships" id="2147483654" r:id="R6d54adeece6c49c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284e075c1f847d5" /><Relationship Type="http://schemas.openxmlformats.org/officeDocument/2006/relationships/hyperlink" Target="https://docs.google.com/forms/d/e/1FAIpQLSfSqR7GchR_rm6kelc5P5AEdZclb7U20SqXqWvbC0sPuYGGXg/viewform" TargetMode="External" Id="R595c32fc04ef4edb" /><Relationship Type="http://schemas.openxmlformats.org/officeDocument/2006/relationships/hyperlink" Target="mailto:toi.manabi@gmail.com" TargetMode="External" Id="R45a7d0d58bb2464c" /><Relationship Type="http://schemas.openxmlformats.org/officeDocument/2006/relationships/hyperlink" Target="https://www.mext.go.jp/content/20230606-mxt_jidou01-000030273_0001.pdf" TargetMode="External" Id="Re9491acc58334f1f" /><Relationship Type="http://schemas.openxmlformats.org/officeDocument/2006/relationships/hyperlink" Target="https://www.mext.go.jp/content/20220314-mxt_jidou01-000007080_1.pdf" TargetMode="External" Id="Ra82e9c65d787471c" /><Relationship Type="http://schemas.openxmlformats.org/officeDocument/2006/relationships/notesSlide" Target="/ppt/notesSlides/notesSlide1.xml" Id="R7f74a72b7faa4e3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先生向け提案書 04　キャリア教育コーディネートの支援例">
            <a:extLst xmlns:a="http://schemas.openxmlformats.org/drawingml/2006/main">
              <a:ext uri="{FF2B5EF4-FFF2-40B4-BE49-F238E27FC236}">
                <a16:creationId xmlns:a16="http://schemas.microsoft.com/office/drawing/2014/main" id="{99057F28-4763-43B5-BC11-38A42F5ED9B2}"/>
              </a:ext>
            </a:extLst>
          </p:cNvPr>
          <p:cNvSpPr>
            <a:spLocks xmlns:a="http://schemas.openxmlformats.org/drawingml/2006/main" noGrp="1"/>
          </p:cNvSpPr>
          <p:nvPr/>
        </p:nvSpPr>
        <p:spPr>
          <a:xfrm xmlns:a="http://schemas.openxmlformats.org/drawingml/2006/main">
            <a:off x="457200" y="317500"/>
            <a:ext cx="14205600" cy="2114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50" b="0">
                <a:solidFill>
                  <a:srgbClr val="4D616B"/>
                </a:solidFill>
                <a:latin typeface="Noto Sans JP"/>
                <a:ea typeface="Noto Sans JP"/>
                <a:cs typeface="Noto Sans JP"/>
              </a:defRPr>
            </a:defPPr>
          </a:lstStyle>
          <a:p xmlns:a="http://schemas.openxmlformats.org/drawingml/2006/main">
            <a:pPr>
              <a:lnSpc>
                <a:spcPct val="130000"/>
              </a:lnSpc>
              <a:buNone/>
              <a:defRPr sz="1050" b="0">
                <a:solidFill>
                  <a:srgbClr val="4D616B"/>
                </a:solidFill>
                <a:latin typeface="Noto Sans JP"/>
                <a:ea typeface="Noto Sans JP"/>
                <a:cs typeface="Noto Sans JP"/>
              </a:defRPr>
            </a:pPr>
            <a:r>
              <a:rPr sz="1050" b="0">
                <a:solidFill>
                  <a:srgbClr val="4D616B"/>
                </a:solidFill>
                <a:latin typeface="Noto Sans JP"/>
                <a:ea typeface="Noto Sans JP"/>
                <a:cs typeface="Noto Sans JP"/>
              </a:rPr>
              <a:t>先生向け提案書 04　キャリア教育コーディネートの支援例</a:t>
            </a:r>
          </a:p>
        </p:txBody>
      </p:sp>
      <p:sp>
        <p:nvSpPr>
          <p:cNvPr id="2" name="最初の質問から授業支援を考える提案書">
            <a:extLst xmlns:a="http://schemas.openxmlformats.org/drawingml/2006/main">
              <a:ext uri="{FF2B5EF4-FFF2-40B4-BE49-F238E27FC236}">
                <a16:creationId xmlns:a16="http://schemas.microsoft.com/office/drawing/2014/main" id="{9B41285E-B296-4EEC-94A6-FA54C64025ED}"/>
              </a:ext>
            </a:extLst>
          </p:cNvPr>
          <p:cNvSpPr>
            <a:spLocks xmlns:a="http://schemas.openxmlformats.org/drawingml/2006/main" noGrp="1"/>
          </p:cNvSpPr>
          <p:nvPr/>
        </p:nvSpPr>
        <p:spPr>
          <a:xfrm xmlns:a="http://schemas.openxmlformats.org/drawingml/2006/main">
            <a:off x="457200" y="584200"/>
            <a:ext cx="14205600" cy="4591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313D"/>
                </a:solidFill>
                <a:latin typeface="Noto Sans JP"/>
                <a:ea typeface="Noto Sans JP"/>
                <a:cs typeface="Noto Sans JP"/>
              </a:defRPr>
            </a:defPPr>
          </a:lstStyle>
          <a:p xmlns:a="http://schemas.openxmlformats.org/drawingml/2006/main">
            <a:pPr>
              <a:lnSpc>
                <a:spcPct val="130000"/>
              </a:lnSpc>
              <a:buNone/>
              <a:defRPr sz="2550" b="1">
                <a:solidFill>
                  <a:srgbClr val="17313D"/>
                </a:solidFill>
                <a:latin typeface="Noto Sans JP"/>
                <a:ea typeface="Noto Sans JP"/>
                <a:cs typeface="Noto Sans JP"/>
              </a:defRPr>
            </a:pPr>
            <a:r>
              <a:rPr sz="2550" b="1">
                <a:solidFill>
                  <a:srgbClr val="17313D"/>
                </a:solidFill>
                <a:latin typeface="Noto Sans JP"/>
                <a:ea typeface="Noto Sans JP"/>
                <a:cs typeface="Noto Sans JP"/>
              </a:rPr>
              <a:t>最初の質問から授業支援を考える提案書</a:t>
            </a:r>
          </a:p>
        </p:txBody>
      </p:sp>
      <p:sp>
        <p:nvSpPr>
          <p:cNvPr id="3" name="校長先生・学年主任・担当の先生へ。学校の確認手順に沿って、ね">
            <a:extLst xmlns:a="http://schemas.openxmlformats.org/drawingml/2006/main">
              <a:ext uri="{FF2B5EF4-FFF2-40B4-BE49-F238E27FC236}">
                <a16:creationId xmlns:a16="http://schemas.microsoft.com/office/drawing/2014/main" id="{3DC7D6C3-6A5A-479A-AC7C-7472B63790EC}"/>
              </a:ext>
            </a:extLst>
          </p:cNvPr>
          <p:cNvSpPr>
            <a:spLocks xmlns:a="http://schemas.openxmlformats.org/drawingml/2006/main" noGrp="1"/>
          </p:cNvSpPr>
          <p:nvPr/>
        </p:nvSpPr>
        <p:spPr>
          <a:xfrm xmlns:a="http://schemas.openxmlformats.org/drawingml/2006/main">
            <a:off x="457200" y="1092200"/>
            <a:ext cx="14205600" cy="2362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4D616B"/>
                </a:solidFill>
                <a:latin typeface="Noto Sans JP"/>
                <a:ea typeface="Noto Sans JP"/>
                <a:cs typeface="Noto Sans JP"/>
              </a:defRPr>
            </a:defPPr>
          </a:lstStyle>
          <a:p xmlns:a="http://schemas.openxmlformats.org/drawingml/2006/main">
            <a:pPr>
              <a:lnSpc>
                <a:spcPct val="130000"/>
              </a:lnSpc>
              <a:buNone/>
              <a:defRPr sz="1200" b="0">
                <a:solidFill>
                  <a:srgbClr val="4D616B"/>
                </a:solidFill>
                <a:latin typeface="Noto Sans JP"/>
                <a:ea typeface="Noto Sans JP"/>
                <a:cs typeface="Noto Sans JP"/>
              </a:defRPr>
            </a:pPr>
            <a:r>
              <a:rPr sz="1200" b="0">
                <a:solidFill>
                  <a:srgbClr val="4D616B"/>
                </a:solidFill>
                <a:latin typeface="Noto Sans JP"/>
                <a:ea typeface="Noto Sans JP"/>
                <a:cs typeface="Noto Sans JP"/>
              </a:rPr>
              <a:t>校長先生・学年主任・担当の先生へ。学校の確認手順に沿って、ねらい・準備・分担・条件を整理します。</a:t>
            </a:r>
          </a:p>
        </p:txBody>
      </p:sp>
      <p:sp>
        <p:nvSpPr>
          <p:cNvPr id="4" name="">
            <a:extLst xmlns:a="http://schemas.openxmlformats.org/drawingml/2006/main">
              <a:ext uri="{FF2B5EF4-FFF2-40B4-BE49-F238E27FC236}">
                <a16:creationId xmlns:a16="http://schemas.microsoft.com/office/drawing/2014/main" id="{239F55E8-8814-46C5-8068-32591949E804}"/>
              </a:ext>
            </a:extLst>
          </p:cNvPr>
          <p:cNvSpPr>
            <a:spLocks xmlns:a="http://schemas.openxmlformats.org/drawingml/2006/main" noGrp="1"/>
          </p:cNvSpPr>
          <p:nvPr/>
        </p:nvSpPr>
        <p:spPr>
          <a:xfrm xmlns:a="http://schemas.openxmlformats.org/drawingml/2006/main">
            <a:off x="457200" y="1460500"/>
            <a:ext cx="14205600" cy="0"/>
          </a:xfrm>
          <a:prstGeom xmlns:a="http://schemas.openxmlformats.org/drawingml/2006/main" prst="line">
            <a:avLst/>
          </a:prstGeom>
          <a:ln xmlns:a="http://schemas.openxmlformats.org/drawingml/2006/main" w="19050">
            <a:solidFill>
              <a:srgbClr val="176A72"/>
            </a:solidFill>
            <a:prstDash val="solid"/>
          </a:ln>
        </p:spPr>
      </p:sp>
      <p:sp>
        <p:nvSpPr>
          <p:cNvPr id="5" name="出発点は、学校が育てたいこどもの姿と今ある授業・行事です。必">
            <a:extLst xmlns:a="http://schemas.openxmlformats.org/drawingml/2006/main">
              <a:ext uri="{FF2B5EF4-FFF2-40B4-BE49-F238E27FC236}">
                <a16:creationId xmlns:a16="http://schemas.microsoft.com/office/drawing/2014/main" id="{49A72C30-7642-484F-958B-7A21F1432643}"/>
              </a:ext>
            </a:extLst>
          </p:cNvPr>
          <p:cNvSpPr>
            <a:spLocks xmlns:a="http://schemas.openxmlformats.org/drawingml/2006/main" noGrp="1"/>
          </p:cNvSpPr>
          <p:nvPr/>
        </p:nvSpPr>
        <p:spPr>
          <a:xfrm xmlns:a="http://schemas.openxmlformats.org/drawingml/2006/main">
            <a:off x="457200" y="1625600"/>
            <a:ext cx="14205600" cy="23952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20" b="1">
                <a:solidFill>
                  <a:srgbClr val="17313D"/>
                </a:solidFill>
                <a:latin typeface="Noto Sans JP"/>
                <a:ea typeface="Noto Sans JP"/>
                <a:cs typeface="Noto Sans JP"/>
              </a:defRPr>
            </a:defPPr>
          </a:lstStyle>
          <a:p xmlns:a="http://schemas.openxmlformats.org/drawingml/2006/main">
            <a:pPr>
              <a:lnSpc>
                <a:spcPct val="130000"/>
              </a:lnSpc>
              <a:buNone/>
              <a:defRPr sz="1220" b="1">
                <a:solidFill>
                  <a:srgbClr val="17313D"/>
                </a:solidFill>
                <a:latin typeface="Noto Sans JP"/>
                <a:ea typeface="Noto Sans JP"/>
                <a:cs typeface="Noto Sans JP"/>
              </a:defRPr>
            </a:pPr>
            <a:r>
              <a:rPr sz="1220" b="1">
                <a:solidFill>
                  <a:srgbClr val="17313D"/>
                </a:solidFill>
                <a:latin typeface="Noto Sans JP"/>
                <a:ea typeface="Noto Sans JP"/>
                <a:cs typeface="Noto Sans JP"/>
              </a:rPr>
              <a:t>出発点は、学校が育てたいこどもの姿と今ある授業・行事です。必要な準備を整理し、学校が実施を判断できる材料を用意します。</a:t>
            </a:r>
          </a:p>
        </p:txBody>
      </p:sp>
      <p:sp>
        <p:nvSpPr>
          <p:cNvPr id="6" name="支援の4役割　計画と授業をつなぐ／教材・受入先を準備する／一">
            <a:extLst xmlns:a="http://schemas.openxmlformats.org/drawingml/2006/main">
              <a:ext uri="{FF2B5EF4-FFF2-40B4-BE49-F238E27FC236}">
                <a16:creationId xmlns:a16="http://schemas.microsoft.com/office/drawing/2014/main" id="{E3EAC3E9-C4D9-4975-B329-24B83A1F6479}"/>
              </a:ext>
            </a:extLst>
          </p:cNvPr>
          <p:cNvSpPr>
            <a:spLocks xmlns:a="http://schemas.openxmlformats.org/drawingml/2006/main" noGrp="1"/>
          </p:cNvSpPr>
          <p:nvPr/>
        </p:nvSpPr>
        <p:spPr>
          <a:xfrm xmlns:a="http://schemas.openxmlformats.org/drawingml/2006/main">
            <a:off x="457200" y="2082800"/>
            <a:ext cx="14205600" cy="2230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0" b="0">
                <a:solidFill>
                  <a:srgbClr val="176A72"/>
                </a:solidFill>
                <a:latin typeface="Noto Sans JP"/>
                <a:ea typeface="Noto Sans JP"/>
                <a:cs typeface="Noto Sans JP"/>
              </a:defRPr>
            </a:defPPr>
          </a:lstStyle>
          <a:p xmlns:a="http://schemas.openxmlformats.org/drawingml/2006/main">
            <a:pPr>
              <a:lnSpc>
                <a:spcPct val="130000"/>
              </a:lnSpc>
              <a:buNone/>
              <a:defRPr sz="1120" b="0">
                <a:solidFill>
                  <a:srgbClr val="176A72"/>
                </a:solidFill>
                <a:latin typeface="Noto Sans JP"/>
                <a:ea typeface="Noto Sans JP"/>
                <a:cs typeface="Noto Sans JP"/>
              </a:defRPr>
            </a:pPr>
            <a:r>
              <a:rPr sz="1120" b="0">
                <a:solidFill>
                  <a:srgbClr val="176A72"/>
                </a:solidFill>
                <a:latin typeface="Noto Sans JP"/>
                <a:ea typeface="Noto Sans JP"/>
                <a:cs typeface="Noto Sans JP"/>
              </a:rPr>
              <a:t>支援の4役割　計画と授業をつなぐ／教材・受入先を準備する／一緒に実践する／学校の見取りを支え、改善する</a:t>
            </a:r>
          </a:p>
        </p:txBody>
      </p:sp>
      <p:sp>
        <p:nvSpPr>
          <p:cNvPr id="7" name="育てたい力を考える視点　人間関係形成・社会形成能力／自己理解">
            <a:extLst xmlns:a="http://schemas.openxmlformats.org/drawingml/2006/main">
              <a:ext uri="{FF2B5EF4-FFF2-40B4-BE49-F238E27FC236}">
                <a16:creationId xmlns:a16="http://schemas.microsoft.com/office/drawing/2014/main" id="{7D206C08-8776-4BC7-ADD4-B377B9FF1BD7}"/>
              </a:ext>
            </a:extLst>
          </p:cNvPr>
          <p:cNvSpPr>
            <a:spLocks xmlns:a="http://schemas.openxmlformats.org/drawingml/2006/main" noGrp="1"/>
          </p:cNvSpPr>
          <p:nvPr/>
        </p:nvSpPr>
        <p:spPr>
          <a:xfrm xmlns:a="http://schemas.openxmlformats.org/drawingml/2006/main">
            <a:off x="457200" y="2362200"/>
            <a:ext cx="14205600" cy="2164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80" b="0">
                <a:solidFill>
                  <a:srgbClr val="176A72"/>
                </a:solidFill>
                <a:latin typeface="Noto Sans JP"/>
                <a:ea typeface="Noto Sans JP"/>
                <a:cs typeface="Noto Sans JP"/>
              </a:defRPr>
            </a:defPPr>
          </a:lstStyle>
          <a:p xmlns:a="http://schemas.openxmlformats.org/drawingml/2006/main">
            <a:pPr>
              <a:lnSpc>
                <a:spcPct val="130000"/>
              </a:lnSpc>
              <a:buNone/>
              <a:defRPr sz="1080" b="0">
                <a:solidFill>
                  <a:srgbClr val="176A72"/>
                </a:solidFill>
                <a:latin typeface="Noto Sans JP"/>
                <a:ea typeface="Noto Sans JP"/>
                <a:cs typeface="Noto Sans JP"/>
              </a:defRPr>
            </a:pPr>
            <a:r>
              <a:rPr sz="1080" b="0">
                <a:solidFill>
                  <a:srgbClr val="176A72"/>
                </a:solidFill>
                <a:latin typeface="Noto Sans JP"/>
                <a:ea typeface="Noto Sans JP"/>
                <a:cs typeface="Noto Sans JP"/>
              </a:rPr>
              <a:t>育てたい力を考える視点　人間関係形成・社会形成能力／自己理解・自己管理能力／課題対応能力／キャリアプランニング能力</a:t>
            </a:r>
          </a:p>
        </p:txBody>
      </p:sp>
      <p:graphicFrame>
        <p:nvGraphicFramePr>
          <p:cNvPr id="8" name="">
            <a:extLst xmlns:a="http://schemas.openxmlformats.org/drawingml/2006/main">
              <a:ext uri="{FF2B5EF4-FFF2-40B4-BE49-F238E27FC236}">
                <a16:creationId xmlns:a16="http://schemas.microsoft.com/office/drawing/2014/main" id="{C8692E6F-A6AA-4CAE-915A-F883AAD262E6}"/>
              </a:ext>
            </a:extLst>
          </p:cNvPr>
          <p:cNvGraphicFramePr/>
          <p:nvPr/>
        </p:nvGraphicFramePr>
        <p:xfrm>
          <a:off xmlns:a="http://schemas.openxmlformats.org/drawingml/2006/main" x="457200" y="2705100"/>
          <a:ext xmlns:a="http://schemas.openxmlformats.org/drawingml/2006/main" cx="14205600" cy="3198813"/>
        </p:xfrm>
        <a:graphic xmlns:a="http://schemas.openxmlformats.org/drawingml/2006/main">
          <a:graphicData uri="http://schemas.openxmlformats.org/drawingml/2006/table">
            <a:tbl>
              <a:tblPr/>
              <a:tblGrid>
                <a:gridCol w="2349500"/>
                <a:gridCol w="5461000"/>
                <a:gridCol w="6395100"/>
              </a:tblGrid>
              <a:tr h="373063">
                <a:tc>
                  <a:txBody>
                    <a:bodyPr wrap="square" lIns="73152" tIns="9144" rIns="64008" bIns="4572" anchor="ctr">
                      <a:noAutofit/>
                    </a:bodyPr>
                    <a:lstStyle/>
                    <a:p>
                      <a:pPr>
                        <a:lnSpc>
                          <a:spcPct val="100000"/>
                        </a:lnSpc>
                        <a:spcBef>
                          <a:spcPts val="0"/>
                        </a:spcBef>
                        <a:spcAft>
                          <a:spcPts val="0"/>
                        </a:spcAft>
                        <a:buNone/>
                      </a:pPr>
                      <a:r>
                        <a:rPr sz="1070" b="1">
                          <a:solidFill>
                            <a:srgbClr val="176A72"/>
                          </a:solidFill>
                          <a:latin typeface="Noto Sans JP"/>
                          <a:ea typeface="Noto Sans JP"/>
                          <a:cs typeface="Noto Sans JP"/>
                        </a:rPr>
                        <a:t>相談から実践まで</a:t>
                      </a:r>
                    </a:p>
                  </a:txBody>
                  <a:tcPr marL="76200" marR="76200" marT="76200" marB="762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70" b="1">
                          <a:solidFill>
                            <a:srgbClr val="176A72"/>
                          </a:solidFill>
                          <a:latin typeface="Noto Sans JP"/>
                          <a:ea typeface="Noto Sans JP"/>
                          <a:cs typeface="Noto Sans JP"/>
                        </a:rPr>
                        <a:t>学校・先生が確認すること</a:t>
                      </a:r>
                    </a:p>
                  </a:txBody>
                  <a:tcPr marL="76200" marR="76200" marT="76200" marB="76200" anchor="ctr">
                    <a:solidFill>
                      <a:srgbClr val="ECF4F4"/>
                    </a:solidFill>
                  </a:tcPr>
                </a:tc>
                <a:tc>
                  <a:txBody>
                    <a:bodyPr wrap="square" lIns="73152" tIns="9144" rIns="64008" bIns="4572" anchor="ctr">
                      <a:noAutofit/>
                    </a:bodyPr>
                    <a:lstStyle/>
                    <a:p>
                      <a:pPr>
                        <a:lnSpc>
                          <a:spcPct val="100000"/>
                        </a:lnSpc>
                        <a:spcBef>
                          <a:spcPts val="0"/>
                        </a:spcBef>
                        <a:spcAft>
                          <a:spcPts val="0"/>
                        </a:spcAft>
                        <a:buNone/>
                      </a:pPr>
                      <a:r>
                        <a:rPr sz="1070" b="1">
                          <a:solidFill>
                            <a:srgbClr val="176A72"/>
                          </a:solidFill>
                          <a:latin typeface="Noto Sans JP"/>
                          <a:ea typeface="Noto Sans JP"/>
                          <a:cs typeface="Noto Sans JP"/>
                        </a:rPr>
                        <a:t>私が行うことの例</a:t>
                      </a:r>
                    </a:p>
                  </a:txBody>
                  <a:tcPr marL="76200" marR="76200" marT="76200" marB="76200" anchor="ctr">
                    <a:solidFill>
                      <a:srgbClr val="ECF4F4"/>
                    </a:solidFill>
                  </a:tcPr>
                </a:tc>
              </a:tr>
              <a:tr h="565150">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1　初回相談</a:t>
                      </a:r>
                    </a:p>
                    <a:p>
                      <a:pPr>
                        <a:lnSpc>
                          <a:spcPct val="100000"/>
                        </a:lnSpc>
                        <a:spcBef>
                          <a:spcPts val="0"/>
                        </a:spcBef>
                        <a:spcAft>
                          <a:spcPts val="0"/>
                        </a:spcAft>
                        <a:buNone/>
                      </a:pPr>
                      <a:r>
                        <a:rPr sz="980" b="0">
                          <a:solidFill>
                            <a:srgbClr val="17313D"/>
                          </a:solidFill>
                          <a:latin typeface="Noto Sans JP"/>
                          <a:ea typeface="Noto Sans JP"/>
                          <a:cs typeface="Noto Sans JP"/>
                        </a:rPr>
                        <a:t>30分無料</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学年・今の活動・迷っていることを一文で。</a:t>
                      </a:r>
                    </a:p>
                    <a:p>
                      <a:pPr>
                        <a:lnSpc>
                          <a:spcPct val="100000"/>
                        </a:lnSpc>
                        <a:spcBef>
                          <a:spcPts val="0"/>
                        </a:spcBef>
                        <a:spcAft>
                          <a:spcPts val="0"/>
                        </a:spcAft>
                        <a:buNone/>
                      </a:pPr>
                      <a:r>
                        <a:rPr sz="980" b="0">
                          <a:solidFill>
                            <a:srgbClr val="17313D"/>
                          </a:solidFill>
                          <a:latin typeface="Noto Sans JP"/>
                          <a:ea typeface="Noto Sans JP"/>
                          <a:cs typeface="Noto Sans JP"/>
                        </a:rPr>
                        <a:t>学校名を伝える前の相談も受け付けます。</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今の活動や困りごとを伺い、支援の入口を整理します。</a:t>
                      </a:r>
                    </a:p>
                    <a:p>
                      <a:pPr>
                        <a:lnSpc>
                          <a:spcPct val="100000"/>
                        </a:lnSpc>
                        <a:spcBef>
                          <a:spcPts val="0"/>
                        </a:spcBef>
                        <a:spcAft>
                          <a:spcPts val="0"/>
                        </a:spcAft>
                        <a:buNone/>
                      </a:pPr>
                      <a:r>
                        <a:rPr sz="980" b="0">
                          <a:solidFill>
                            <a:srgbClr val="17313D"/>
                          </a:solidFill>
                          <a:latin typeface="Noto Sans JP"/>
                          <a:ea typeface="Noto Sans JP"/>
                          <a:cs typeface="Noto Sans JP"/>
                        </a:rPr>
                        <a:t>詳しい設計等へ進む前に範囲と費用を確認します。</a:t>
                      </a:r>
                    </a:p>
                  </a:txBody>
                  <a:tcPr marL="76200" marR="76200" marT="76200" marB="76200" anchor="ctr">
                    <a:solidFill>
                      <a:srgbClr val="FFFFFF"/>
                    </a:solidFill>
                  </a:tcPr>
                </a:tc>
              </a:tr>
              <a:tr h="565150">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2　支援案と条件の整理</a:t>
                      </a:r>
                    </a:p>
                  </a:txBody>
                  <a:tcPr marL="76200" marR="76200" marT="76200" marB="762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育てたい姿、今の学習、生徒の成長や難しさ、</a:t>
                      </a:r>
                    </a:p>
                    <a:p>
                      <a:pPr>
                        <a:lnSpc>
                          <a:spcPct val="100000"/>
                        </a:lnSpc>
                        <a:spcBef>
                          <a:spcPts val="0"/>
                        </a:spcBef>
                        <a:spcAft>
                          <a:spcPts val="0"/>
                        </a:spcAft>
                        <a:buNone/>
                      </a:pPr>
                      <a:r>
                        <a:rPr sz="980" b="0">
                          <a:solidFill>
                            <a:srgbClr val="17313D"/>
                          </a:solidFill>
                          <a:latin typeface="Noto Sans JP"/>
                          <a:ea typeface="Noto Sans JP"/>
                          <a:cs typeface="Noto Sans JP"/>
                        </a:rPr>
                        <a:t>今回学んでほしいことと必要な準備を確認。</a:t>
                      </a:r>
                    </a:p>
                  </a:txBody>
                  <a:tcPr marL="76200" marR="76200" marT="76200" marB="762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分担、用意する資料、日程、費用の有無を提示。</a:t>
                      </a:r>
                    </a:p>
                    <a:p>
                      <a:pPr>
                        <a:lnSpc>
                          <a:spcPct val="100000"/>
                        </a:lnSpc>
                        <a:spcBef>
                          <a:spcPts val="0"/>
                        </a:spcBef>
                        <a:spcAft>
                          <a:spcPts val="0"/>
                        </a:spcAft>
                        <a:buNone/>
                      </a:pPr>
                      <a:r>
                        <a:rPr sz="980" b="0">
                          <a:solidFill>
                            <a:srgbClr val="17313D"/>
                          </a:solidFill>
                          <a:latin typeface="Noto Sans JP"/>
                          <a:ea typeface="Noto Sans JP"/>
                          <a:cs typeface="Noto Sans JP"/>
                        </a:rPr>
                        <a:t>学校が検討しやすい相談案を整理します。</a:t>
                      </a:r>
                    </a:p>
                  </a:txBody>
                  <a:tcPr marL="76200" marR="76200" marT="76200" marB="76200" anchor="ctr">
                    <a:solidFill>
                      <a:srgbClr val="F8FAFA"/>
                    </a:solidFill>
                  </a:tcPr>
                </a:tc>
              </a:tr>
              <a:tr h="565150">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3　校内等での検討と合意</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担当・学年・管理職等と既存の地域連携担当で確認。</a:t>
                      </a:r>
                    </a:p>
                    <a:p>
                      <a:pPr>
                        <a:lnSpc>
                          <a:spcPct val="100000"/>
                        </a:lnSpc>
                        <a:spcBef>
                          <a:spcPts val="0"/>
                        </a:spcBef>
                        <a:spcAft>
                          <a:spcPts val="0"/>
                        </a:spcAft>
                        <a:buNone/>
                      </a:pPr>
                      <a:r>
                        <a:rPr sz="980" b="0">
                          <a:solidFill>
                            <a:srgbClr val="17313D"/>
                          </a:solidFill>
                          <a:latin typeface="Noto Sans JP"/>
                          <a:ea typeface="Noto Sans JP"/>
                          <a:cs typeface="Noto Sans JP"/>
                        </a:rPr>
                        <a:t>設置者への手続や契約等の要否は学校が確認。</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校内窓口と外部調整の範囲・権限を確認。</a:t>
                      </a:r>
                    </a:p>
                    <a:p>
                      <a:pPr>
                        <a:lnSpc>
                          <a:spcPct val="100000"/>
                        </a:lnSpc>
                        <a:spcBef>
                          <a:spcPts val="0"/>
                        </a:spcBef>
                        <a:spcAft>
                          <a:spcPts val="0"/>
                        </a:spcAft>
                        <a:buNone/>
                      </a:pPr>
                      <a:r>
                        <a:rPr sz="980" b="0">
                          <a:solidFill>
                            <a:srgbClr val="17313D"/>
                          </a:solidFill>
                          <a:latin typeface="Noto Sans JP"/>
                          <a:ea typeface="Noto Sans JP"/>
                          <a:cs typeface="Noto Sans JP"/>
                        </a:rPr>
                        <a:t>活動範囲、費用、連絡や情報の扱いを合意します。</a:t>
                      </a:r>
                    </a:p>
                  </a:txBody>
                  <a:tcPr marL="76200" marR="76200" marT="76200" marB="76200" anchor="ctr">
                    <a:solidFill>
                      <a:srgbClr val="FFFFFF"/>
                    </a:solidFill>
                  </a:tcPr>
                </a:tc>
              </a:tr>
              <a:tr h="565150">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4　合意した準備と実践</a:t>
                      </a:r>
                    </a:p>
                  </a:txBody>
                  <a:tcPr marL="76200" marR="76200" marT="76200" marB="762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教材・配慮・活動条件を確認し、</a:t>
                      </a:r>
                    </a:p>
                    <a:p>
                      <a:pPr>
                        <a:lnSpc>
                          <a:spcPct val="100000"/>
                        </a:lnSpc>
                        <a:spcBef>
                          <a:spcPts val="0"/>
                        </a:spcBef>
                        <a:spcAft>
                          <a:spcPts val="0"/>
                        </a:spcAft>
                        <a:buNone/>
                      </a:pPr>
                      <a:r>
                        <a:rPr sz="980" b="0">
                          <a:solidFill>
                            <a:srgbClr val="17313D"/>
                          </a:solidFill>
                          <a:latin typeface="Noto Sans JP"/>
                          <a:ea typeface="Noto Sans JP"/>
                          <a:cs typeface="Noto Sans JP"/>
                        </a:rPr>
                        <a:t>学校が実施と教育上の判断を行います。</a:t>
                      </a:r>
                    </a:p>
                  </a:txBody>
                  <a:tcPr marL="76200" marR="76200" marT="76200" marB="76200" anchor="ctr">
                    <a:solidFill>
                      <a:srgbClr val="F8FAFA"/>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教材の下書き、外部との調整、運営補助等。</a:t>
                      </a:r>
                    </a:p>
                    <a:p>
                      <a:pPr>
                        <a:lnSpc>
                          <a:spcPct val="100000"/>
                        </a:lnSpc>
                        <a:spcBef>
                          <a:spcPts val="0"/>
                        </a:spcBef>
                        <a:spcAft>
                          <a:spcPts val="0"/>
                        </a:spcAft>
                        <a:buNone/>
                      </a:pPr>
                      <a:r>
                        <a:rPr sz="980" b="0">
                          <a:solidFill>
                            <a:srgbClr val="17313D"/>
                          </a:solidFill>
                          <a:latin typeface="Noto Sans JP"/>
                          <a:ea typeface="Noto Sans JP"/>
                          <a:cs typeface="Noto Sans JP"/>
                        </a:rPr>
                        <a:t>校内の担当者と連絡を取り、合意した範囲で動きます。</a:t>
                      </a:r>
                    </a:p>
                  </a:txBody>
                  <a:tcPr marL="76200" marR="76200" marT="76200" marB="76200" anchor="ctr">
                    <a:solidFill>
                      <a:srgbClr val="F8FAFA"/>
                    </a:solidFill>
                  </a:tcPr>
                </a:tc>
              </a:tr>
              <a:tr h="565150">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5　振り返りと次の授業</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生徒の学びを指導・評価し、教材や指導計画も点検。</a:t>
                      </a:r>
                    </a:p>
                    <a:p>
                      <a:pPr>
                        <a:lnSpc>
                          <a:spcPct val="100000"/>
                        </a:lnSpc>
                        <a:spcBef>
                          <a:spcPts val="0"/>
                        </a:spcBef>
                        <a:spcAft>
                          <a:spcPts val="0"/>
                        </a:spcAft>
                        <a:buNone/>
                      </a:pPr>
                      <a:r>
                        <a:rPr sz="980" b="0">
                          <a:solidFill>
                            <a:srgbClr val="17313D"/>
                          </a:solidFill>
                          <a:latin typeface="Noto Sans JP"/>
                          <a:ea typeface="Noto Sans JP"/>
                          <a:cs typeface="Noto Sans JP"/>
                        </a:rPr>
                        <a:t>次の授業や年間計画へ生かす点を決めます。</a:t>
                      </a:r>
                    </a:p>
                  </a:txBody>
                  <a:tcPr marL="76200" marR="76200" marT="76200" marB="76200" anchor="ctr">
                    <a:solidFill>
                      <a:srgbClr val="FFFFFF"/>
                    </a:solidFill>
                  </a:tcPr>
                </a:tc>
                <a:tc>
                  <a:txBody>
                    <a:bodyPr wrap="square" lIns="73152" tIns="9144" rIns="64008" bIns="4572" anchor="ctr">
                      <a:noAutofit/>
                    </a:bodyPr>
                    <a:lstStyle/>
                    <a:p>
                      <a:pPr>
                        <a:lnSpc>
                          <a:spcPct val="100000"/>
                        </a:lnSpc>
                        <a:spcBef>
                          <a:spcPts val="0"/>
                        </a:spcBef>
                        <a:spcAft>
                          <a:spcPts val="0"/>
                        </a:spcAft>
                        <a:buNone/>
                      </a:pPr>
                      <a:r>
                        <a:rPr sz="980" b="0">
                          <a:solidFill>
                            <a:srgbClr val="17313D"/>
                          </a:solidFill>
                          <a:latin typeface="Noto Sans JP"/>
                          <a:ea typeface="Noto Sans JP"/>
                          <a:cs typeface="Noto Sans JP"/>
                        </a:rPr>
                        <a:t>合意した記録や助言を整理し、学校の見取りを支援。</a:t>
                      </a:r>
                    </a:p>
                    <a:p>
                      <a:pPr>
                        <a:lnSpc>
                          <a:spcPct val="100000"/>
                        </a:lnSpc>
                        <a:spcBef>
                          <a:spcPts val="0"/>
                        </a:spcBef>
                        <a:spcAft>
                          <a:spcPts val="0"/>
                        </a:spcAft>
                        <a:buNone/>
                      </a:pPr>
                      <a:r>
                        <a:rPr sz="980" b="0">
                          <a:solidFill>
                            <a:srgbClr val="17313D"/>
                          </a:solidFill>
                          <a:latin typeface="Noto Sans JP"/>
                          <a:ea typeface="Noto Sans JP"/>
                          <a:cs typeface="Noto Sans JP"/>
                        </a:rPr>
                        <a:t>教材・準備・分担の改善案を返します。</a:t>
                      </a:r>
                    </a:p>
                  </a:txBody>
                  <a:tcPr marL="76200" marR="76200" marT="76200" marB="76200" anchor="ctr">
                    <a:solidFill>
                      <a:srgbClr val="FFFFFF"/>
                    </a:solidFill>
                  </a:tcPr>
                </a:tc>
              </a:tr>
            </a:tbl>
          </a:graphicData>
        </a:graphic>
      </p:graphicFrame>
      <p:sp>
        <p:nvSpPr>
          <p:cNvPr id="9" name="校内で共有する内容の記入例">
            <a:extLst xmlns:a="http://schemas.openxmlformats.org/drawingml/2006/main">
              <a:ext uri="{FF2B5EF4-FFF2-40B4-BE49-F238E27FC236}">
                <a16:creationId xmlns:a16="http://schemas.microsoft.com/office/drawing/2014/main" id="{77487C41-A75D-46F7-8B73-976AED177F3C}"/>
              </a:ext>
            </a:extLst>
          </p:cNvPr>
          <p:cNvSpPr>
            <a:spLocks xmlns:a="http://schemas.openxmlformats.org/drawingml/2006/main" noGrp="1"/>
          </p:cNvSpPr>
          <p:nvPr/>
        </p:nvSpPr>
        <p:spPr>
          <a:xfrm xmlns:a="http://schemas.openxmlformats.org/drawingml/2006/main">
            <a:off x="457200" y="6208712"/>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校内で共有する内容の記入例</a:t>
            </a:r>
          </a:p>
        </p:txBody>
      </p:sp>
      <p:sp>
        <p:nvSpPr>
          <p:cNvPr id="10" name="架空の中学校例です。学校の状況に合わせて書き換えて使います。">
            <a:extLst xmlns:a="http://schemas.openxmlformats.org/drawingml/2006/main">
              <a:ext uri="{FF2B5EF4-FFF2-40B4-BE49-F238E27FC236}">
                <a16:creationId xmlns:a16="http://schemas.microsoft.com/office/drawing/2014/main" id="{469AEC5D-54F7-4AF2-8415-692839CCA176}"/>
              </a:ext>
            </a:extLst>
          </p:cNvPr>
          <p:cNvSpPr>
            <a:spLocks xmlns:a="http://schemas.openxmlformats.org/drawingml/2006/main" noGrp="1"/>
          </p:cNvSpPr>
          <p:nvPr/>
        </p:nvSpPr>
        <p:spPr>
          <a:xfrm xmlns:a="http://schemas.openxmlformats.org/drawingml/2006/main">
            <a:off x="457200" y="6549708"/>
            <a:ext cx="14205600" cy="2131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60" b="0">
                <a:solidFill>
                  <a:srgbClr val="4D616B"/>
                </a:solidFill>
                <a:latin typeface="Noto Sans JP"/>
                <a:ea typeface="Noto Sans JP"/>
                <a:cs typeface="Noto Sans JP"/>
              </a:defRPr>
            </a:defPPr>
          </a:lstStyle>
          <a:p xmlns:a="http://schemas.openxmlformats.org/drawingml/2006/main">
            <a:pPr>
              <a:lnSpc>
                <a:spcPct val="130000"/>
              </a:lnSpc>
              <a:buNone/>
              <a:defRPr sz="1060" b="0">
                <a:solidFill>
                  <a:srgbClr val="4D616B"/>
                </a:solidFill>
                <a:latin typeface="Noto Sans JP"/>
                <a:ea typeface="Noto Sans JP"/>
                <a:cs typeface="Noto Sans JP"/>
              </a:defRPr>
            </a:pPr>
            <a:r>
              <a:rPr sz="1060" b="0">
                <a:solidFill>
                  <a:srgbClr val="4D616B"/>
                </a:solidFill>
                <a:latin typeface="Noto Sans JP"/>
                <a:ea typeface="Noto Sans JP"/>
                <a:cs typeface="Noto Sans JP"/>
              </a:rPr>
              <a:t>架空の中学校例です。学校の状況に合わせて書き換えて使います。</a:t>
            </a:r>
          </a:p>
        </p:txBody>
      </p:sp>
      <p:sp>
        <p:nvSpPr>
          <p:cNvPr id="11" name="対象・今の活動　中2／計画済みの職場体験と事後学習。&#10;育てた">
            <a:extLst xmlns:a="http://schemas.openxmlformats.org/drawingml/2006/main">
              <a:ext uri="{FF2B5EF4-FFF2-40B4-BE49-F238E27FC236}">
                <a16:creationId xmlns:a16="http://schemas.microsoft.com/office/drawing/2014/main" id="{66F706CF-51FA-4A67-B12F-72D606251370}"/>
              </a:ext>
            </a:extLst>
          </p:cNvPr>
          <p:cNvSpPr>
            <a:spLocks xmlns:a="http://schemas.openxmlformats.org/drawingml/2006/main" noGrp="1"/>
          </p:cNvSpPr>
          <p:nvPr/>
        </p:nvSpPr>
        <p:spPr>
          <a:xfrm xmlns:a="http://schemas.openxmlformats.org/drawingml/2006/main">
            <a:off x="457200" y="6839014"/>
            <a:ext cx="6925000" cy="6076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313D"/>
                </a:solidFill>
                <a:latin typeface="Noto Sans JP"/>
                <a:ea typeface="Noto Sans JP"/>
                <a:cs typeface="Noto Sans JP"/>
              </a:defRPr>
            </a:defPPr>
          </a:lstStyle>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対象・今の活動　中2／計画済みの職場体験と事後学習。</a:t>
            </a:r>
          </a:p>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育てたい姿　仕事の役割や工夫と関心から、次の取組を選ぶ。</a:t>
            </a:r>
          </a:p>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授業で使うもの　今のワークシートの問いの整理案、事後学習案。</a:t>
            </a:r>
          </a:p>
        </p:txBody>
      </p:sp>
      <p:sp>
        <p:nvSpPr>
          <p:cNvPr id="12" name="学校の判断　ねらい・指導評価・実施、必要な配慮と手続。&#10;私の">
            <a:extLst xmlns:a="http://schemas.openxmlformats.org/drawingml/2006/main">
              <a:ext uri="{FF2B5EF4-FFF2-40B4-BE49-F238E27FC236}">
                <a16:creationId xmlns:a16="http://schemas.microsoft.com/office/drawing/2014/main" id="{C7AFC01E-8A68-4310-967F-A90DCE85512D}"/>
              </a:ext>
            </a:extLst>
          </p:cNvPr>
          <p:cNvSpPr>
            <a:spLocks xmlns:a="http://schemas.openxmlformats.org/drawingml/2006/main" noGrp="1"/>
          </p:cNvSpPr>
          <p:nvPr/>
        </p:nvSpPr>
        <p:spPr>
          <a:xfrm xmlns:a="http://schemas.openxmlformats.org/drawingml/2006/main">
            <a:off x="7737800" y="6839014"/>
            <a:ext cx="6925000" cy="6076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313D"/>
                </a:solidFill>
                <a:latin typeface="Noto Sans JP"/>
                <a:ea typeface="Noto Sans JP"/>
                <a:cs typeface="Noto Sans JP"/>
              </a:defRPr>
            </a:defPPr>
          </a:lstStyle>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学校の判断　ねらい・指導評価・実施、必要な配慮と手続。</a:t>
            </a:r>
          </a:p>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私の分担案　問いの下書き、受入先への説明案、記録整理。</a:t>
            </a:r>
          </a:p>
          <a:p xmlns:a="http://schemas.openxmlformats.org/drawingml/2006/main">
            <a:pPr>
              <a:lnSpc>
                <a:spcPct val="130000"/>
              </a:lnSpc>
              <a:buNone/>
              <a:defRPr sz="1150" b="0">
                <a:solidFill>
                  <a:srgbClr val="17313D"/>
                </a:solidFill>
                <a:latin typeface="Noto Sans JP"/>
                <a:ea typeface="Noto Sans JP"/>
                <a:cs typeface="Noto Sans JP"/>
              </a:defRPr>
            </a:pPr>
            <a:r>
              <a:rPr sz="1150" b="0">
                <a:solidFill>
                  <a:srgbClr val="17313D"/>
                </a:solidFill>
                <a:latin typeface="Noto Sans JP"/>
                <a:ea typeface="Noto Sans JP"/>
                <a:cs typeface="Noto Sans JP"/>
              </a:rPr>
              <a:t>実施条件　時期・費用は未確定。範囲を確認して見積・合意。</a:t>
            </a:r>
          </a:p>
        </p:txBody>
      </p:sp>
      <p:sp>
        <p:nvSpPr>
          <p:cNvPr id="13" name="実働前にそろえる確認事項">
            <a:extLst xmlns:a="http://schemas.openxmlformats.org/drawingml/2006/main">
              <a:ext uri="{FF2B5EF4-FFF2-40B4-BE49-F238E27FC236}">
                <a16:creationId xmlns:a16="http://schemas.microsoft.com/office/drawing/2014/main" id="{3FAE016A-4057-4A80-823F-8787AA3D8AEF}"/>
              </a:ext>
            </a:extLst>
          </p:cNvPr>
          <p:cNvSpPr>
            <a:spLocks xmlns:a="http://schemas.openxmlformats.org/drawingml/2006/main" noGrp="1"/>
          </p:cNvSpPr>
          <p:nvPr/>
        </p:nvSpPr>
        <p:spPr>
          <a:xfrm xmlns:a="http://schemas.openxmlformats.org/drawingml/2006/main">
            <a:off x="457200" y="7599108"/>
            <a:ext cx="14205600" cy="2774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450" b="1">
                <a:solidFill>
                  <a:srgbClr val="176A72"/>
                </a:solidFill>
                <a:latin typeface="Noto Sans JP"/>
                <a:ea typeface="Noto Sans JP"/>
                <a:cs typeface="Noto Sans JP"/>
              </a:defRPr>
            </a:defPPr>
          </a:lstStyle>
          <a:p xmlns:a="http://schemas.openxmlformats.org/drawingml/2006/main">
            <a:pPr>
              <a:lnSpc>
                <a:spcPct val="130000"/>
              </a:lnSpc>
              <a:buNone/>
              <a:defRPr sz="1450" b="1">
                <a:solidFill>
                  <a:srgbClr val="176A72"/>
                </a:solidFill>
                <a:latin typeface="Noto Sans JP"/>
                <a:ea typeface="Noto Sans JP"/>
                <a:cs typeface="Noto Sans JP"/>
              </a:defRPr>
            </a:pPr>
            <a:r>
              <a:rPr sz="1450" b="1">
                <a:solidFill>
                  <a:srgbClr val="176A72"/>
                </a:solidFill>
                <a:latin typeface="Noto Sans JP"/>
                <a:ea typeface="Noto Sans JP"/>
                <a:cs typeface="Noto Sans JP"/>
              </a:rPr>
              <a:t>実働前にそろえる確認事項</a:t>
            </a:r>
          </a:p>
        </p:txBody>
      </p:sp>
      <p:sp>
        <p:nvSpPr>
          <p:cNvPr id="14" name="担当窓口と既存の連携体制、範囲と費用、校内・教育委員会等の必">
            <a:extLst xmlns:a="http://schemas.openxmlformats.org/drawingml/2006/main">
              <a:ext uri="{FF2B5EF4-FFF2-40B4-BE49-F238E27FC236}">
                <a16:creationId xmlns:a16="http://schemas.microsoft.com/office/drawing/2014/main" id="{96F487B7-3FE8-4134-8D4B-AFB3A36F1A48}"/>
              </a:ext>
            </a:extLst>
          </p:cNvPr>
          <p:cNvSpPr>
            <a:spLocks xmlns:a="http://schemas.openxmlformats.org/drawingml/2006/main" noGrp="1"/>
          </p:cNvSpPr>
          <p:nvPr/>
        </p:nvSpPr>
        <p:spPr>
          <a:xfrm xmlns:a="http://schemas.openxmlformats.org/drawingml/2006/main">
            <a:off x="457200" y="7940104"/>
            <a:ext cx="14205600" cy="3980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90" b="0">
                <a:solidFill>
                  <a:srgbClr val="17313D"/>
                </a:solidFill>
                <a:latin typeface="Noto Sans JP"/>
                <a:ea typeface="Noto Sans JP"/>
                <a:cs typeface="Noto Sans JP"/>
              </a:defRPr>
            </a:defPPr>
          </a:lstStyle>
          <a:p xmlns:a="http://schemas.openxmlformats.org/drawingml/2006/main">
            <a:pPr>
              <a:lnSpc>
                <a:spcPct val="130000"/>
              </a:lnSpc>
              <a:buNone/>
              <a:defRPr sz="1090" b="0">
                <a:solidFill>
                  <a:srgbClr val="17313D"/>
                </a:solidFill>
                <a:latin typeface="Noto Sans JP"/>
                <a:ea typeface="Noto Sans JP"/>
                <a:cs typeface="Noto Sans JP"/>
              </a:defRPr>
            </a:pPr>
            <a:r>
              <a:rPr sz="1090" b="0">
                <a:solidFill>
                  <a:srgbClr val="17313D"/>
                </a:solidFill>
                <a:latin typeface="Noto Sans JP"/>
                <a:ea typeface="Noto Sans JP"/>
                <a:cs typeface="Noto Sans JP"/>
              </a:rPr>
              <a:t>担当窓口と既存の連携体制、範囲と費用、校内・教育委員会等の必要な手続、日程、調整権限、安全・緊急連絡・中止条件、個別配慮、個人情報・撮影・公開の扱いを確認します。個別の記録は、学校が認めた方法で必要な範囲</a:t>
            </a:r>
          </a:p>
          <a:p xmlns:a="http://schemas.openxmlformats.org/drawingml/2006/main">
            <a:pPr>
              <a:lnSpc>
                <a:spcPct val="130000"/>
              </a:lnSpc>
              <a:buNone/>
              <a:defRPr sz="1090" b="0">
                <a:solidFill>
                  <a:srgbClr val="17313D"/>
                </a:solidFill>
                <a:latin typeface="Noto Sans JP"/>
                <a:ea typeface="Noto Sans JP"/>
                <a:cs typeface="Noto Sans JP"/>
              </a:defRPr>
            </a:pPr>
            <a:r>
              <a:rPr sz="1090" b="0">
                <a:solidFill>
                  <a:srgbClr val="17313D"/>
                </a:solidFill>
                <a:latin typeface="Noto Sans JP"/>
                <a:ea typeface="Noto Sans JP"/>
                <a:cs typeface="Noto Sans JP"/>
              </a:rPr>
              <a:t>を共有します。</a:t>
            </a:r>
          </a:p>
        </p:txBody>
      </p:sp>
      <p:sp>
        <p:nvSpPr>
          <p:cNvPr id="15" name="資料や授業案の相談、訪問・外部調整の依頼は必要に応じて選べま">
            <a:extLst xmlns:a="http://schemas.openxmlformats.org/drawingml/2006/main">
              <a:ext uri="{FF2B5EF4-FFF2-40B4-BE49-F238E27FC236}">
                <a16:creationId xmlns:a16="http://schemas.microsoft.com/office/drawing/2014/main" id="{4E4D6A96-782B-4FF8-97A5-DD29FB32DDF7}"/>
              </a:ext>
            </a:extLst>
          </p:cNvPr>
          <p:cNvSpPr>
            <a:spLocks xmlns:a="http://schemas.openxmlformats.org/drawingml/2006/main" noGrp="1"/>
          </p:cNvSpPr>
          <p:nvPr/>
        </p:nvSpPr>
        <p:spPr>
          <a:xfrm xmlns:a="http://schemas.openxmlformats.org/drawingml/2006/main">
            <a:off x="457200" y="8401622"/>
            <a:ext cx="14205600" cy="2180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90" b="0">
                <a:solidFill>
                  <a:srgbClr val="17313D"/>
                </a:solidFill>
                <a:latin typeface="Noto Sans JP"/>
                <a:ea typeface="Noto Sans JP"/>
                <a:cs typeface="Noto Sans JP"/>
              </a:defRPr>
            </a:defPPr>
          </a:lstStyle>
          <a:p xmlns:a="http://schemas.openxmlformats.org/drawingml/2006/main">
            <a:pPr>
              <a:lnSpc>
                <a:spcPct val="130000"/>
              </a:lnSpc>
              <a:buNone/>
              <a:defRPr sz="1090" b="0">
                <a:solidFill>
                  <a:srgbClr val="17313D"/>
                </a:solidFill>
                <a:latin typeface="Noto Sans JP"/>
                <a:ea typeface="Noto Sans JP"/>
                <a:cs typeface="Noto Sans JP"/>
              </a:defRPr>
            </a:pPr>
            <a:r>
              <a:rPr sz="1090" b="0">
                <a:solidFill>
                  <a:srgbClr val="17313D"/>
                </a:solidFill>
                <a:latin typeface="Noto Sans JP"/>
                <a:ea typeface="Noto Sans JP"/>
                <a:cs typeface="Noto Sans JP"/>
              </a:rPr>
              <a:t>資料や授業案の相談、訪問・外部調整の依頼は必要に応じて選べます。訪問支援の可否は地域・日程・内容で個別に確認します。</a:t>
            </a:r>
          </a:p>
        </p:txBody>
      </p:sp>
      <p:sp>
        <p:nvSpPr>
          <p:cNvPr id="16" name="学校の判断と必要な合意を経て支援を進めます。育てたい力の重点">
            <a:extLst xmlns:a="http://schemas.openxmlformats.org/drawingml/2006/main">
              <a:ext uri="{FF2B5EF4-FFF2-40B4-BE49-F238E27FC236}">
                <a16:creationId xmlns:a16="http://schemas.microsoft.com/office/drawing/2014/main" id="{72C1ECD0-5F07-4BCA-A241-856861012897}"/>
              </a:ext>
            </a:extLst>
          </p:cNvPr>
          <p:cNvSpPr>
            <a:spLocks xmlns:a="http://schemas.openxmlformats.org/drawingml/2006/main" noGrp="1"/>
          </p:cNvSpPr>
          <p:nvPr/>
        </p:nvSpPr>
        <p:spPr>
          <a:xfrm xmlns:a="http://schemas.openxmlformats.org/drawingml/2006/main">
            <a:off x="457200" y="8683181"/>
            <a:ext cx="14205600" cy="2098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40" b="0">
                <a:solidFill>
                  <a:srgbClr val="4D616B"/>
                </a:solidFill>
                <a:latin typeface="Noto Sans JP"/>
                <a:ea typeface="Noto Sans JP"/>
                <a:cs typeface="Noto Sans JP"/>
              </a:defRPr>
            </a:defPPr>
          </a:lstStyle>
          <a:p xmlns:a="http://schemas.openxmlformats.org/drawingml/2006/main">
            <a:pPr>
              <a:lnSpc>
                <a:spcPct val="130000"/>
              </a:lnSpc>
              <a:buNone/>
              <a:defRPr sz="1040" b="0">
                <a:solidFill>
                  <a:srgbClr val="4D616B"/>
                </a:solidFill>
                <a:latin typeface="Noto Sans JP"/>
                <a:ea typeface="Noto Sans JP"/>
                <a:cs typeface="Noto Sans JP"/>
              </a:defRPr>
            </a:pPr>
            <a:r>
              <a:rPr sz="1040" b="0">
                <a:solidFill>
                  <a:srgbClr val="4D616B"/>
                </a:solidFill>
                <a:latin typeface="Noto Sans JP"/>
                <a:ea typeface="Noto Sans JP"/>
                <a:cs typeface="Noto Sans JP"/>
              </a:rPr>
              <a:t>学校の判断と必要な合意を経て支援を進めます。育てたい力の重点は学校が選び、既存の特別活動等での対話や意思決定にもつなぎます。</a:t>
            </a:r>
          </a:p>
        </p:txBody>
      </p:sp>
      <p:sp>
        <p:nvSpPr>
          <p:cNvPr id="17" name="">
            <a:extLst xmlns:a="http://schemas.openxmlformats.org/drawingml/2006/main">
              <a:ext uri="{FF2B5EF4-FFF2-40B4-BE49-F238E27FC236}">
                <a16:creationId xmlns:a16="http://schemas.microsoft.com/office/drawing/2014/main" id="{F9BA45B1-D077-48CF-96CB-F75F2C702A1B}"/>
              </a:ext>
            </a:extLst>
          </p:cNvPr>
          <p:cNvSpPr>
            <a:spLocks xmlns:a="http://schemas.openxmlformats.org/drawingml/2006/main" noGrp="1"/>
          </p:cNvSpPr>
          <p:nvPr/>
        </p:nvSpPr>
        <p:spPr>
          <a:xfrm xmlns:a="http://schemas.openxmlformats.org/drawingml/2006/main">
            <a:off x="457200" y="9334500"/>
            <a:ext cx="14205600" cy="0"/>
          </a:xfrm>
          <a:prstGeom xmlns:a="http://schemas.openxmlformats.org/drawingml/2006/main" prst="line">
            <a:avLst/>
          </a:prstGeom>
          <a:ln xmlns:a="http://schemas.openxmlformats.org/drawingml/2006/main" w="7620">
            <a:solidFill>
              <a:srgbClr val="CCDADC"/>
            </a:solidFill>
            <a:prstDash val="solid"/>
          </a:ln>
        </p:spPr>
      </p:sp>
      <p:sp>
        <p:nvSpPr>
          <p:cNvPr id="18" name="相談の入口　「○年・今ある授業の○○を相談したいです」の一文">
            <a:extLst xmlns:a="http://schemas.openxmlformats.org/drawingml/2006/main">
              <a:ext uri="{FF2B5EF4-FFF2-40B4-BE49-F238E27FC236}">
                <a16:creationId xmlns:a16="http://schemas.microsoft.com/office/drawing/2014/main" id="{B8595E42-4A03-4261-9A95-2C52313AE183}"/>
              </a:ext>
            </a:extLst>
          </p:cNvPr>
          <p:cNvSpPr>
            <a:spLocks xmlns:a="http://schemas.openxmlformats.org/drawingml/2006/main" noGrp="1"/>
          </p:cNvSpPr>
          <p:nvPr/>
        </p:nvSpPr>
        <p:spPr>
          <a:xfrm xmlns:a="http://schemas.openxmlformats.org/drawingml/2006/main">
            <a:off x="457200" y="9474200"/>
            <a:ext cx="10967100" cy="2296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60" b="1">
                <a:solidFill>
                  <a:srgbClr val="176A72"/>
                </a:solidFill>
                <a:latin typeface="Noto Sans JP"/>
                <a:ea typeface="Noto Sans JP"/>
                <a:cs typeface="Noto Sans JP"/>
              </a:defRPr>
            </a:defPPr>
          </a:lstStyle>
          <a:p xmlns:a="http://schemas.openxmlformats.org/drawingml/2006/main">
            <a:pPr>
              <a:lnSpc>
                <a:spcPct val="130000"/>
              </a:lnSpc>
              <a:buNone/>
              <a:defRPr sz="1160" b="1">
                <a:solidFill>
                  <a:srgbClr val="176A72"/>
                </a:solidFill>
                <a:latin typeface="Noto Sans JP"/>
                <a:ea typeface="Noto Sans JP"/>
                <a:cs typeface="Noto Sans JP"/>
              </a:defRPr>
            </a:pPr>
            <a:r>
              <a:rPr sz="1160" b="1">
                <a:solidFill>
                  <a:srgbClr val="176A72"/>
                </a:solidFill>
                <a:latin typeface="Noto Sans JP"/>
                <a:ea typeface="Noto Sans JP"/>
                <a:cs typeface="Noto Sans JP"/>
              </a:rPr>
              <a:t>相談の入口　「○年・今ある授業の○○を相談したいです」の一文から。</a:t>
            </a:r>
          </a:p>
        </p:txBody>
      </p:sp>
      <p:sp>
        <p:nvSpPr>
          <p:cNvPr id="19" name="初回30分無料。その後は支援範囲と費用を確認し、お見積もりします。訪問：福島県と近隣県。">
            <a:extLst xmlns:a="http://schemas.openxmlformats.org/drawingml/2006/main">
              <a:ext uri="{FF2B5EF4-FFF2-40B4-BE49-F238E27FC236}">
                <a16:creationId xmlns:a16="http://schemas.microsoft.com/office/drawing/2014/main" id="{31B48311-BF3E-47E7-9B87-03C58EE7CB88}"/>
              </a:ext>
            </a:extLst>
          </p:cNvPr>
          <p:cNvSpPr>
            <a:spLocks xmlns:a="http://schemas.openxmlformats.org/drawingml/2006/main" noGrp="1"/>
          </p:cNvSpPr>
          <p:nvPr/>
        </p:nvSpPr>
        <p:spPr>
          <a:xfrm xmlns:a="http://schemas.openxmlformats.org/drawingml/2006/main">
            <a:off x="457200" y="9753600"/>
            <a:ext cx="10967100" cy="2081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030" b="0">
                <a:solidFill>
                  <a:srgbClr val="17313D"/>
                </a:solidFill>
                <a:latin typeface="Noto Sans JP"/>
                <a:ea typeface="Noto Sans JP"/>
                <a:cs typeface="Noto Sans JP"/>
              </a:defRPr>
            </a:defPPr>
          </a:lstStyle>
          <a:p xmlns:a="http://schemas.openxmlformats.org/drawingml/2006/main">
            <a:pPr>
              <a:lnSpc>
                <a:spcPct val="130000"/>
              </a:lnSpc>
              <a:buNone/>
              <a:defRPr sz="1030" b="0">
                <a:solidFill>
                  <a:srgbClr val="17313D"/>
                </a:solidFill>
                <a:latin typeface="Noto Sans JP"/>
                <a:ea typeface="Noto Sans JP"/>
                <a:cs typeface="Noto Sans JP"/>
              </a:defRPr>
            </a:pPr>
            <a:r>
              <a:rPr sz="1030" b="0">
                <a:solidFill>
                  <a:srgbClr val="17313D"/>
                </a:solidFill>
                <a:latin typeface="Noto Sans JP"/>
                <a:ea typeface="Noto Sans JP"/>
                <a:cs typeface="Noto Sans JP"/>
              </a:rPr>
              <a:t>初回30分無料。その後は支援範囲と費用を確認し、お見積もりします。訪問：福島県と近隣県。</a:t>
            </a:r>
          </a:p>
        </p:txBody>
      </p:sp>
      <p:sp>
        <p:nvSpPr>
          <p:cNvPr id="20" name="吉田正之　キャリア教育案内人　2026年10月14日更新　A3横・1枚">
            <a:extLst xmlns:a="http://schemas.openxmlformats.org/drawingml/2006/main">
              <a:ext uri="{FF2B5EF4-FFF2-40B4-BE49-F238E27FC236}">
                <a16:creationId xmlns:a16="http://schemas.microsoft.com/office/drawing/2014/main" id="{E0CDBB74-EEE7-489B-AD3D-FAACC1734596}"/>
              </a:ext>
            </a:extLst>
          </p:cNvPr>
          <p:cNvSpPr>
            <a:spLocks xmlns:a="http://schemas.openxmlformats.org/drawingml/2006/main" noGrp="1"/>
          </p:cNvSpPr>
          <p:nvPr/>
        </p:nvSpPr>
        <p:spPr>
          <a:xfrm xmlns:a="http://schemas.openxmlformats.org/drawingml/2006/main">
            <a:off x="457200" y="10033000"/>
            <a:ext cx="10967100" cy="189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20" b="0">
                <a:solidFill>
                  <a:srgbClr val="4D616B"/>
                </a:solidFill>
                <a:latin typeface="Noto Sans JP"/>
                <a:ea typeface="Noto Sans JP"/>
                <a:cs typeface="Noto Sans JP"/>
              </a:defRPr>
            </a:defPPr>
          </a:lstStyle>
          <a:p xmlns:a="http://schemas.openxmlformats.org/drawingml/2006/main">
            <a:pPr>
              <a:lnSpc>
                <a:spcPct val="130000"/>
              </a:lnSpc>
              <a:buNone/>
              <a:defRPr sz="920" b="0">
                <a:solidFill>
                  <a:srgbClr val="4D616B"/>
                </a:solidFill>
                <a:latin typeface="Noto Sans JP"/>
                <a:ea typeface="Noto Sans JP"/>
                <a:cs typeface="Noto Sans JP"/>
              </a:defRPr>
            </a:pPr>
            <a:r>
              <a:rPr sz="920" b="0">
                <a:solidFill>
                  <a:srgbClr val="4D616B"/>
                </a:solidFill>
                <a:latin typeface="Noto Sans JP"/>
                <a:ea typeface="Noto Sans JP"/>
                <a:cs typeface="Noto Sans JP"/>
              </a:rPr>
              <a:t>吉田正之　キャリア教育案内人　2026年10月14日更新　A3横・1枚</a:t>
            </a:r>
          </a:p>
        </p:txBody>
      </p:sp>
      <p:sp>
        <p:nvSpPr>
          <p:cNvPr id="21" name="学校・先生向け相談フォーム">
            <a:extLst xmlns:a="http://schemas.openxmlformats.org/drawingml/2006/main">
              <a:ext uri="{FF2B5EF4-FFF2-40B4-BE49-F238E27FC236}">
                <a16:creationId xmlns:a16="http://schemas.microsoft.com/office/drawing/2014/main" id="{3269E4AC-DBE7-4FEA-9016-E86CB60D5D01}"/>
              </a:ext>
            </a:extLst>
          </p:cNvPr>
          <p:cNvSpPr>
            <a:spLocks xmlns:a="http://schemas.openxmlformats.org/drawingml/2006/main" noGrp="1"/>
          </p:cNvSpPr>
          <p:nvPr/>
        </p:nvSpPr>
        <p:spPr>
          <a:xfrm xmlns:a="http://schemas.openxmlformats.org/drawingml/2006/main">
            <a:off x="11614800" y="9474200"/>
            <a:ext cx="3048000" cy="2527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300" b="1">
                <a:solidFill>
                  <a:srgbClr val="176A72"/>
                </a:solidFill>
                <a:latin typeface="Noto Sans JP"/>
                <a:ea typeface="Noto Sans JP"/>
                <a:cs typeface="Noto Sans JP"/>
              </a:defRPr>
            </a:defPPr>
          </a:lstStyle>
          <a:p xmlns:a="http://schemas.openxmlformats.org/drawingml/2006/main">
            <a:pPr>
              <a:lnSpc>
                <a:spcPct val="130000"/>
              </a:lnSpc>
              <a:buNone/>
              <a:defRPr sz="1300" b="1">
                <a:solidFill>
                  <a:srgbClr val="176A72"/>
                </a:solidFill>
                <a:latin typeface="Noto Sans JP"/>
                <a:ea typeface="Noto Sans JP"/>
                <a:cs typeface="Noto Sans JP"/>
              </a:defRPr>
            </a:pPr>
            <a:r>
              <a:rPr sz="1300" b="1">
                <a:solidFill>
                  <a:srgbClr val="176A72"/>
                </a:solidFill>
                <a:latin typeface="Noto Sans JP"/>
                <a:ea typeface="Noto Sans JP"/>
                <a:cs typeface="Noto Sans JP"/>
                <a:hlinkClick xmlns:r="http://schemas.openxmlformats.org/officeDocument/2006/relationships" r:id="R595c32fc04ef4edb"/>
              </a:rPr>
              <a:t>学校・先生向け相談フォーム</a:t>
            </a:r>
          </a:p>
        </p:txBody>
      </p:sp>
      <p:sp>
        <p:nvSpPr>
          <p:cNvPr id="22" name="toi.manabi@gmail.com">
            <a:extLst xmlns:a="http://schemas.openxmlformats.org/drawingml/2006/main">
              <a:ext uri="{FF2B5EF4-FFF2-40B4-BE49-F238E27FC236}">
                <a16:creationId xmlns:a16="http://schemas.microsoft.com/office/drawing/2014/main" id="{C7735A35-22C6-4F23-BB6A-60B8BA67A702}"/>
              </a:ext>
            </a:extLst>
          </p:cNvPr>
          <p:cNvSpPr>
            <a:spLocks xmlns:a="http://schemas.openxmlformats.org/drawingml/2006/main" noGrp="1"/>
          </p:cNvSpPr>
          <p:nvPr/>
        </p:nvSpPr>
        <p:spPr>
          <a:xfrm xmlns:a="http://schemas.openxmlformats.org/drawingml/2006/main">
            <a:off x="11614800" y="9779000"/>
            <a:ext cx="3048000" cy="2279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50" b="0">
                <a:solidFill>
                  <a:srgbClr val="176A72"/>
                </a:solidFill>
                <a:latin typeface="Noto Sans JP"/>
                <a:ea typeface="Noto Sans JP"/>
                <a:cs typeface="Noto Sans JP"/>
              </a:defRPr>
            </a:defPPr>
          </a:lstStyle>
          <a:p xmlns:a="http://schemas.openxmlformats.org/drawingml/2006/main">
            <a:pPr>
              <a:lnSpc>
                <a:spcPct val="130000"/>
              </a:lnSpc>
              <a:buNone/>
              <a:defRPr sz="1150" b="0">
                <a:solidFill>
                  <a:srgbClr val="176A72"/>
                </a:solidFill>
                <a:latin typeface="Noto Sans JP"/>
                <a:ea typeface="Noto Sans JP"/>
                <a:cs typeface="Noto Sans JP"/>
              </a:defRPr>
            </a:pPr>
            <a:r>
              <a:rPr sz="1150" b="0">
                <a:solidFill>
                  <a:srgbClr val="176A72"/>
                </a:solidFill>
                <a:latin typeface="Noto Sans JP"/>
                <a:ea typeface="Noto Sans JP"/>
                <a:cs typeface="Noto Sans JP"/>
                <a:hlinkClick xmlns:r="http://schemas.openxmlformats.org/officeDocument/2006/relationships" r:id="R45a7d0d58bb2464c"/>
              </a:rPr>
              <a:t>toi.manabi@gmail.com</a:t>
            </a:r>
          </a:p>
        </p:txBody>
      </p:sp>
      <p:sp>
        <p:nvSpPr>
          <p:cNvPr id="23" name="参照：文部科学省「中学校・高等学校キャリア教育の手引き」（2">
            <a:extLst xmlns:a="http://schemas.openxmlformats.org/drawingml/2006/main">
              <a:ext uri="{FF2B5EF4-FFF2-40B4-BE49-F238E27FC236}">
                <a16:creationId xmlns:a16="http://schemas.microsoft.com/office/drawing/2014/main" id="{AEDAF9BA-83A7-423A-AC60-B51AF274DE01}"/>
              </a:ext>
            </a:extLst>
          </p:cNvPr>
          <p:cNvSpPr>
            <a:spLocks xmlns:a="http://schemas.openxmlformats.org/drawingml/2006/main" noGrp="1"/>
          </p:cNvSpPr>
          <p:nvPr/>
        </p:nvSpPr>
        <p:spPr>
          <a:xfrm xmlns:a="http://schemas.openxmlformats.org/drawingml/2006/main">
            <a:off x="457200" y="102235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e9491acc58334f1f"/>
              </a:rPr>
              <a:t>参照：文部科学省「中学校・高等学校キャリア教育の手引き」（2023年3月）第1・2章。相談の流れと分担は吉田正之の提案です。</a:t>
            </a:r>
          </a:p>
        </p:txBody>
      </p:sp>
      <p:sp>
        <p:nvSpPr>
          <p:cNvPr id="24" name="参照：文部科学省「キャリア・パスポートQ&amp;A」問2・3・6。">
            <a:extLst xmlns:a="http://schemas.openxmlformats.org/drawingml/2006/main">
              <a:ext uri="{FF2B5EF4-FFF2-40B4-BE49-F238E27FC236}">
                <a16:creationId xmlns:a16="http://schemas.microsoft.com/office/drawing/2014/main" id="{CE6EE4AF-3B1C-4353-A3F7-24D150198D22}"/>
              </a:ext>
            </a:extLst>
          </p:cNvPr>
          <p:cNvSpPr>
            <a:spLocks xmlns:a="http://schemas.openxmlformats.org/drawingml/2006/main" noGrp="1"/>
          </p:cNvSpPr>
          <p:nvPr/>
        </p:nvSpPr>
        <p:spPr>
          <a:xfrm xmlns:a="http://schemas.openxmlformats.org/drawingml/2006/main">
            <a:off x="457200" y="10375900"/>
            <a:ext cx="14205600" cy="1512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810" b="0">
                <a:solidFill>
                  <a:srgbClr val="4D616B"/>
                </a:solidFill>
                <a:latin typeface="Noto Sans JP"/>
                <a:ea typeface="Noto Sans JP"/>
                <a:cs typeface="Noto Sans JP"/>
              </a:defRPr>
            </a:defPPr>
          </a:lstStyle>
          <a:p xmlns:a="http://schemas.openxmlformats.org/drawingml/2006/main">
            <a:pPr>
              <a:lnSpc>
                <a:spcPct val="110000"/>
              </a:lnSpc>
              <a:buNone/>
              <a:defRPr sz="810" b="0">
                <a:solidFill>
                  <a:srgbClr val="4D616B"/>
                </a:solidFill>
                <a:latin typeface="Noto Sans JP"/>
                <a:ea typeface="Noto Sans JP"/>
                <a:cs typeface="Noto Sans JP"/>
              </a:defRPr>
            </a:pPr>
            <a:r>
              <a:rPr sz="810" b="0">
                <a:solidFill>
                  <a:srgbClr val="4D616B"/>
                </a:solidFill>
                <a:latin typeface="Noto Sans JP"/>
                <a:ea typeface="Noto Sans JP"/>
                <a:cs typeface="Noto Sans JP"/>
                <a:hlinkClick xmlns:r="http://schemas.openxmlformats.org/officeDocument/2006/relationships" r:id="Ra82e9c65d787471c"/>
              </a:rPr>
              <a:t>参照：文部科学省「キャリア・パスポートQ&amp;A」問2・3・6。学校の計画、対話、既存記録の活用と個人情報の取扱い。</a:t>
            </a:r>
          </a:p>
        </p:txBody>
      </p:sp>
    </p:spTree>
    <p:extLst>
      <p:ext uri="{BB962C8B-B14F-4D97-AF65-F5344CB8AC3E}">
        <p14:creationId xmlns:p14="http://schemas.microsoft.com/office/powerpoint/2010/main" val="3368988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2026-10-14T14:09:00.5890000Z</dcterms:created>
  <dcterms:modified xsi:type="dcterms:W3CDTF">2026-10-14T14:09:00.5890000Z</dcterms:modified>
</coreProperties>
</file>