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b2f2b370cd488d" /><Relationship Type="http://schemas.openxmlformats.org/officeDocument/2006/relationships/extended-properties" Target="/docProps/app.xml" Id="R4a0393acdea54178" /><Relationship Type="http://schemas.openxmlformats.org/officeDocument/2006/relationships/officeDocument" Target="/ppt/presentation.xml" Id="Reec1deadff1d4449" /></Relationships>
</file>

<file path=ppt/presentation.xml><?xml version="1.0" encoding="utf-8"?>
<p:presentation xmlns:p="http://schemas.openxmlformats.org/presentationml/2006/main">
  <p:sldMasterIdLst>
    <p:sldMasterId xmlns:r="http://schemas.openxmlformats.org/officeDocument/2006/relationships" id="2147483648" r:id="R4e0936f951244888"/>
  </p:sldMasterIdLst>
  <p:notesMasterIdLst>
    <p:notesMasterId xmlns:r="http://schemas.openxmlformats.org/officeDocument/2006/relationships" r:id="Re4ce29a2d30f41a2"/>
  </p:notesMasterIdLst>
  <p:sldIdLst>
    <p:sldId xmlns:r="http://schemas.openxmlformats.org/officeDocument/2006/relationships" id="256" r:id="Rc21b72e34d2b4c68"/>
    <p:sldId xmlns:r="http://schemas.openxmlformats.org/officeDocument/2006/relationships" id="257" r:id="R171be8646bca4198"/>
    <p:sldId xmlns:r="http://schemas.openxmlformats.org/officeDocument/2006/relationships" id="258" r:id="R485ec731b657424f"/>
    <p:sldId xmlns:r="http://schemas.openxmlformats.org/officeDocument/2006/relationships" id="259" r:id="R63d88082c38f43e8"/>
    <p:sldId xmlns:r="http://schemas.openxmlformats.org/officeDocument/2006/relationships" id="260" r:id="R77f5712f0d2c4366"/>
    <p:sldId xmlns:r="http://schemas.openxmlformats.org/officeDocument/2006/relationships" id="261" r:id="R623eb04b121c4a63"/>
    <p:sldId xmlns:r="http://schemas.openxmlformats.org/officeDocument/2006/relationships" id="262" r:id="Rd1e4528cdd2e4378"/>
    <p:sldId xmlns:r="http://schemas.openxmlformats.org/officeDocument/2006/relationships" id="263" r:id="R5cf6a5c343e3473f"/>
  </p:sldIdLst>
  <p:sldSz cx="10692003" cy="7559993"/>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8b50ff2020467b" /><Relationship Type="http://schemas.openxmlformats.org/officeDocument/2006/relationships/slideMaster" Target="/ppt/slideMasters/slideMaster1.xml" Id="R4e0936f951244888" /><Relationship Type="http://schemas.openxmlformats.org/officeDocument/2006/relationships/notesMaster" Target="/ppt/notesMasters/notesMaster1.xml" Id="Re4ce29a2d30f41a2" /><Relationship Type="http://schemas.openxmlformats.org/officeDocument/2006/relationships/presProps" Target="/ppt/presProps.xml" Id="R1d8732103eb44871" /><Relationship Type="http://schemas.openxmlformats.org/officeDocument/2006/relationships/tableStyles" Target="/ppt/tableStyles.xml" Id="Rb70c096474444241" /><Relationship Type="http://schemas.openxmlformats.org/officeDocument/2006/relationships/slide" Target="/ppt/slides/slide1.xml" Id="Rc21b72e34d2b4c68" /><Relationship Type="http://schemas.openxmlformats.org/officeDocument/2006/relationships/slide" Target="/ppt/slides/slide2.xml" Id="R171be8646bca4198" /><Relationship Type="http://schemas.openxmlformats.org/officeDocument/2006/relationships/slide" Target="/ppt/slides/slide3.xml" Id="R485ec731b657424f" /><Relationship Type="http://schemas.openxmlformats.org/officeDocument/2006/relationships/slide" Target="/ppt/slides/slide4.xml" Id="R63d88082c38f43e8" /><Relationship Type="http://schemas.openxmlformats.org/officeDocument/2006/relationships/slide" Target="/ppt/slides/slide5.xml" Id="R77f5712f0d2c4366" /><Relationship Type="http://schemas.openxmlformats.org/officeDocument/2006/relationships/slide" Target="/ppt/slides/slide6.xml" Id="R623eb04b121c4a63" /><Relationship Type="http://schemas.openxmlformats.org/officeDocument/2006/relationships/slide" Target="/ppt/slides/slide7.xml" Id="Rd1e4528cdd2e4378" /><Relationship Type="http://schemas.openxmlformats.org/officeDocument/2006/relationships/slide" Target="/ppt/slides/slide8.xml" Id="R5cf6a5c343e347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1e59e49449844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020729ae784f9d" /><Relationship Type="http://schemas.openxmlformats.org/officeDocument/2006/relationships/notesMaster" Target="/ppt/notesMasters/notesMaster1.xml" Id="R439498911fef4c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dba2fbbde144cc" /><Relationship Type="http://schemas.openxmlformats.org/officeDocument/2006/relationships/notesMaster" Target="/ppt/notesMasters/notesMaster1.xml" Id="R0cb63989ab234b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730cc16241448b" /><Relationship Type="http://schemas.openxmlformats.org/officeDocument/2006/relationships/notesMaster" Target="/ppt/notesMasters/notesMaster1.xml" Id="Rdb14c7606f084c6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4def74a96894658" /><Relationship Type="http://schemas.openxmlformats.org/officeDocument/2006/relationships/notesMaster" Target="/ppt/notesMasters/notesMaster1.xml" Id="R97ae2a102c6443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7185cc89b248a2" /><Relationship Type="http://schemas.openxmlformats.org/officeDocument/2006/relationships/notesMaster" Target="/ppt/notesMasters/notesMaster1.xml" Id="Ra860db5978724b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d25a0f8b2664c4d" /><Relationship Type="http://schemas.openxmlformats.org/officeDocument/2006/relationships/notesMaster" Target="/ppt/notesMasters/notesMaster1.xml" Id="R7740c2df8c6247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e959c34c454ea7" /><Relationship Type="http://schemas.openxmlformats.org/officeDocument/2006/relationships/notesMaster" Target="/ppt/notesMasters/notesMaster1.xml" Id="Rd317e00924bb4c5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d2c060bedc4549" /><Relationship Type="http://schemas.openxmlformats.org/officeDocument/2006/relationships/notesMaster" Target="/ppt/notesMasters/notesMaster1.xml" Id="Rfe0106f30eb94a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中学校・高等学校キャリア教育の手引き（2023年3月）第1章 pp.21–22、25</a:t>
            </a:r>
          </a:p>
          <a:p xmlns:a="http://schemas.openxmlformats.org/drawingml/2006/main">
            <a:r>
              <a:t>小学校キャリア教育の手引き（2022年3月）第1章 pp.19–20、第3章 p.67</a:t>
            </a:r>
          </a:p>
          <a:p xmlns:a="http://schemas.openxmlformats.org/drawingml/2006/main">
            <a:r>
              <a:t>https://www.mext.go.jp/a_menu/shotou/career/detail/mext_00010.html</a:t>
            </a:r>
          </a:p>
          <a:p xmlns:a="http://schemas.openxmlformats.org/drawingml/2006/main">
            <a:r>
              <a:t>https://www.mext.go.jp/a_menu/shotou/career/detail/mext_01951.html</a:t>
            </a:r>
          </a:p>
          <a:p xmlns:a="http://schemas.openxmlformats.org/drawingml/2006/main">
            <a:r>
              <a:t>該当章PDF：</a:t>
            </a:r>
          </a:p>
          <a:p xmlns:a="http://schemas.openxmlformats.org/drawingml/2006/main">
            <a:r>
              <a:t>https://www.mext.go.jp/content/20230606-mxt_jidou01-000030273_001.pdf</a:t>
            </a:r>
          </a:p>
          <a:p xmlns:a="http://schemas.openxmlformats.org/drawingml/2006/main">
            <a:r>
              <a:t>https://www.mext.go.jp/content/20221020-mxt_jidou01-000024019_1.pdf</a:t>
            </a:r>
          </a:p>
          <a:p xmlns:a="http://schemas.openxmlformats.org/drawingml/2006/main">
            <a:r>
              <a:t>https://www.mext.go.jp/content/20220825-mxt_jidou01-000024019_00001.pdf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bd25077f804e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ea32ac01c94d8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a964e60ae6b435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7eb53e8e26a439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df474fd494f42e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9bce160bccd40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56B57E-102D-4AFF-95C5-D33BF39A1618}"/>
              </a:ext>
            </a:extLst>
          </p:cNvPr>
          <p:cNvSpPr>
            <a:spLocks xmlns:a="http://schemas.openxmlformats.org/drawingml/2006/main" noGrp="1"/>
          </p:cNvSpPr>
          <p:nvPr>
            <p:ph type="title" idx="0"/>
          </p:nvPr>
        </p:nvSpPr>
        <p:spPr>
          <a:xfrm xmlns:a="http://schemas.openxmlformats.org/drawingml/2006/main">
            <a:off x="1069200" y="2855997"/>
            <a:ext cx="8553602" cy="1091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9"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259A0B5-880D-4C30-A7ED-A7E9F0E99B42}"/>
              </a:ext>
            </a:extLst>
          </p:cNvPr>
          <p:cNvSpPr>
            <a:spLocks xmlns:a="http://schemas.openxmlformats.org/drawingml/2006/main" noGrp="1"/>
          </p:cNvSpPr>
          <p:nvPr>
            <p:ph type="subTitle" idx="1"/>
          </p:nvPr>
        </p:nvSpPr>
        <p:spPr>
          <a:xfrm xmlns:a="http://schemas.openxmlformats.org/drawingml/2006/main">
            <a:off x="1603800" y="4157996"/>
            <a:ext cx="7484402" cy="83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842"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5CA97B5-D4A1-47D8-9AB1-2FFCD659F3F0}"/>
              </a:ext>
            </a:extLst>
          </p:cNvPr>
          <p:cNvSpPr>
            <a:spLocks xmlns:a="http://schemas.openxmlformats.org/drawingml/2006/main" noGrp="1"/>
          </p:cNvSpPr>
          <p:nvPr>
            <p:ph type="title" idx="0"/>
          </p:nvPr>
        </p:nvSpPr>
        <p:spPr>
          <a:xfrm xmlns:a="http://schemas.openxmlformats.org/drawingml/2006/main">
            <a:off x="1069200" y="3149997"/>
            <a:ext cx="8553602" cy="125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68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B36E22-DC2C-4FC4-9271-2A78D031041F}"/>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BD187B9-FD26-4FEF-AA51-D24A27F383C6}"/>
              </a:ext>
            </a:extLst>
          </p:cNvPr>
          <p:cNvSpPr>
            <a:spLocks xmlns:a="http://schemas.openxmlformats.org/drawingml/2006/main" noGrp="1"/>
          </p:cNvSpPr>
          <p:nvPr>
            <p:ph type="body" idx="1"/>
          </p:nvPr>
        </p:nvSpPr>
        <p:spPr>
          <a:xfrm xmlns:a="http://schemas.openxmlformats.org/drawingml/2006/main">
            <a:off x="601425" y="2099998"/>
            <a:ext cx="9489153"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5DAE70A-5E7F-4B7C-842A-90C100E42EFB}"/>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72BD6F-9C81-4846-B7B6-091435FC7BE4}"/>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446ED7-1B70-461B-87A7-2A25ACB23284}"/>
              </a:ext>
            </a:extLst>
          </p:cNvPr>
          <p:cNvSpPr>
            <a:spLocks xmlns:a="http://schemas.openxmlformats.org/drawingml/2006/main" noGrp="1"/>
          </p:cNvSpPr>
          <p:nvPr>
            <p:ph type="body" idx="2"/>
          </p:nvPr>
        </p:nvSpPr>
        <p:spPr>
          <a:xfrm xmlns:a="http://schemas.openxmlformats.org/drawingml/2006/main">
            <a:off x="5680127"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DA9944C-0B6A-4E90-84A0-E1F4706E1257}"/>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E55081-9299-4C4A-866A-60DC6FB989D9}"/>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2682ba9f93c419e" /><Relationship Type="http://schemas.openxmlformats.org/officeDocument/2006/relationships/slideLayout" Target="/ppt/slideLayouts/slideLayout1.xml" Id="R039fc93d05854aac" /><Relationship Type="http://schemas.openxmlformats.org/officeDocument/2006/relationships/slideLayout" Target="/ppt/slideLayouts/slideLayout2.xml" Id="R46c1fae1b60648f2" /><Relationship Type="http://schemas.openxmlformats.org/officeDocument/2006/relationships/slideLayout" Target="/ppt/slideLayouts/slideLayout3.xml" Id="Ra6699daa40d1477b" /><Relationship Type="http://schemas.openxmlformats.org/officeDocument/2006/relationships/slideLayout" Target="/ppt/slideLayouts/slideLayout4.xml" Id="Rfb7b8c64bf34410f" /><Relationship Type="http://schemas.openxmlformats.org/officeDocument/2006/relationships/slideLayout" Target="/ppt/slideLayouts/slideLayout5.xml" Id="R1dd999d9623b4a09" /><Relationship Type="http://schemas.openxmlformats.org/officeDocument/2006/relationships/slideLayout" Target="/ppt/slideLayouts/slideLayout6.xml" Id="Reb8e029f2c3d41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9fc93d05854aac"/>
    <p:sldLayoutId xmlns:r="http://schemas.openxmlformats.org/officeDocument/2006/relationships" id="2147483650" r:id="R46c1fae1b60648f2"/>
    <p:sldLayoutId xmlns:r="http://schemas.openxmlformats.org/officeDocument/2006/relationships" id="2147483651" r:id="Ra6699daa40d1477b"/>
    <p:sldLayoutId xmlns:r="http://schemas.openxmlformats.org/officeDocument/2006/relationships" id="2147483652" r:id="Rfb7b8c64bf34410f"/>
    <p:sldLayoutId xmlns:r="http://schemas.openxmlformats.org/officeDocument/2006/relationships" id="2147483653" r:id="R1dd999d9623b4a09"/>
    <p:sldLayoutId xmlns:r="http://schemas.openxmlformats.org/officeDocument/2006/relationships" id="2147483654" r:id="Reb8e029f2c3d41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5925aa7909744aa" /><Relationship Type="http://schemas.openxmlformats.org/officeDocument/2006/relationships/notesSlide" Target="/ppt/notesSlides/notesSlide1.xml" Id="R5ffd107d1548460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aaf3eceac734eaa" /><Relationship Type="http://schemas.openxmlformats.org/officeDocument/2006/relationships/notesSlide" Target="/ppt/notesSlides/notesSlide2.xml" Id="R481db3ae4e3c4fa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ddf2e6e7d404654" /><Relationship Type="http://schemas.openxmlformats.org/officeDocument/2006/relationships/notesSlide" Target="/ppt/notesSlides/notesSlide3.xml" Id="R9f47f226c5224e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350947743d24eaa" /><Relationship Type="http://schemas.openxmlformats.org/officeDocument/2006/relationships/notesSlide" Target="/ppt/notesSlides/notesSlide4.xml" Id="R03f6a563e4b04b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e985721ef064b10" /><Relationship Type="http://schemas.openxmlformats.org/officeDocument/2006/relationships/notesSlide" Target="/ppt/notesSlides/notesSlide5.xml" Id="R4d1a23f3c1b844c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f4d714cabfc4011" /><Relationship Type="http://schemas.openxmlformats.org/officeDocument/2006/relationships/hyperlink" Target="https://www.mext.go.jp/a_menu/shotou/career/detail/mext_00010.html" TargetMode="External" Id="R1176fd4d76084024" /><Relationship Type="http://schemas.openxmlformats.org/officeDocument/2006/relationships/hyperlink" Target="https://www.mext.go.jp/a_menu/shotou/career/detail/mext_01951.html" TargetMode="External" Id="Rcbe48953c2e547c4" /><Relationship Type="http://schemas.openxmlformats.org/officeDocument/2006/relationships/notesSlide" Target="/ppt/notesSlides/notesSlide6.xml" Id="Rce7c8801200949a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3ecff4a38084acb" /><Relationship Type="http://schemas.openxmlformats.org/officeDocument/2006/relationships/notesSlide" Target="/ppt/notesSlides/notesSlide7.xml" Id="R93f6da01baad477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627db1129674d0c" /><Relationship Type="http://schemas.openxmlformats.org/officeDocument/2006/relationships/notesSlide" Target="/ppt/notesSlides/notesSlide8.xml" Id="Rd12277fade284da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A7F4D23B-DC3E-45DB-9283-A1F0628B3AED}"/>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先生向け解説</a:t>
            </a:r>
          </a:p>
        </p:txBody>
      </p:sp>
      <p:sp>
        <p:nvSpPr>
          <p:cNvPr id="2" name="page-heading">
            <a:extLst xmlns:a="http://schemas.openxmlformats.org/drawingml/2006/main">
              <a:ext uri="{FF2B5EF4-FFF2-40B4-BE49-F238E27FC236}">
                <a16:creationId xmlns:a16="http://schemas.microsoft.com/office/drawing/2014/main" id="{1B9038F7-C727-494D-BDED-33ACB6B42F9E}"/>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基礎的・汎用的能力の4つの視点</a:t>
            </a:r>
          </a:p>
        </p:txBody>
      </p:sp>
      <p:sp>
        <p:nvSpPr>
          <p:cNvPr id="3" name="page-intro">
            <a:extLst xmlns:a="http://schemas.openxmlformats.org/drawingml/2006/main">
              <a:ext uri="{FF2B5EF4-FFF2-40B4-BE49-F238E27FC236}">
                <a16:creationId xmlns:a16="http://schemas.microsoft.com/office/drawing/2014/main" id="{DEB00055-12D4-4611-812C-575F82877047}"/>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学校の目標と児童生徒の実態から、授業で育てたい力を具体的な行動で表します。</a:t>
            </a:r>
          </a:p>
        </p:txBody>
      </p:sp>
      <p:sp>
        <p:nvSpPr>
          <p:cNvPr id="4" name="page-footer">
            <a:extLst xmlns:a="http://schemas.openxmlformats.org/drawingml/2006/main">
              <a:ext uri="{FF2B5EF4-FFF2-40B4-BE49-F238E27FC236}">
                <a16:creationId xmlns:a16="http://schemas.microsoft.com/office/drawing/2014/main" id="{683B0814-2023-42B0-8E00-F82EFA74CAD5}"/>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1/8</a:t>
            </a:r>
          </a:p>
        </p:txBody>
      </p:sp>
      <p:graphicFrame>
        <p:nvGraphicFramePr>
          <p:cNvPr id="5" name="">
            <a:extLst xmlns:a="http://schemas.openxmlformats.org/drawingml/2006/main">
              <a:ext uri="{FF2B5EF4-FFF2-40B4-BE49-F238E27FC236}">
                <a16:creationId xmlns:a16="http://schemas.microsoft.com/office/drawing/2014/main" id="{271F584B-BE78-4633-B2BA-C10EE260BA14}"/>
              </a:ext>
            </a:extLst>
          </p:cNvPr>
          <p:cNvGraphicFramePr/>
          <p:nvPr/>
        </p:nvGraphicFramePr>
        <p:xfrm>
          <a:off xmlns:a="http://schemas.openxmlformats.org/drawingml/2006/main" x="514350" y="2047875"/>
          <a:ext xmlns:a="http://schemas.openxmlformats.org/drawingml/2006/main" cx="9620250" cy="3048000"/>
        </p:xfrm>
        <a:graphic xmlns:a="http://schemas.openxmlformats.org/drawingml/2006/main">
          <a:graphicData uri="http://schemas.openxmlformats.org/drawingml/2006/table">
            <a:tbl>
              <a:tblPr firstRow="0" bandRow="0"/>
              <a:tblGrid>
                <a:gridCol w="3333750"/>
                <a:gridCol w="6286500"/>
              </a:tblGrid>
              <a:tr h="609600">
                <a:tc>
                  <a:txBody>
                    <a:bodyPr wrap="square" lIns="123825" tIns="95250" rIns="123825" bIns="95250">
                      <a:noAutofit/>
                    </a:bodyPr>
                    <a:lstStyle/>
                    <a:p>
                      <a:r>
                        <a:rPr sz="1575" b="1">
                          <a:solidFill>
                            <a:srgbClr val="FFFFFF"/>
                          </a:solidFill>
                          <a:latin typeface="Noto Sans JP"/>
                          <a:ea typeface="Noto Sans JP"/>
                          <a:cs typeface="Noto Sans JP"/>
                        </a:rPr>
                        <a:t>正式名称</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75" b="1">
                          <a:solidFill>
                            <a:srgbClr val="FFFFFF"/>
                          </a:solidFill>
                          <a:latin typeface="Noto Sans JP"/>
                          <a:ea typeface="Noto Sans JP"/>
                          <a:cs typeface="Noto Sans JP"/>
                        </a:rPr>
                        <a:t>授業で見取る行動の例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人間関係形成・社会形成能力</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相手の考えを確かめ、自分の役割を相談する。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自己理解・自己管理能力</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自分の得意なことや困り事に気付き、助けを求める。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課題対応能力</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疑問の原因を調べ、方法を試して見直す。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キャリアプランニング能力</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経験と学びのつながりを考え、次にすることを選ぶ。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guide-principle">
            <a:extLst xmlns:a="http://schemas.openxmlformats.org/drawingml/2006/main">
              <a:ext uri="{FF2B5EF4-FFF2-40B4-BE49-F238E27FC236}">
                <a16:creationId xmlns:a16="http://schemas.microsoft.com/office/drawing/2014/main" id="{F2A49A53-D3A8-4FCD-8FDA-BAFFEC7B1A8B}"/>
              </a:ext>
            </a:extLst>
          </p:cNvPr>
          <p:cNvSpPr>
            <a:spLocks xmlns:a="http://schemas.openxmlformats.org/drawingml/2006/main" noGrp="1"/>
          </p:cNvSpPr>
          <p:nvPr/>
        </p:nvSpPr>
        <p:spPr>
          <a:xfrm xmlns:a="http://schemas.openxmlformats.org/drawingml/2006/main">
            <a:off x="514350" y="5619750"/>
            <a:ext cx="962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243A32"/>
                </a:solidFill>
                <a:latin typeface="Noto Sans JP"/>
                <a:ea typeface="Noto Sans JP"/>
                <a:cs typeface="Noto Sans JP"/>
              </a:defRPr>
            </a:defPPr>
          </a:lstStyle>
          <a:p xmlns:a="http://schemas.openxmlformats.org/drawingml/2006/main">
            <a:pPr>
              <a:defRPr sz="1800" b="0">
                <a:solidFill>
                  <a:srgbClr val="243A32"/>
                </a:solidFill>
                <a:latin typeface="Noto Sans JP"/>
                <a:ea typeface="Noto Sans JP"/>
                <a:cs typeface="Noto Sans JP"/>
              </a:defRPr>
            </a:pPr>
            <a:r>
              <a:rPr sz="1800" b="0">
                <a:solidFill>
                  <a:srgbClr val="243A32"/>
                </a:solidFill>
                <a:latin typeface="Noto Sans JP"/>
                <a:ea typeface="Noto Sans JP"/>
                <a:cs typeface="Noto Sans JP"/>
              </a:rPr>
              <a:t>4つの能力は互いに関わります。重点にする姿は、学校と児童生徒の実態から選びます。</a:t>
            </a:r>
          </a:p>
          <a:p xmlns:a="http://schemas.openxmlformats.org/drawingml/2006/main">
            <a:pPr>
              <a:defRPr sz="1800" b="0">
                <a:solidFill>
                  <a:srgbClr val="243A32"/>
                </a:solidFill>
                <a:latin typeface="Noto Sans JP"/>
                <a:ea typeface="Noto Sans JP"/>
                <a:cs typeface="Noto Sans JP"/>
              </a:defRPr>
            </a:pPr>
            <a:r>
              <a:rPr sz="1800" b="0">
                <a:solidFill>
                  <a:srgbClr val="243A32"/>
                </a:solidFill>
                <a:latin typeface="Noto Sans JP"/>
                <a:ea typeface="Noto Sans JP"/>
                <a:cs typeface="Noto Sans JP"/>
              </a:rPr>
              <a:t>上の行動は本資料の例です。全員に同じ水準を求めるものではありません。</a:t>
            </a:r>
          </a:p>
        </p:txBody>
      </p:sp>
      <p:sp>
        <p:nvSpPr>
          <p:cNvPr id="7" name="guide-navigation">
            <a:extLst xmlns:a="http://schemas.openxmlformats.org/drawingml/2006/main">
              <a:ext uri="{FF2B5EF4-FFF2-40B4-BE49-F238E27FC236}">
                <a16:creationId xmlns:a16="http://schemas.microsoft.com/office/drawing/2014/main" id="{5BFE6114-7541-49EC-B66C-C4810D12650D}"/>
              </a:ext>
            </a:extLst>
          </p:cNvPr>
          <p:cNvSpPr>
            <a:spLocks xmlns:a="http://schemas.openxmlformats.org/drawingml/2006/main" noGrp="1"/>
          </p:cNvSpPr>
          <p:nvPr/>
        </p:nvSpPr>
        <p:spPr>
          <a:xfrm xmlns:a="http://schemas.openxmlformats.org/drawingml/2006/main">
            <a:off x="514350" y="68199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59665F"/>
                </a:solidFill>
                <a:latin typeface="Noto Sans JP"/>
                <a:ea typeface="Noto Sans JP"/>
                <a:cs typeface="Noto Sans JP"/>
              </a:defRPr>
            </a:defPPr>
          </a:lstStyle>
          <a:p xmlns:a="http://schemas.openxmlformats.org/drawingml/2006/main">
            <a:pPr>
              <a:defRPr sz="1125" b="0">
                <a:solidFill>
                  <a:srgbClr val="59665F"/>
                </a:solidFill>
                <a:latin typeface="Noto Sans JP"/>
                <a:ea typeface="Noto Sans JP"/>
                <a:cs typeface="Noto Sans JP"/>
              </a:defRPr>
            </a:pPr>
            <a:r>
              <a:rPr sz="1125" b="0">
                <a:solidFill>
                  <a:srgbClr val="59665F"/>
                </a:solidFill>
                <a:latin typeface="Noto Sans JP"/>
                <a:ea typeface="Noto Sans JP"/>
                <a:cs typeface="Noto Sans JP"/>
              </a:rPr>
              <a:t>2 設計　3 児童生徒用　4 記入例　5 校種別例　6 研修・出典　7 進行例　8 実践用の表</a:t>
            </a:r>
          </a:p>
        </p:txBody>
      </p:sp>
    </p:spTree>
    <p:extLst>
      <p:ext uri="{BB962C8B-B14F-4D97-AF65-F5344CB8AC3E}">
        <p14:creationId xmlns:p14="http://schemas.microsoft.com/office/powerpoint/2010/main" val="2090986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8206EF44-C16D-4228-A912-C8BFC4B20FA4}"/>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授業の準備・設計</a:t>
            </a:r>
          </a:p>
        </p:txBody>
      </p:sp>
      <p:sp>
        <p:nvSpPr>
          <p:cNvPr id="2" name="page-heading">
            <a:extLst xmlns:a="http://schemas.openxmlformats.org/drawingml/2006/main">
              <a:ext uri="{FF2B5EF4-FFF2-40B4-BE49-F238E27FC236}">
                <a16:creationId xmlns:a16="http://schemas.microsoft.com/office/drawing/2014/main" id="{9639C315-935F-478A-9679-5C82808C0F5F}"/>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育てたい力と授業の設計シート</a:t>
            </a:r>
          </a:p>
        </p:txBody>
      </p:sp>
      <p:sp>
        <p:nvSpPr>
          <p:cNvPr id="3" name="page-intro">
            <a:extLst xmlns:a="http://schemas.openxmlformats.org/drawingml/2006/main">
              <a:ext uri="{FF2B5EF4-FFF2-40B4-BE49-F238E27FC236}">
                <a16:creationId xmlns:a16="http://schemas.microsoft.com/office/drawing/2014/main" id="{EEE06C08-8565-43FB-8A6A-15111A718797}"/>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既存の単元・行事を1つ選び、今回の重点を1〜2点に絞る使い方の例です。</a:t>
            </a:r>
          </a:p>
        </p:txBody>
      </p:sp>
      <p:sp>
        <p:nvSpPr>
          <p:cNvPr id="4" name="page-footer">
            <a:extLst xmlns:a="http://schemas.openxmlformats.org/drawingml/2006/main">
              <a:ext uri="{FF2B5EF4-FFF2-40B4-BE49-F238E27FC236}">
                <a16:creationId xmlns:a16="http://schemas.microsoft.com/office/drawing/2014/main" id="{E2614E7C-8936-4023-A184-58CB74C84601}"/>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2/8</a:t>
            </a:r>
          </a:p>
        </p:txBody>
      </p:sp>
      <p:graphicFrame>
        <p:nvGraphicFramePr>
          <p:cNvPr id="5" name="">
            <a:extLst xmlns:a="http://schemas.openxmlformats.org/drawingml/2006/main">
              <a:ext uri="{FF2B5EF4-FFF2-40B4-BE49-F238E27FC236}">
                <a16:creationId xmlns:a16="http://schemas.microsoft.com/office/drawing/2014/main" id="{61073B5A-DF53-491D-B0F6-81D44B8AAC7F}"/>
              </a:ext>
            </a:extLst>
          </p:cNvPr>
          <p:cNvGraphicFramePr/>
          <p:nvPr/>
        </p:nvGraphicFramePr>
        <p:xfrm>
          <a:off xmlns:a="http://schemas.openxmlformats.org/drawingml/2006/main" x="514350" y="2000250"/>
          <a:ext xmlns:a="http://schemas.openxmlformats.org/drawingml/2006/main" cx="9620250" cy="4629150"/>
        </p:xfrm>
        <a:graphic xmlns:a="http://schemas.openxmlformats.org/drawingml/2006/main">
          <a:graphicData uri="http://schemas.openxmlformats.org/drawingml/2006/table">
            <a:tbl>
              <a:tblPr firstRow="0" bandRow="0"/>
              <a:tblGrid>
                <a:gridCol w="3143250"/>
                <a:gridCol w="6477000"/>
              </a:tblGrid>
              <a:tr h="661307">
                <a:tc>
                  <a:txBody>
                    <a:bodyPr wrap="square" lIns="123825" tIns="95250" rIns="123825" bIns="95250">
                      <a:noAutofit/>
                    </a:bodyPr>
                    <a:lstStyle/>
                    <a:p>
                      <a:r>
                        <a:rPr sz="1425" b="1">
                          <a:solidFill>
                            <a:srgbClr val="FFFFFF"/>
                          </a:solidFill>
                          <a:latin typeface="Noto Sans JP"/>
                          <a:ea typeface="Noto Sans JP"/>
                          <a:cs typeface="Noto Sans JP"/>
                        </a:rPr>
                        <a:t>確認する項目</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記入欄（案内文は書き換えて使えます）</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対象・教科等・単元・時期</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児童生徒の声と現在の姿</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発言・作品・観察など、根拠を添える。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重点にする能力と目指す姿</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「誰が、どんな場面で、何をするか」で書く。</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行動する場面と必要な支援</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相談・選択・やり直しの機会も用意する。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見取りの方法と時期</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授業前後の言葉、作品、活動中の記録など。</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次の授業につなぐこと</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どの授業・生活場面で、いつ確かめるか。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teacher-note">
            <a:extLst xmlns:a="http://schemas.openxmlformats.org/drawingml/2006/main">
              <a:ext uri="{FF2B5EF4-FFF2-40B4-BE49-F238E27FC236}">
                <a16:creationId xmlns:a16="http://schemas.microsoft.com/office/drawing/2014/main" id="{5A96B169-0C82-4B8D-B301-3EADFB961793}"/>
              </a:ext>
            </a:extLst>
          </p:cNvPr>
          <p:cNvSpPr>
            <a:spLocks xmlns:a="http://schemas.openxmlformats.org/drawingml/2006/main" noGrp="1"/>
          </p:cNvSpPr>
          <p:nvPr/>
        </p:nvSpPr>
        <p:spPr>
          <a:xfrm xmlns:a="http://schemas.openxmlformats.org/drawingml/2006/main">
            <a:off x="514350" y="6800850"/>
            <a:ext cx="962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59665F"/>
                </a:solidFill>
                <a:latin typeface="Noto Sans JP"/>
                <a:ea typeface="Noto Sans JP"/>
                <a:cs typeface="Noto Sans JP"/>
              </a:defRPr>
            </a:defPPr>
          </a:lstStyle>
          <a:p xmlns:a="http://schemas.openxmlformats.org/drawingml/2006/main">
            <a:pPr>
              <a:defRPr sz="1275" b="0">
                <a:solidFill>
                  <a:srgbClr val="59665F"/>
                </a:solidFill>
                <a:latin typeface="Noto Sans JP"/>
                <a:ea typeface="Noto Sans JP"/>
                <a:cs typeface="Noto Sans JP"/>
              </a:defRPr>
            </a:pPr>
            <a:r>
              <a:rPr sz="1275" b="0">
                <a:solidFill>
                  <a:srgbClr val="59665F"/>
                </a:solidFill>
                <a:latin typeface="Noto Sans JP"/>
                <a:ea typeface="Noto Sans JP"/>
                <a:cs typeface="Noto Sans JP"/>
              </a:rPr>
              <a:t>低学年や支援が必要な児童生徒には、絵・口頭・代筆などで参加できる方法を選びます。</a:t>
            </a:r>
          </a:p>
        </p:txBody>
      </p:sp>
    </p:spTree>
    <p:extLst>
      <p:ext uri="{BB962C8B-B14F-4D97-AF65-F5344CB8AC3E}">
        <p14:creationId xmlns:p14="http://schemas.microsoft.com/office/powerpoint/2010/main" val="112755890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B8DD9203-125C-4D62-BF77-6CD7EA120AAB}"/>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児童生徒の振り返り</a:t>
            </a:r>
          </a:p>
        </p:txBody>
      </p:sp>
      <p:sp>
        <p:nvSpPr>
          <p:cNvPr id="2" name="page-heading">
            <a:extLst xmlns:a="http://schemas.openxmlformats.org/drawingml/2006/main">
              <a:ext uri="{FF2B5EF4-FFF2-40B4-BE49-F238E27FC236}">
                <a16:creationId xmlns:a16="http://schemas.microsoft.com/office/drawing/2014/main" id="{BEFFE557-3613-49B8-9FA9-B1C39C68FF29}"/>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今日の自分と、次にやってみること</a:t>
            </a:r>
          </a:p>
        </p:txBody>
      </p:sp>
      <p:sp>
        <p:nvSpPr>
          <p:cNvPr id="3" name="page-intro">
            <a:extLst xmlns:a="http://schemas.openxmlformats.org/drawingml/2006/main">
              <a:ext uri="{FF2B5EF4-FFF2-40B4-BE49-F238E27FC236}">
                <a16:creationId xmlns:a16="http://schemas.microsoft.com/office/drawing/2014/main" id="{B8D4F297-3E24-41F3-AB3D-4CC15A14FF4D}"/>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日付　　　　　　年　　　組　　　名前　　　　　　　　　　活動名　　　　　　　　　</a:t>
            </a:r>
          </a:p>
        </p:txBody>
      </p:sp>
      <p:sp>
        <p:nvSpPr>
          <p:cNvPr id="4" name="page-footer">
            <a:extLst xmlns:a="http://schemas.openxmlformats.org/drawingml/2006/main">
              <a:ext uri="{FF2B5EF4-FFF2-40B4-BE49-F238E27FC236}">
                <a16:creationId xmlns:a16="http://schemas.microsoft.com/office/drawing/2014/main" id="{2576F477-B187-4497-B834-2F1D8B504EA4}"/>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3/8</a:t>
            </a:r>
          </a:p>
        </p:txBody>
      </p:sp>
      <p:graphicFrame>
        <p:nvGraphicFramePr>
          <p:cNvPr id="5" name="">
            <a:extLst xmlns:a="http://schemas.openxmlformats.org/drawingml/2006/main">
              <a:ext uri="{FF2B5EF4-FFF2-40B4-BE49-F238E27FC236}">
                <a16:creationId xmlns:a16="http://schemas.microsoft.com/office/drawing/2014/main" id="{64B623A0-AC0A-4C06-92FC-18A0F936D7D5}"/>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800" b="0">
                          <a:solidFill>
                            <a:srgbClr val="243A32"/>
                          </a:solidFill>
                          <a:latin typeface="Noto Sans JP"/>
                          <a:ea typeface="Noto Sans JP"/>
                          <a:cs typeface="Noto Sans JP"/>
                        </a:rPr>
                        <a:t>1　心に残った場面は？</a:t>
                      </a:r>
                    </a:p>
                    <a:p>
                      <a:r>
                        <a:rPr sz="1800" b="0">
                          <a:solidFill>
                            <a:srgbClr val="243A32"/>
                          </a:solidFill>
                          <a:latin typeface="Noto Sans JP"/>
                          <a:ea typeface="Noto Sans JP"/>
                          <a:cs typeface="Noto Sans JP"/>
                        </a:rPr>
                        <a:t>何をしたかな？</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2　自分で考えたことや、</a:t>
                      </a:r>
                    </a:p>
                    <a:p>
                      <a:r>
                        <a:rPr sz="1800" b="0">
                          <a:solidFill>
                            <a:srgbClr val="243A32"/>
                          </a:solidFill>
                          <a:latin typeface="Noto Sans JP"/>
                          <a:ea typeface="Noto Sans JP"/>
                          <a:cs typeface="Noto Sans JP"/>
                        </a:rPr>
                        <a:t>人と力を合わせたことは？</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800" b="0">
                          <a:solidFill>
                            <a:srgbClr val="243A32"/>
                          </a:solidFill>
                          <a:latin typeface="Noto Sans JP"/>
                          <a:ea typeface="Noto Sans JP"/>
                          <a:cs typeface="Noto Sans JP"/>
                        </a:rPr>
                        <a:t>3　気付いた自分のよさや、</a:t>
                      </a:r>
                    </a:p>
                    <a:p>
                      <a:r>
                        <a:rPr sz="1800" b="0">
                          <a:solidFill>
                            <a:srgbClr val="243A32"/>
                          </a:solidFill>
                          <a:latin typeface="Noto Sans JP"/>
                          <a:ea typeface="Noto Sans JP"/>
                          <a:cs typeface="Noto Sans JP"/>
                        </a:rPr>
                        <a:t>助けてほしいことは？</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4　次に気になることや、</a:t>
                      </a:r>
                    </a:p>
                    <a:p>
                      <a:r>
                        <a:rPr sz="1800" b="0">
                          <a:solidFill>
                            <a:srgbClr val="243A32"/>
                          </a:solidFill>
                          <a:latin typeface="Noto Sans JP"/>
                          <a:ea typeface="Noto Sans JP"/>
                          <a:cs typeface="Noto Sans JP"/>
                        </a:rPr>
                        <a:t>試したいことは？</a:t>
                      </a:r>
                    </a:p>
                    <a:p>
                      <a:r>
                        <a:rPr sz="1800" b="0">
                          <a:solidFill>
                            <a:srgbClr val="243A32"/>
                          </a:solidFill>
                          <a:latin typeface="Noto Sans JP"/>
                          <a:ea typeface="Noto Sans JP"/>
                          <a:cs typeface="Noto Sans JP"/>
                        </a:rPr>
                        <a:t>まだ考え中でもOK。</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student-note">
            <a:extLst xmlns:a="http://schemas.openxmlformats.org/drawingml/2006/main">
              <a:ext uri="{FF2B5EF4-FFF2-40B4-BE49-F238E27FC236}">
                <a16:creationId xmlns:a16="http://schemas.microsoft.com/office/drawing/2014/main" id="{B04A9DA8-7CD9-4778-801D-E05595B80654}"/>
              </a:ext>
            </a:extLst>
          </p:cNvPr>
          <p:cNvSpPr>
            <a:spLocks xmlns:a="http://schemas.openxmlformats.org/drawingml/2006/main" noGrp="1"/>
          </p:cNvSpPr>
          <p:nvPr/>
        </p:nvSpPr>
        <p:spPr>
          <a:xfrm xmlns:a="http://schemas.openxmlformats.org/drawingml/2006/main">
            <a:off x="514350" y="64198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ことばでも、絵でも、先生に話してもだいじょうぶ。話す相手や、見せるところは相談できます。</a:t>
            </a:r>
          </a:p>
        </p:txBody>
      </p:sp>
    </p:spTree>
    <p:extLst>
      <p:ext uri="{BB962C8B-B14F-4D97-AF65-F5344CB8AC3E}">
        <p14:creationId xmlns:p14="http://schemas.microsoft.com/office/powerpoint/2010/main" val="9714552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7648BE00-C07C-4414-9F8A-B3B8D841432C}"/>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記入例（架空）</a:t>
            </a:r>
          </a:p>
        </p:txBody>
      </p:sp>
      <p:sp>
        <p:nvSpPr>
          <p:cNvPr id="2" name="page-heading">
            <a:extLst xmlns:a="http://schemas.openxmlformats.org/drawingml/2006/main">
              <a:ext uri="{FF2B5EF4-FFF2-40B4-BE49-F238E27FC236}">
                <a16:creationId xmlns:a16="http://schemas.microsoft.com/office/drawing/2014/main" id="{417AE7A4-F432-401E-B75F-0F79C9E4145E}"/>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振り返りシートの記入例</a:t>
            </a:r>
          </a:p>
        </p:txBody>
      </p:sp>
      <p:sp>
        <p:nvSpPr>
          <p:cNvPr id="3" name="page-intro">
            <a:extLst xmlns:a="http://schemas.openxmlformats.org/drawingml/2006/main">
              <a:ext uri="{FF2B5EF4-FFF2-40B4-BE49-F238E27FC236}">
                <a16:creationId xmlns:a16="http://schemas.microsoft.com/office/drawing/2014/main" id="{E94C16A6-FCBC-4E46-AB23-96442BDBB973}"/>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書き方の例です。本人の経験と言葉を大切にして、対話に生かします。</a:t>
            </a:r>
          </a:p>
        </p:txBody>
      </p:sp>
      <p:sp>
        <p:nvSpPr>
          <p:cNvPr id="4" name="page-footer">
            <a:extLst xmlns:a="http://schemas.openxmlformats.org/drawingml/2006/main">
              <a:ext uri="{FF2B5EF4-FFF2-40B4-BE49-F238E27FC236}">
                <a16:creationId xmlns:a16="http://schemas.microsoft.com/office/drawing/2014/main" id="{D3A4C894-17E7-4EA9-9CEF-E55066C8C421}"/>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4/8</a:t>
            </a:r>
          </a:p>
        </p:txBody>
      </p:sp>
      <p:graphicFrame>
        <p:nvGraphicFramePr>
          <p:cNvPr id="5" name="">
            <a:extLst xmlns:a="http://schemas.openxmlformats.org/drawingml/2006/main">
              <a:ext uri="{FF2B5EF4-FFF2-40B4-BE49-F238E27FC236}">
                <a16:creationId xmlns:a16="http://schemas.microsoft.com/office/drawing/2014/main" id="{6C480D96-1471-40EE-BA9F-7197E521C778}"/>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575" b="0">
                          <a:solidFill>
                            <a:srgbClr val="243A32"/>
                          </a:solidFill>
                          <a:latin typeface="Noto Sans JP"/>
                          <a:ea typeface="Noto Sans JP"/>
                          <a:cs typeface="Noto Sans JP"/>
                        </a:rPr>
                        <a:t>1　心に残った場面は？</a:t>
                      </a:r>
                    </a:p>
                    <a:p>
                      <a:r>
                        <a:rPr sz="1575" b="0">
                          <a:solidFill>
                            <a:srgbClr val="243A32"/>
                          </a:solidFill>
                          <a:latin typeface="Noto Sans JP"/>
                          <a:ea typeface="Noto Sans JP"/>
                          <a:cs typeface="Noto Sans JP"/>
                        </a:rPr>
                        <a:t>何をしたかな？</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係の準備で、同じ物を2人が</a:t>
                      </a:r>
                    </a:p>
                    <a:p>
                      <a:r>
                        <a:rPr sz="1575" b="0">
                          <a:solidFill>
                            <a:srgbClr val="243A32"/>
                          </a:solidFill>
                          <a:latin typeface="Noto Sans JP"/>
                          <a:ea typeface="Noto Sans JP"/>
                          <a:cs typeface="Noto Sans JP"/>
                        </a:rPr>
                        <a:t>用意していた。</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2　自分で考えたことや、</a:t>
                      </a:r>
                    </a:p>
                    <a:p>
                      <a:r>
                        <a:rPr sz="1575" b="0">
                          <a:solidFill>
                            <a:srgbClr val="243A32"/>
                          </a:solidFill>
                          <a:latin typeface="Noto Sans JP"/>
                          <a:ea typeface="Noto Sans JP"/>
                          <a:cs typeface="Noto Sans JP"/>
                        </a:rPr>
                        <a:t>人と力を合わせたことは？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友達と相談して、</a:t>
                      </a:r>
                    </a:p>
                    <a:p>
                      <a:r>
                        <a:rPr sz="1575" b="0">
                          <a:solidFill>
                            <a:srgbClr val="243A32"/>
                          </a:solidFill>
                          <a:latin typeface="Noto Sans JP"/>
                          <a:ea typeface="Noto Sans JP"/>
                          <a:cs typeface="Noto Sans JP"/>
                        </a:rPr>
                        <a:t>準備を半分ずつ分けた。</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575" b="0">
                          <a:solidFill>
                            <a:srgbClr val="243A32"/>
                          </a:solidFill>
                          <a:latin typeface="Noto Sans JP"/>
                          <a:ea typeface="Noto Sans JP"/>
                          <a:cs typeface="Noto Sans JP"/>
                        </a:rPr>
                        <a:t>3　気付いた自分のよさや、</a:t>
                      </a:r>
                    </a:p>
                    <a:p>
                      <a:r>
                        <a:rPr sz="1575" b="0">
                          <a:solidFill>
                            <a:srgbClr val="243A32"/>
                          </a:solidFill>
                          <a:latin typeface="Noto Sans JP"/>
                          <a:ea typeface="Noto Sans JP"/>
                          <a:cs typeface="Noto Sans JP"/>
                        </a:rPr>
                        <a:t>助けてほしいことは？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やることを分けて考えられた。</a:t>
                      </a:r>
                    </a:p>
                    <a:p>
                      <a:r>
                        <a:rPr sz="1575" b="0">
                          <a:solidFill>
                            <a:srgbClr val="243A32"/>
                          </a:solidFill>
                          <a:latin typeface="Noto Sans JP"/>
                          <a:ea typeface="Noto Sans JP"/>
                          <a:cs typeface="Noto Sans JP"/>
                        </a:rPr>
                        <a:t>困ったら早めに相談したい。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4　次に気になることや、</a:t>
                      </a:r>
                    </a:p>
                    <a:p>
                      <a:r>
                        <a:rPr sz="1575" b="0">
                          <a:solidFill>
                            <a:srgbClr val="243A32"/>
                          </a:solidFill>
                          <a:latin typeface="Noto Sans JP"/>
                          <a:ea typeface="Noto Sans JP"/>
                          <a:cs typeface="Noto Sans JP"/>
                        </a:rPr>
                        <a:t>試したいことは？</a:t>
                      </a:r>
                    </a:p>
                    <a:p>
                      <a:r>
                        <a:rPr sz="1575" b="0">
                          <a:solidFill>
                            <a:srgbClr val="243A32"/>
                          </a:solidFill>
                          <a:latin typeface="Noto Sans JP"/>
                          <a:ea typeface="Noto Sans JP"/>
                          <a:cs typeface="Noto Sans JP"/>
                        </a:rPr>
                        <a:t>まだ考え中でもOK。</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明日の係活動の前に、</a:t>
                      </a:r>
                    </a:p>
                    <a:p>
                      <a:r>
                        <a:rPr sz="1575" b="0">
                          <a:solidFill>
                            <a:srgbClr val="243A32"/>
                          </a:solidFill>
                          <a:latin typeface="Noto Sans JP"/>
                          <a:ea typeface="Noto Sans JP"/>
                          <a:cs typeface="Noto Sans JP"/>
                        </a:rPr>
                        <a:t>必要な準備を一緒に確かめる。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sheet-note">
            <a:extLst xmlns:a="http://schemas.openxmlformats.org/drawingml/2006/main">
              <a:ext uri="{FF2B5EF4-FFF2-40B4-BE49-F238E27FC236}">
                <a16:creationId xmlns:a16="http://schemas.microsoft.com/office/drawing/2014/main" id="{175D1060-53A0-435A-9BD1-7DB811BB015C}"/>
              </a:ext>
            </a:extLst>
          </p:cNvPr>
          <p:cNvSpPr>
            <a:spLocks xmlns:a="http://schemas.openxmlformats.org/drawingml/2006/main" noGrp="1"/>
          </p:cNvSpPr>
          <p:nvPr/>
        </p:nvSpPr>
        <p:spPr>
          <a:xfrm xmlns:a="http://schemas.openxmlformats.org/drawingml/2006/main">
            <a:off x="514350" y="64579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59665F"/>
                </a:solidFill>
                <a:latin typeface="Noto Sans JP"/>
                <a:ea typeface="Noto Sans JP"/>
                <a:cs typeface="Noto Sans JP"/>
              </a:defRPr>
            </a:defPPr>
          </a:lstStyle>
          <a:p xmlns:a="http://schemas.openxmlformats.org/drawingml/2006/main">
            <a:pPr>
              <a:defRPr sz="1500" b="0">
                <a:solidFill>
                  <a:srgbClr val="59665F"/>
                </a:solidFill>
                <a:latin typeface="Noto Sans JP"/>
                <a:ea typeface="Noto Sans JP"/>
                <a:cs typeface="Noto Sans JP"/>
              </a:defRPr>
            </a:pPr>
            <a:r>
              <a:rPr sz="1500" b="0">
                <a:solidFill>
                  <a:srgbClr val="59665F"/>
                </a:solidFill>
                <a:latin typeface="Noto Sans JP"/>
                <a:ea typeface="Noto Sans JP"/>
                <a:cs typeface="Noto Sans JP"/>
              </a:rPr>
              <a:t>前のページの白紙シートを使い、次にすることや、相談したいことまで一緒に考えられます。</a:t>
            </a:r>
          </a:p>
        </p:txBody>
      </p:sp>
    </p:spTree>
    <p:extLst>
      <p:ext uri="{BB962C8B-B14F-4D97-AF65-F5344CB8AC3E}">
        <p14:creationId xmlns:p14="http://schemas.microsoft.com/office/powerpoint/2010/main" val="10642764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3ABF8148-841E-4EE5-B942-0B584CB43BC9}"/>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授業例・見取りの例</a:t>
            </a:r>
          </a:p>
        </p:txBody>
      </p:sp>
      <p:sp>
        <p:nvSpPr>
          <p:cNvPr id="2" name="page-heading">
            <a:extLst xmlns:a="http://schemas.openxmlformats.org/drawingml/2006/main">
              <a:ext uri="{FF2B5EF4-FFF2-40B4-BE49-F238E27FC236}">
                <a16:creationId xmlns:a16="http://schemas.microsoft.com/office/drawing/2014/main" id="{B2EE3A8B-3B66-4363-B2D5-5A1C9EFB1B84}"/>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05の授業と振り返りの例</a:t>
            </a:r>
          </a:p>
        </p:txBody>
      </p:sp>
      <p:sp>
        <p:nvSpPr>
          <p:cNvPr id="3" name="page-intro">
            <a:extLst xmlns:a="http://schemas.openxmlformats.org/drawingml/2006/main">
              <a:ext uri="{FF2B5EF4-FFF2-40B4-BE49-F238E27FC236}">
                <a16:creationId xmlns:a16="http://schemas.microsoft.com/office/drawing/2014/main" id="{46875C4A-4070-4BB5-B7B0-2E06B05A9FAF}"/>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以下は架空の例です。学校の目標や児童生徒の実態に合わせて組み替えます。</a:t>
            </a:r>
          </a:p>
        </p:txBody>
      </p:sp>
      <p:sp>
        <p:nvSpPr>
          <p:cNvPr id="4" name="page-footer">
            <a:extLst xmlns:a="http://schemas.openxmlformats.org/drawingml/2006/main">
              <a:ext uri="{FF2B5EF4-FFF2-40B4-BE49-F238E27FC236}">
                <a16:creationId xmlns:a16="http://schemas.microsoft.com/office/drawing/2014/main" id="{C00ED864-4817-46D2-903C-EE222C7D3A9C}"/>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5/8</a:t>
            </a:r>
          </a:p>
        </p:txBody>
      </p:sp>
      <p:graphicFrame>
        <p:nvGraphicFramePr>
          <p:cNvPr id="5" name="">
            <a:extLst xmlns:a="http://schemas.openxmlformats.org/drawingml/2006/main">
              <a:ext uri="{FF2B5EF4-FFF2-40B4-BE49-F238E27FC236}">
                <a16:creationId xmlns:a16="http://schemas.microsoft.com/office/drawing/2014/main" id="{38BBCC7C-A07B-4F4B-916E-FD8F3AD32AD3}"/>
              </a:ext>
            </a:extLst>
          </p:cNvPr>
          <p:cNvGraphicFramePr/>
          <p:nvPr/>
        </p:nvGraphicFramePr>
        <p:xfrm>
          <a:off xmlns:a="http://schemas.openxmlformats.org/drawingml/2006/main" x="514350" y="2000250"/>
          <a:ext xmlns:a="http://schemas.openxmlformats.org/drawingml/2006/main" cx="9620250" cy="2667000"/>
        </p:xfrm>
        <a:graphic xmlns:a="http://schemas.openxmlformats.org/drawingml/2006/main">
          <a:graphicData uri="http://schemas.openxmlformats.org/drawingml/2006/table">
            <a:tbl>
              <a:tblPr firstRow="0" bandRow="0"/>
              <a:tblGrid>
                <a:gridCol w="2000250"/>
                <a:gridCol w="3333750"/>
                <a:gridCol w="4286250"/>
              </a:tblGrid>
              <a:tr h="666750">
                <a:tc>
                  <a:txBody>
                    <a:bodyPr wrap="square" lIns="123825" tIns="95250" rIns="123825" bIns="95250">
                      <a:noAutofit/>
                    </a:bodyPr>
                    <a:lstStyle/>
                    <a:p>
                      <a:r>
                        <a:rPr sz="1500" b="1">
                          <a:solidFill>
                            <a:srgbClr val="FFFFFF"/>
                          </a:solidFill>
                          <a:latin typeface="Noto Sans JP"/>
                          <a:ea typeface="Noto Sans JP"/>
                          <a:cs typeface="Noto Sans JP"/>
                        </a:rPr>
                        <a:t>校種・場面</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目指す姿・使い方</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児童生徒の言葉の例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小学校</a:t>
                      </a:r>
                    </a:p>
                    <a:p>
                      <a:r>
                        <a:rPr sz="1500" b="0">
                          <a:solidFill>
                            <a:srgbClr val="243A32"/>
                          </a:solidFill>
                          <a:latin typeface="Noto Sans JP"/>
                          <a:ea typeface="Noto Sans JP"/>
                          <a:cs typeface="Noto Sans JP"/>
                        </a:rPr>
                        <a:t>係活動</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友達と役割を相談する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準備が重なったので、2人で分けた</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中学校</a:t>
                      </a:r>
                    </a:p>
                    <a:p>
                      <a:r>
                        <a:rPr sz="1500" b="0">
                          <a:solidFill>
                            <a:srgbClr val="243A32"/>
                          </a:solidFill>
                          <a:latin typeface="Noto Sans JP"/>
                          <a:ea typeface="Noto Sans JP"/>
                          <a:cs typeface="Noto Sans JP"/>
                        </a:rPr>
                        <a:t>職場体験の事前学習</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聞きたいことを理由と一緒に伝える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働く人が大切にしている工夫を聞きたい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高校</a:t>
                      </a:r>
                    </a:p>
                    <a:p>
                      <a:r>
                        <a:rPr sz="1500" b="0">
                          <a:solidFill>
                            <a:srgbClr val="243A32"/>
                          </a:solidFill>
                          <a:latin typeface="Noto Sans JP"/>
                          <a:ea typeface="Noto Sans JP"/>
                          <a:cs typeface="Noto Sans JP"/>
                        </a:rPr>
                        <a:t>地域課題の探究</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根拠を確かめ、提案を見直す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利用者の声が足りないので、調査を追加する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example">
            <a:extLst xmlns:a="http://schemas.openxmlformats.org/drawingml/2006/main">
              <a:ext uri="{FF2B5EF4-FFF2-40B4-BE49-F238E27FC236}">
                <a16:creationId xmlns:a16="http://schemas.microsoft.com/office/drawing/2014/main" id="{55FB65CD-BFA6-46E3-95B1-A11AAD3893DE}"/>
              </a:ext>
            </a:extLst>
          </p:cNvPr>
          <p:cNvSpPr>
            <a:spLocks xmlns:a="http://schemas.openxmlformats.org/drawingml/2006/main" noGrp="1"/>
          </p:cNvSpPr>
          <p:nvPr/>
        </p:nvSpPr>
        <p:spPr>
          <a:xfrm xmlns:a="http://schemas.openxmlformats.org/drawingml/2006/main">
            <a:off x="514350" y="4972050"/>
            <a:ext cx="9620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記入例は小学校の係活動。重点は人間関係形成・社会形成能力。先生は「準備の重なりに気付き、分担を相談した」という場面を記録します。</a:t>
            </a:r>
          </a:p>
        </p:txBody>
      </p:sp>
      <p:sp>
        <p:nvSpPr>
          <p:cNvPr id="7" name="next-action">
            <a:extLst xmlns:a="http://schemas.openxmlformats.org/drawingml/2006/main">
              <a:ext uri="{FF2B5EF4-FFF2-40B4-BE49-F238E27FC236}">
                <a16:creationId xmlns:a16="http://schemas.microsoft.com/office/drawing/2014/main" id="{A81E29DF-04DB-4096-AD02-85E9B9886640}"/>
              </a:ext>
            </a:extLst>
          </p:cNvPr>
          <p:cNvSpPr>
            <a:spLocks xmlns:a="http://schemas.openxmlformats.org/drawingml/2006/main" noGrp="1"/>
          </p:cNvSpPr>
          <p:nvPr/>
        </p:nvSpPr>
        <p:spPr>
          <a:xfrm xmlns:a="http://schemas.openxmlformats.org/drawingml/2006/main">
            <a:off x="514350" y="6286500"/>
            <a:ext cx="9620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245541"/>
                </a:solidFill>
                <a:latin typeface="Noto Sans JP"/>
                <a:ea typeface="Noto Sans JP"/>
                <a:cs typeface="Noto Sans JP"/>
              </a:defRPr>
            </a:defPPr>
          </a:lstStyle>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次の行動の例：明日の係活動の前に、必要な準備を友達と確かめる。</a:t>
            </a:r>
          </a:p>
        </p:txBody>
      </p:sp>
    </p:spTree>
    <p:extLst>
      <p:ext uri="{BB962C8B-B14F-4D97-AF65-F5344CB8AC3E}">
        <p14:creationId xmlns:p14="http://schemas.microsoft.com/office/powerpoint/2010/main" val="80194691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material-role">
            <a:extLst xmlns:a="http://schemas.openxmlformats.org/drawingml/2006/main">
              <a:ext uri="{FF2B5EF4-FFF2-40B4-BE49-F238E27FC236}">
                <a16:creationId xmlns:a16="http://schemas.microsoft.com/office/drawing/2014/main" id="{DD391208-C813-42FC-AA62-CBD2834650F2}"/>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校内の打合せ・研修</a:t>
            </a:r>
          </a:p>
        </p:txBody>
      </p:sp>
      <p:sp>
        <p:nvSpPr>
          <p:cNvPr id="2" name="page-heading">
            <a:extLst xmlns:a="http://schemas.openxmlformats.org/drawingml/2006/main">
              <a:ext uri="{FF2B5EF4-FFF2-40B4-BE49-F238E27FC236}">
                <a16:creationId xmlns:a16="http://schemas.microsoft.com/office/drawing/2014/main" id="{21C5532A-9F02-4A89-B24C-EC1B9A35938A}"/>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10分の校内研修と参考資料</a:t>
            </a:r>
          </a:p>
        </p:txBody>
      </p:sp>
      <p:sp>
        <p:nvSpPr>
          <p:cNvPr id="3" name="page-intro">
            <a:extLst xmlns:a="http://schemas.openxmlformats.org/drawingml/2006/main">
              <a:ext uri="{FF2B5EF4-FFF2-40B4-BE49-F238E27FC236}">
                <a16:creationId xmlns:a16="http://schemas.microsoft.com/office/drawing/2014/main" id="{70EEBB72-D83D-4125-99A2-2AC2B974C888}"/>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既存の学年会などで使えます。最後に、授業で試すことと確認日を1つ決めます。</a:t>
            </a:r>
          </a:p>
        </p:txBody>
      </p:sp>
      <p:sp>
        <p:nvSpPr>
          <p:cNvPr id="4" name="page-footer">
            <a:extLst xmlns:a="http://schemas.openxmlformats.org/drawingml/2006/main">
              <a:ext uri="{FF2B5EF4-FFF2-40B4-BE49-F238E27FC236}">
                <a16:creationId xmlns:a16="http://schemas.microsoft.com/office/drawing/2014/main" id="{F06E6575-D048-4416-A3B4-0717293F2210}"/>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6/8</a:t>
            </a:r>
          </a:p>
        </p:txBody>
      </p:sp>
      <p:sp>
        <p:nvSpPr>
          <p:cNvPr id="5" name="meeting-0">
            <a:extLst xmlns:a="http://schemas.openxmlformats.org/drawingml/2006/main">
              <a:ext uri="{FF2B5EF4-FFF2-40B4-BE49-F238E27FC236}">
                <a16:creationId xmlns:a16="http://schemas.microsoft.com/office/drawing/2014/main" id="{398AC35F-A092-45C7-B1ED-C444E7F1BF07}"/>
              </a:ext>
            </a:extLst>
          </p:cNvPr>
          <p:cNvSpPr>
            <a:spLocks xmlns:a="http://schemas.openxmlformats.org/drawingml/2006/main" noGrp="1"/>
          </p:cNvSpPr>
          <p:nvPr/>
        </p:nvSpPr>
        <p:spPr>
          <a:xfrm xmlns:a="http://schemas.openxmlformats.org/drawingml/2006/main">
            <a:off x="514350" y="201930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2分：既存の単元から、育てたい姿を1つ選ぶ。</a:t>
            </a:r>
          </a:p>
        </p:txBody>
      </p:sp>
      <p:sp>
        <p:nvSpPr>
          <p:cNvPr id="6" name="meeting-1">
            <a:extLst xmlns:a="http://schemas.openxmlformats.org/drawingml/2006/main">
              <a:ext uri="{FF2B5EF4-FFF2-40B4-BE49-F238E27FC236}">
                <a16:creationId xmlns:a16="http://schemas.microsoft.com/office/drawing/2014/main" id="{E631144E-EB22-4BDE-B808-22A382100915}"/>
              </a:ext>
            </a:extLst>
          </p:cNvPr>
          <p:cNvSpPr>
            <a:spLocks xmlns:a="http://schemas.openxmlformats.org/drawingml/2006/main" noGrp="1"/>
          </p:cNvSpPr>
          <p:nvPr/>
        </p:nvSpPr>
        <p:spPr>
          <a:xfrm xmlns:a="http://schemas.openxmlformats.org/drawingml/2006/main">
            <a:off x="514350" y="2600325"/>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5分：児童生徒の言葉・行動として表せているか、2人で確かめる。</a:t>
            </a:r>
          </a:p>
        </p:txBody>
      </p:sp>
      <p:sp>
        <p:nvSpPr>
          <p:cNvPr id="7" name="meeting-2">
            <a:extLst xmlns:a="http://schemas.openxmlformats.org/drawingml/2006/main">
              <a:ext uri="{FF2B5EF4-FFF2-40B4-BE49-F238E27FC236}">
                <a16:creationId xmlns:a16="http://schemas.microsoft.com/office/drawing/2014/main" id="{B9AC80CC-D34D-43EC-802D-153C679DCD47}"/>
              </a:ext>
            </a:extLst>
          </p:cNvPr>
          <p:cNvSpPr>
            <a:spLocks xmlns:a="http://schemas.openxmlformats.org/drawingml/2006/main" noGrp="1"/>
          </p:cNvSpPr>
          <p:nvPr/>
        </p:nvSpPr>
        <p:spPr>
          <a:xfrm xmlns:a="http://schemas.openxmlformats.org/drawingml/2006/main">
            <a:off x="514350" y="318135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3A32"/>
                </a:solidFill>
                <a:latin typeface="Noto Sans JP"/>
                <a:ea typeface="Noto Sans JP"/>
                <a:cs typeface="Noto Sans JP"/>
              </a:defRPr>
            </a:defPPr>
          </a:lstStyle>
          <a:p xmlns:a="http://schemas.openxmlformats.org/drawingml/2006/main">
            <a:pPr>
              <a:defRPr sz="1725" b="1">
                <a:solidFill>
                  <a:srgbClr val="243A32"/>
                </a:solidFill>
                <a:latin typeface="Noto Sans JP"/>
                <a:ea typeface="Noto Sans JP"/>
                <a:cs typeface="Noto Sans JP"/>
              </a:defRPr>
            </a:pPr>
            <a:r>
              <a:rPr sz="1725" b="1">
                <a:solidFill>
                  <a:srgbClr val="243A32"/>
                </a:solidFill>
                <a:latin typeface="Noto Sans JP"/>
                <a:ea typeface="Noto Sans JP"/>
                <a:cs typeface="Noto Sans JP"/>
              </a:rPr>
              <a:t>3分：観察する場面と、次の授業へのつなぎを決める。</a:t>
            </a:r>
          </a:p>
        </p:txBody>
      </p:sp>
      <p:sp>
        <p:nvSpPr>
          <p:cNvPr id="8" name="source-heading">
            <a:extLst xmlns:a="http://schemas.openxmlformats.org/drawingml/2006/main">
              <a:ext uri="{FF2B5EF4-FFF2-40B4-BE49-F238E27FC236}">
                <a16:creationId xmlns:a16="http://schemas.microsoft.com/office/drawing/2014/main" id="{71B3E303-117B-4C9E-A69A-AC0DB1E04ABC}"/>
              </a:ext>
            </a:extLst>
          </p:cNvPr>
          <p:cNvSpPr>
            <a:spLocks xmlns:a="http://schemas.openxmlformats.org/drawingml/2006/main" noGrp="1"/>
          </p:cNvSpPr>
          <p:nvPr/>
        </p:nvSpPr>
        <p:spPr>
          <a:xfrm xmlns:a="http://schemas.openxmlformats.org/drawingml/2006/main">
            <a:off x="514350" y="3943350"/>
            <a:ext cx="9620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5541"/>
                </a:solidFill>
                <a:latin typeface="Noto Sans JP"/>
                <a:ea typeface="Noto Sans JP"/>
                <a:cs typeface="Noto Sans JP"/>
              </a:defRPr>
            </a:defPPr>
          </a:lstStyle>
          <a:p xmlns:a="http://schemas.openxmlformats.org/drawingml/2006/main">
            <a:pPr>
              <a:defRPr sz="1725" b="1">
                <a:solidFill>
                  <a:srgbClr val="245541"/>
                </a:solidFill>
                <a:latin typeface="Noto Sans JP"/>
                <a:ea typeface="Noto Sans JP"/>
                <a:cs typeface="Noto Sans JP"/>
              </a:defRPr>
            </a:pPr>
            <a:r>
              <a:rPr sz="1725" b="1">
                <a:solidFill>
                  <a:srgbClr val="245541"/>
                </a:solidFill>
                <a:latin typeface="Noto Sans JP"/>
                <a:ea typeface="Noto Sans JP"/>
                <a:cs typeface="Noto Sans JP"/>
              </a:rPr>
              <a:t>文部科学省の参考資料</a:t>
            </a:r>
          </a:p>
        </p:txBody>
      </p:sp>
      <p:sp>
        <p:nvSpPr>
          <p:cNvPr id="9" name="source-label-0">
            <a:extLst xmlns:a="http://schemas.openxmlformats.org/drawingml/2006/main">
              <a:ext uri="{FF2B5EF4-FFF2-40B4-BE49-F238E27FC236}">
                <a16:creationId xmlns:a16="http://schemas.microsoft.com/office/drawing/2014/main" id="{21D4987F-8E51-45AB-B7D5-0603F9D85630}"/>
              </a:ext>
            </a:extLst>
          </p:cNvPr>
          <p:cNvSpPr>
            <a:spLocks xmlns:a="http://schemas.openxmlformats.org/drawingml/2006/main" noGrp="1"/>
          </p:cNvSpPr>
          <p:nvPr/>
        </p:nvSpPr>
        <p:spPr>
          <a:xfrm xmlns:a="http://schemas.openxmlformats.org/drawingml/2006/main">
            <a:off x="514350" y="4352925"/>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中学校・高等学校キャリア教育の手引き（2023年3月）第1章 pp.21–22、25</a:t>
            </a:r>
          </a:p>
        </p:txBody>
      </p:sp>
      <p:sp>
        <p:nvSpPr>
          <p:cNvPr id="10" name="source-url-0">
            <a:extLst xmlns:a="http://schemas.openxmlformats.org/drawingml/2006/main">
              <a:ext uri="{FF2B5EF4-FFF2-40B4-BE49-F238E27FC236}">
                <a16:creationId xmlns:a16="http://schemas.microsoft.com/office/drawing/2014/main" id="{85DD8D31-A591-4402-BB4D-0C974A7B84F3}"/>
              </a:ext>
            </a:extLst>
          </p:cNvPr>
          <p:cNvSpPr>
            <a:spLocks xmlns:a="http://schemas.openxmlformats.org/drawingml/2006/main" noGrp="1"/>
          </p:cNvSpPr>
          <p:nvPr/>
        </p:nvSpPr>
        <p:spPr>
          <a:xfrm xmlns:a="http://schemas.openxmlformats.org/drawingml/2006/main">
            <a:off x="514350" y="46482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1176fd4d76084024"/>
              </a:rPr>
              <a:t>https://www.mext.go.jp/a_menu/shotou/career/detail/mext_00010.html</a:t>
            </a:r>
          </a:p>
        </p:txBody>
      </p:sp>
      <p:sp>
        <p:nvSpPr>
          <p:cNvPr id="11" name="source-label-1">
            <a:extLst xmlns:a="http://schemas.openxmlformats.org/drawingml/2006/main">
              <a:ext uri="{FF2B5EF4-FFF2-40B4-BE49-F238E27FC236}">
                <a16:creationId xmlns:a16="http://schemas.microsoft.com/office/drawing/2014/main" id="{F012DF1A-89B3-44AE-BCA5-28F730D0D1B5}"/>
              </a:ext>
            </a:extLst>
          </p:cNvPr>
          <p:cNvSpPr>
            <a:spLocks xmlns:a="http://schemas.openxmlformats.org/drawingml/2006/main" noGrp="1"/>
          </p:cNvSpPr>
          <p:nvPr/>
        </p:nvSpPr>
        <p:spPr>
          <a:xfrm xmlns:a="http://schemas.openxmlformats.org/drawingml/2006/main">
            <a:off x="514350" y="4981575"/>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小学校キャリア教育の手引き（2022年3月）第1章 pp.19–20、第3章 p.67</a:t>
            </a:r>
          </a:p>
        </p:txBody>
      </p:sp>
      <p:sp>
        <p:nvSpPr>
          <p:cNvPr id="12" name="source-url-1">
            <a:extLst xmlns:a="http://schemas.openxmlformats.org/drawingml/2006/main">
              <a:ext uri="{FF2B5EF4-FFF2-40B4-BE49-F238E27FC236}">
                <a16:creationId xmlns:a16="http://schemas.microsoft.com/office/drawing/2014/main" id="{102C657B-2E6E-4210-BB77-271C7F55B16A}"/>
              </a:ext>
            </a:extLst>
          </p:cNvPr>
          <p:cNvSpPr>
            <a:spLocks xmlns:a="http://schemas.openxmlformats.org/drawingml/2006/main" noGrp="1"/>
          </p:cNvSpPr>
          <p:nvPr/>
        </p:nvSpPr>
        <p:spPr>
          <a:xfrm xmlns:a="http://schemas.openxmlformats.org/drawingml/2006/main">
            <a:off x="514350" y="527685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cbe48953c2e547c4"/>
              </a:rPr>
              <a:t>https://www.mext.go.jp/a_menu/shotou/career/detail/mext_01951.html</a:t>
            </a:r>
          </a:p>
        </p:txBody>
      </p:sp>
      <p:sp>
        <p:nvSpPr>
          <p:cNvPr id="13" name="original-material-disclosure">
            <a:extLst xmlns:a="http://schemas.openxmlformats.org/drawingml/2006/main">
              <a:ext uri="{FF2B5EF4-FFF2-40B4-BE49-F238E27FC236}">
                <a16:creationId xmlns:a16="http://schemas.microsoft.com/office/drawing/2014/main" id="{72227592-E570-41F0-85BB-C5392A404D9C}"/>
              </a:ext>
            </a:extLst>
          </p:cNvPr>
          <p:cNvSpPr>
            <a:spLocks xmlns:a="http://schemas.openxmlformats.org/drawingml/2006/main" noGrp="1"/>
          </p:cNvSpPr>
          <p:nvPr/>
        </p:nvSpPr>
        <p:spPr>
          <a:xfrm xmlns:a="http://schemas.openxmlformats.org/drawingml/2006/main">
            <a:off x="514350" y="6572250"/>
            <a:ext cx="9620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63" b="0">
                <a:solidFill>
                  <a:srgbClr val="59665F"/>
                </a:solidFill>
                <a:latin typeface="Noto Sans JP"/>
                <a:ea typeface="Noto Sans JP"/>
                <a:cs typeface="Noto Sans JP"/>
              </a:defRPr>
            </a:defPPr>
          </a:lstStyle>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本資料は手引き等を参考にした吉田正之のオリジナル資料です。文部科学省の公式様式ではありません。</a:t>
            </a:r>
          </a:p>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学校内の授業・研修に印刷・編集して使えます。ページ番号は冊子の表記です。</a:t>
            </a:r>
          </a:p>
        </p:txBody>
      </p:sp>
    </p:spTree>
    <p:extLst>
      <p:ext uri="{BB962C8B-B14F-4D97-AF65-F5344CB8AC3E}">
        <p14:creationId xmlns:p14="http://schemas.microsoft.com/office/powerpoint/2010/main" val="84433208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5DB6317A-2EB7-4F40-BE67-DDDDB3D24ECD}"/>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実践の進め方（モデル案）</a:t>
            </a:r>
          </a:p>
        </p:txBody>
      </p:sp>
      <p:sp>
        <p:nvSpPr>
          <p:cNvPr id="2" name="page-heading">
            <a:extLst xmlns:a="http://schemas.openxmlformats.org/drawingml/2006/main">
              <a:ext uri="{FF2B5EF4-FFF2-40B4-BE49-F238E27FC236}">
                <a16:creationId xmlns:a16="http://schemas.microsoft.com/office/drawing/2014/main" id="{63DDB4B8-9D98-430D-89E8-AD2217381DE0}"/>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係活動の役割を相談する45分</a:t>
            </a:r>
          </a:p>
        </p:txBody>
      </p:sp>
      <p:sp>
        <p:nvSpPr>
          <p:cNvPr id="3" name="page-intro">
            <a:extLst xmlns:a="http://schemas.openxmlformats.org/drawingml/2006/main">
              <a:ext uri="{FF2B5EF4-FFF2-40B4-BE49-F238E27FC236}">
                <a16:creationId xmlns:a16="http://schemas.microsoft.com/office/drawing/2014/main" id="{A4B1AE0C-FC8E-4F4D-80DE-81FECE92F209}"/>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モデル案：小3〜4・学級活動。係活動で試す役割や準備の方法を話し合う場面です。</a:t>
            </a:r>
          </a:p>
        </p:txBody>
      </p:sp>
      <p:sp>
        <p:nvSpPr>
          <p:cNvPr id="4" name="page-footer">
            <a:extLst xmlns:a="http://schemas.openxmlformats.org/drawingml/2006/main">
              <a:ext uri="{FF2B5EF4-FFF2-40B4-BE49-F238E27FC236}">
                <a16:creationId xmlns:a16="http://schemas.microsoft.com/office/drawing/2014/main" id="{1CF8C4E5-3DC0-4C14-A3A8-AB051075885E}"/>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7/8</a:t>
            </a:r>
          </a:p>
        </p:txBody>
      </p:sp>
      <p:sp>
        <p:nvSpPr>
          <p:cNvPr id="5" name="practice-setup">
            <a:extLst xmlns:a="http://schemas.openxmlformats.org/drawingml/2006/main">
              <a:ext uri="{FF2B5EF4-FFF2-40B4-BE49-F238E27FC236}">
                <a16:creationId xmlns:a16="http://schemas.microsoft.com/office/drawing/2014/main" id="{4C9C9C81-8125-4832-A5D6-DA65D9C67964}"/>
              </a:ext>
            </a:extLst>
          </p:cNvPr>
          <p:cNvSpPr>
            <a:spLocks xmlns:a="http://schemas.openxmlformats.org/drawingml/2006/main" noGrp="1"/>
          </p:cNvSpPr>
          <p:nvPr/>
        </p:nvSpPr>
        <p:spPr>
          <a:xfrm xmlns:a="http://schemas.openxmlformats.org/drawingml/2006/main">
            <a:off x="514350" y="1952625"/>
            <a:ext cx="96202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88" b="0">
                <a:solidFill>
                  <a:srgbClr val="243A32"/>
                </a:solidFill>
                <a:latin typeface="Noto Sans JP"/>
                <a:ea typeface="Noto Sans JP"/>
                <a:cs typeface="Noto Sans JP"/>
              </a:defRPr>
            </a:defPPr>
          </a:lstStyle>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ねらい：相手の考えを聞き、自分の希望と合わせて役割を相談する。</a:t>
            </a:r>
          </a:p>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準備：今の係ボード、付箋、観察メモ。児童の声の例『同じ物を2人が用意した』から考える。</a:t>
            </a:r>
          </a:p>
        </p:txBody>
      </p:sp>
      <p:graphicFrame>
        <p:nvGraphicFramePr>
          <p:cNvPr id="6" name="">
            <a:extLst xmlns:a="http://schemas.openxmlformats.org/drawingml/2006/main">
              <a:ext uri="{FF2B5EF4-FFF2-40B4-BE49-F238E27FC236}">
                <a16:creationId xmlns:a16="http://schemas.microsoft.com/office/drawing/2014/main" id="{744EDA2B-DF83-47F0-B29D-F1FC53C731DA}"/>
              </a:ext>
            </a:extLst>
          </p:cNvPr>
          <p:cNvGraphicFramePr/>
          <p:nvPr/>
        </p:nvGraphicFramePr>
        <p:xfrm>
          <a:off xmlns:a="http://schemas.openxmlformats.org/drawingml/2006/main" x="514350" y="2905125"/>
          <a:ext xmlns:a="http://schemas.openxmlformats.org/drawingml/2006/main" cx="9620250" cy="3429000"/>
        </p:xfrm>
        <a:graphic xmlns:a="http://schemas.openxmlformats.org/drawingml/2006/main">
          <a:graphicData uri="http://schemas.openxmlformats.org/drawingml/2006/table">
            <a:tbl>
              <a:tblPr firstRow="0" bandRow="0"/>
              <a:tblGrid>
                <a:gridCol w="857250"/>
                <a:gridCol w="4191000"/>
                <a:gridCol w="4572000"/>
              </a:tblGrid>
              <a:tr h="571500">
                <a:tc>
                  <a:txBody>
                    <a:bodyPr wrap="square" lIns="123825" tIns="95250" rIns="123825" bIns="95250">
                      <a:noAutofit/>
                    </a:bodyPr>
                    <a:lstStyle/>
                    <a:p>
                      <a:r>
                        <a:rPr sz="1388" b="1">
                          <a:solidFill>
                            <a:srgbClr val="FFFFFF"/>
                          </a:solidFill>
                          <a:latin typeface="Noto Sans JP"/>
                          <a:ea typeface="Noto Sans JP"/>
                          <a:cs typeface="Noto Sans JP"/>
                        </a:rPr>
                        <a:t>時間</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子どもが考え、行うこと</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先生の問い・関わり</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57150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今の係活動で気になる場面を選ぶ。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『どの場面で困った？』場面を確かめる。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71500">
                <a:tc>
                  <a:txBody>
                    <a:bodyPr wrap="square" lIns="123825" tIns="95250" rIns="123825" bIns="95250">
                      <a:noAutofit/>
                    </a:bodyPr>
                    <a:lstStyle/>
                    <a:p>
                      <a:r>
                        <a:rPr sz="1388" b="0">
                          <a:solidFill>
                            <a:srgbClr val="243A32"/>
                          </a:solidFill>
                          <a:latin typeface="Noto Sans JP"/>
                          <a:ea typeface="Noto Sans JP"/>
                          <a:cs typeface="Noto Sans JP"/>
                        </a:rPr>
                        <a:t>8分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自分がしたいことと、必要な準備を書く。</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話す・描く・付箋から選ぶ方法を用意。</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71500">
                <a:tc>
                  <a:txBody>
                    <a:bodyPr wrap="square" lIns="123825" tIns="95250" rIns="123825" bIns="95250">
                      <a:noAutofit/>
                    </a:bodyPr>
                    <a:lstStyle/>
                    <a:p>
                      <a:r>
                        <a:rPr sz="1388" b="0">
                          <a:solidFill>
                            <a:srgbClr val="243A32"/>
                          </a:solidFill>
                          <a:latin typeface="Noto Sans JP"/>
                          <a:ea typeface="Noto Sans JP"/>
                          <a:cs typeface="Noto Sans JP"/>
                        </a:rPr>
                        <a:t>12分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希望と準備を比べ、役割の案をつくる。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『2人の案を合わせると？』意見を並べる。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71500">
                <a:tc>
                  <a:txBody>
                    <a:bodyPr wrap="square" lIns="123825" tIns="95250" rIns="123825" bIns="95250">
                      <a:noAutofit/>
                    </a:bodyPr>
                    <a:lstStyle/>
                    <a:p>
                      <a:r>
                        <a:rPr sz="1388" b="0">
                          <a:solidFill>
                            <a:srgbClr val="243A32"/>
                          </a:solidFill>
                          <a:latin typeface="Noto Sans JP"/>
                          <a:ea typeface="Noto Sans JP"/>
                          <a:cs typeface="Noto Sans JP"/>
                        </a:rPr>
                        <a:t>10分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役割と、困ったときの相談先を選ぶ。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全員の担当や負担を一緒に確認する。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71500">
                <a:tc>
                  <a:txBody>
                    <a:bodyPr wrap="square" lIns="123825" tIns="95250" rIns="123825" bIns="95250">
                      <a:noAutofit/>
                    </a:bodyPr>
                    <a:lstStyle/>
                    <a:p>
                      <a:r>
                        <a:rPr sz="1388" b="0">
                          <a:solidFill>
                            <a:srgbClr val="243A32"/>
                          </a:solidFill>
                          <a:latin typeface="Noto Sans JP"/>
                          <a:ea typeface="Noto Sans JP"/>
                          <a:cs typeface="Noto Sans JP"/>
                        </a:rPr>
                        <a:t>10分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選んだ理由と、試して確かめたい点を残す。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実際の係活動で確かめる日を相談する。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7" name="practice-note">
            <a:extLst xmlns:a="http://schemas.openxmlformats.org/drawingml/2006/main">
              <a:ext uri="{FF2B5EF4-FFF2-40B4-BE49-F238E27FC236}">
                <a16:creationId xmlns:a16="http://schemas.microsoft.com/office/drawing/2014/main" id="{A7E5FA89-EB48-47EA-8505-912E905AFD54}"/>
              </a:ext>
            </a:extLst>
          </p:cNvPr>
          <p:cNvSpPr>
            <a:spLocks xmlns:a="http://schemas.openxmlformats.org/drawingml/2006/main" noGrp="1"/>
          </p:cNvSpPr>
          <p:nvPr/>
        </p:nvSpPr>
        <p:spPr>
          <a:xfrm xmlns:a="http://schemas.openxmlformats.org/drawingml/2006/main">
            <a:off x="514350" y="6477000"/>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59665F"/>
                </a:solidFill>
                <a:latin typeface="Noto Sans JP"/>
                <a:ea typeface="Noto Sans JP"/>
                <a:cs typeface="Noto Sans JP"/>
              </a:defRPr>
            </a:defPPr>
          </a:lstStyle>
          <a:p xmlns:a="http://schemas.openxmlformats.org/drawingml/2006/main">
            <a:pPr>
              <a:defRPr sz="1350" b="0">
                <a:solidFill>
                  <a:srgbClr val="59665F"/>
                </a:solidFill>
                <a:latin typeface="Noto Sans JP"/>
                <a:ea typeface="Noto Sans JP"/>
                <a:cs typeface="Noto Sans JP"/>
              </a:defRPr>
            </a:pPr>
            <a:r>
              <a:rPr sz="1350" b="0">
                <a:solidFill>
                  <a:srgbClr val="59665F"/>
                </a:solidFill>
                <a:latin typeface="Noto Sans JP"/>
                <a:ea typeface="Noto Sans JP"/>
                <a:cs typeface="Noto Sans JP"/>
              </a:rPr>
              <a:t>見取り：役割を相談した場面と本人の理由を記録。発言の多さで判断せず、付箋や対話も使います。学校の計画に合わせ、日々の活動と学級活動での振り返りにつなぎます。</a:t>
            </a:r>
          </a:p>
        </p:txBody>
      </p:sp>
    </p:spTree>
    <p:extLst>
      <p:ext uri="{BB962C8B-B14F-4D97-AF65-F5344CB8AC3E}">
        <p14:creationId xmlns:p14="http://schemas.microsoft.com/office/powerpoint/2010/main" val="148344641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AF55048D-56C9-4748-8A03-AB31B6C9DC06}"/>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05　実践に使う記録・対話の例</a:t>
            </a:r>
          </a:p>
        </p:txBody>
      </p:sp>
      <p:sp>
        <p:nvSpPr>
          <p:cNvPr id="2" name="page-heading">
            <a:extLst xmlns:a="http://schemas.openxmlformats.org/drawingml/2006/main">
              <a:ext uri="{FF2B5EF4-FFF2-40B4-BE49-F238E27FC236}">
                <a16:creationId xmlns:a16="http://schemas.microsoft.com/office/drawing/2014/main" id="{D19C8F08-C200-42C3-BF75-C81562628BF8}"/>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係活動の観察メモと支援の例</a:t>
            </a:r>
          </a:p>
        </p:txBody>
      </p:sp>
      <p:sp>
        <p:nvSpPr>
          <p:cNvPr id="3" name="page-intro">
            <a:extLst xmlns:a="http://schemas.openxmlformats.org/drawingml/2006/main">
              <a:ext uri="{FF2B5EF4-FFF2-40B4-BE49-F238E27FC236}">
                <a16:creationId xmlns:a16="http://schemas.microsoft.com/office/drawing/2014/main" id="{9286831C-9890-4E05-9FF8-5B10F1B4F67C}"/>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上2行は架空の記入例。下の空欄は、自校の授業で書き換えて使えます。</a:t>
            </a:r>
          </a:p>
        </p:txBody>
      </p:sp>
      <p:sp>
        <p:nvSpPr>
          <p:cNvPr id="4" name="page-footer">
            <a:extLst xmlns:a="http://schemas.openxmlformats.org/drawingml/2006/main">
              <a:ext uri="{FF2B5EF4-FFF2-40B4-BE49-F238E27FC236}">
                <a16:creationId xmlns:a16="http://schemas.microsoft.com/office/drawing/2014/main" id="{26384981-4B52-4EB2-82F0-7B08BCB707E9}"/>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資料05　8/8</a:t>
            </a:r>
          </a:p>
        </p:txBody>
      </p:sp>
      <p:graphicFrame>
        <p:nvGraphicFramePr>
          <p:cNvPr id="5" name="">
            <a:extLst xmlns:a="http://schemas.openxmlformats.org/drawingml/2006/main">
              <a:ext uri="{FF2B5EF4-FFF2-40B4-BE49-F238E27FC236}">
                <a16:creationId xmlns:a16="http://schemas.microsoft.com/office/drawing/2014/main" id="{9F86E460-74DF-4EFD-8747-FD20486D50E5}"/>
              </a:ext>
            </a:extLst>
          </p:cNvPr>
          <p:cNvGraphicFramePr/>
          <p:nvPr/>
        </p:nvGraphicFramePr>
        <p:xfrm>
          <a:off xmlns:a="http://schemas.openxmlformats.org/drawingml/2006/main" x="514350" y="2143125"/>
          <a:ext xmlns:a="http://schemas.openxmlformats.org/drawingml/2006/main" cx="9620250" cy="3714750"/>
        </p:xfrm>
        <a:graphic xmlns:a="http://schemas.openxmlformats.org/drawingml/2006/main">
          <a:graphicData uri="http://schemas.openxmlformats.org/drawingml/2006/table">
            <a:tbl>
              <a:tblPr firstRow="0" bandRow="0"/>
              <a:tblGrid>
                <a:gridCol w="1809750"/>
                <a:gridCol w="3905250"/>
                <a:gridCol w="3905250"/>
              </a:tblGrid>
              <a:tr h="742950">
                <a:tc>
                  <a:txBody>
                    <a:bodyPr wrap="square" lIns="123825" tIns="95250" rIns="123825" bIns="95250">
                      <a:noAutofit/>
                    </a:bodyPr>
                    <a:lstStyle/>
                    <a:p>
                      <a:r>
                        <a:rPr sz="1425" b="1">
                          <a:solidFill>
                            <a:srgbClr val="FFFFFF"/>
                          </a:solidFill>
                          <a:latin typeface="Noto Sans JP"/>
                          <a:ea typeface="Noto Sans JP"/>
                          <a:cs typeface="Noto Sans JP"/>
                        </a:rPr>
                        <a:t>見た場面</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本人の言葉・行動という事実</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先生が次に用意する支援</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役割を相談したとき</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『絵を描きたい。運ぶ人も必要』と付箋に書いた。</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希望と必要な役割を並べ、相談する時間を取る。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準備が重なったとき</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友達と『半分ずつ用意しよう』と話した。</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実際の活動で分担が機能したか本人に聞く。</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場面：</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言葉・行動：</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支援・確認する日：</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場面：</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言葉・行動：</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支援・確認する日：</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practice-tool-note">
            <a:extLst xmlns:a="http://schemas.openxmlformats.org/drawingml/2006/main">
              <a:ext uri="{FF2B5EF4-FFF2-40B4-BE49-F238E27FC236}">
                <a16:creationId xmlns:a16="http://schemas.microsoft.com/office/drawing/2014/main" id="{58427BF6-7C8C-433E-A3B4-78B3DCEAF3DC}"/>
              </a:ext>
            </a:extLst>
          </p:cNvPr>
          <p:cNvSpPr>
            <a:spLocks xmlns:a="http://schemas.openxmlformats.org/drawingml/2006/main" noGrp="1"/>
          </p:cNvSpPr>
          <p:nvPr/>
        </p:nvSpPr>
        <p:spPr>
          <a:xfrm xmlns:a="http://schemas.openxmlformats.org/drawingml/2006/main">
            <a:off x="514350" y="6153150"/>
            <a:ext cx="9620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『協調性がある』などの性格の決め付けを避け、見聞きした場面を記録します。学校が重点を選び、同じ水準を一律に求めず、本人に必要な支援を考えます。</a:t>
            </a:r>
          </a:p>
        </p:txBody>
      </p:sp>
    </p:spTree>
    <p:extLst>
      <p:ext uri="{BB962C8B-B14F-4D97-AF65-F5344CB8AC3E}">
        <p14:creationId xmlns:p14="http://schemas.microsoft.com/office/powerpoint/2010/main" val="11282578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2026-10-14T22:11:49.1920000Z</dcterms:created>
  <dcterms:modified xsi:type="dcterms:W3CDTF">2026-10-14T22:11:49.1920000Z</dcterms:modified>
</coreProperties>
</file>