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2022e59fc804e32" /><Relationship Type="http://schemas.openxmlformats.org/officeDocument/2006/relationships/extended-properties" Target="/docProps/app.xml" Id="R0025f5cb57714297" /><Relationship Type="http://schemas.openxmlformats.org/officeDocument/2006/relationships/officeDocument" Target="/ppt/presentation.xml" Id="R9c18f1a4a338406e" /></Relationships>
</file>

<file path=ppt/presentation.xml><?xml version="1.0" encoding="utf-8"?>
<p:presentation xmlns:p="http://schemas.openxmlformats.org/presentationml/2006/main">
  <p:sldMasterIdLst>
    <p:sldMasterId xmlns:r="http://schemas.openxmlformats.org/officeDocument/2006/relationships" id="2147483648" r:id="R2ee801b0f7c74872"/>
  </p:sldMasterIdLst>
  <p:notesMasterIdLst>
    <p:notesMasterId xmlns:r="http://schemas.openxmlformats.org/officeDocument/2006/relationships" r:id="R8018e98877a34590"/>
  </p:notesMasterIdLst>
  <p:sldIdLst>
    <p:sldId xmlns:r="http://schemas.openxmlformats.org/officeDocument/2006/relationships" id="256" r:id="R42fec449ef3947e4"/>
    <p:sldId xmlns:r="http://schemas.openxmlformats.org/officeDocument/2006/relationships" id="257" r:id="R797168ff77ad449b"/>
    <p:sldId xmlns:r="http://schemas.openxmlformats.org/officeDocument/2006/relationships" id="258" r:id="R774d5a6ccd2441fc"/>
    <p:sldId xmlns:r="http://schemas.openxmlformats.org/officeDocument/2006/relationships" id="259" r:id="R9c3ef3767a2242ca"/>
    <p:sldId xmlns:r="http://schemas.openxmlformats.org/officeDocument/2006/relationships" id="260" r:id="Rfa8b602f9d4842d7"/>
    <p:sldId xmlns:r="http://schemas.openxmlformats.org/officeDocument/2006/relationships" id="261" r:id="R6afb730205c74e41"/>
    <p:sldId xmlns:r="http://schemas.openxmlformats.org/officeDocument/2006/relationships" id="262" r:id="R3f1c4fc3e532459f"/>
    <p:sldId xmlns:r="http://schemas.openxmlformats.org/officeDocument/2006/relationships" id="263" r:id="Re427d4f9cf3f40b0"/>
  </p:sldIdLst>
  <p:sldSz cx="10692003" cy="7559993"/>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2be5724eee946be" /><Relationship Type="http://schemas.openxmlformats.org/officeDocument/2006/relationships/slideMaster" Target="/ppt/slideMasters/slideMaster1.xml" Id="R2ee801b0f7c74872" /><Relationship Type="http://schemas.openxmlformats.org/officeDocument/2006/relationships/notesMaster" Target="/ppt/notesMasters/notesMaster1.xml" Id="R8018e98877a34590" /><Relationship Type="http://schemas.openxmlformats.org/officeDocument/2006/relationships/presProps" Target="/ppt/presProps.xml" Id="R459dedcd983246c3" /><Relationship Type="http://schemas.openxmlformats.org/officeDocument/2006/relationships/tableStyles" Target="/ppt/tableStyles.xml" Id="Rda72b6938aa8464e" /><Relationship Type="http://schemas.openxmlformats.org/officeDocument/2006/relationships/slide" Target="/ppt/slides/slide1.xml" Id="R42fec449ef3947e4" /><Relationship Type="http://schemas.openxmlformats.org/officeDocument/2006/relationships/slide" Target="/ppt/slides/slide2.xml" Id="R797168ff77ad449b" /><Relationship Type="http://schemas.openxmlformats.org/officeDocument/2006/relationships/slide" Target="/ppt/slides/slide3.xml" Id="R774d5a6ccd2441fc" /><Relationship Type="http://schemas.openxmlformats.org/officeDocument/2006/relationships/slide" Target="/ppt/slides/slide4.xml" Id="R9c3ef3767a2242ca" /><Relationship Type="http://schemas.openxmlformats.org/officeDocument/2006/relationships/slide" Target="/ppt/slides/slide5.xml" Id="Rfa8b602f9d4842d7" /><Relationship Type="http://schemas.openxmlformats.org/officeDocument/2006/relationships/slide" Target="/ppt/slides/slide6.xml" Id="R6afb730205c74e41" /><Relationship Type="http://schemas.openxmlformats.org/officeDocument/2006/relationships/slide" Target="/ppt/slides/slide7.xml" Id="R3f1c4fc3e532459f" /><Relationship Type="http://schemas.openxmlformats.org/officeDocument/2006/relationships/slide" Target="/ppt/slides/slide8.xml" Id="Re427d4f9cf3f40b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368654e0844494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f859f41baf54961" /><Relationship Type="http://schemas.openxmlformats.org/officeDocument/2006/relationships/notesMaster" Target="/ppt/notesMasters/notesMaster1.xml" Id="R691e8acef0b74681" /></Relationships>
</file>

<file path=ppt/notesSlides/_rels/notesSlide2.xml.rels>&#65279;<?xml version="1.0" encoding="utf-8"?><Relationships xmlns="http://schemas.openxmlformats.org/package/2006/relationships"><Relationship Type="http://schemas.openxmlformats.org/officeDocument/2006/relationships/slide" Target="/ppt/slides/slide2.xml" Id="R0cf0f0ba30604b58" /><Relationship Type="http://schemas.openxmlformats.org/officeDocument/2006/relationships/notesMaster" Target="/ppt/notesMasters/notesMaster1.xml" Id="R21c1337e40894fa7" /></Relationships>
</file>

<file path=ppt/notesSlides/_rels/notesSlide3.xml.rels>&#65279;<?xml version="1.0" encoding="utf-8"?><Relationships xmlns="http://schemas.openxmlformats.org/package/2006/relationships"><Relationship Type="http://schemas.openxmlformats.org/officeDocument/2006/relationships/slide" Target="/ppt/slides/slide3.xml" Id="R2ecfbec8134e4d16" /><Relationship Type="http://schemas.openxmlformats.org/officeDocument/2006/relationships/notesMaster" Target="/ppt/notesMasters/notesMaster1.xml" Id="R3aecef7bc65e4908" /></Relationships>
</file>

<file path=ppt/notesSlides/_rels/notesSlide4.xml.rels>&#65279;<?xml version="1.0" encoding="utf-8"?><Relationships xmlns="http://schemas.openxmlformats.org/package/2006/relationships"><Relationship Type="http://schemas.openxmlformats.org/officeDocument/2006/relationships/slide" Target="/ppt/slides/slide4.xml" Id="R28dbbe4cbd89407e" /><Relationship Type="http://schemas.openxmlformats.org/officeDocument/2006/relationships/notesMaster" Target="/ppt/notesMasters/notesMaster1.xml" Id="Rd67f6e39797b4d4d" /></Relationships>
</file>

<file path=ppt/notesSlides/_rels/notesSlide5.xml.rels>&#65279;<?xml version="1.0" encoding="utf-8"?><Relationships xmlns="http://schemas.openxmlformats.org/package/2006/relationships"><Relationship Type="http://schemas.openxmlformats.org/officeDocument/2006/relationships/slide" Target="/ppt/slides/slide5.xml" Id="R136e4bd9a3854060" /><Relationship Type="http://schemas.openxmlformats.org/officeDocument/2006/relationships/notesMaster" Target="/ppt/notesMasters/notesMaster1.xml" Id="Ra466ccea392244f4" /></Relationships>
</file>

<file path=ppt/notesSlides/_rels/notesSlide6.xml.rels>&#65279;<?xml version="1.0" encoding="utf-8"?><Relationships xmlns="http://schemas.openxmlformats.org/package/2006/relationships"><Relationship Type="http://schemas.openxmlformats.org/officeDocument/2006/relationships/slide" Target="/ppt/slides/slide6.xml" Id="Rb9cf8e232b094317" /><Relationship Type="http://schemas.openxmlformats.org/officeDocument/2006/relationships/notesMaster" Target="/ppt/notesMasters/notesMaster1.xml" Id="R4432e7630db24779" /></Relationships>
</file>

<file path=ppt/notesSlides/_rels/notesSlide7.xml.rels>&#65279;<?xml version="1.0" encoding="utf-8"?><Relationships xmlns="http://schemas.openxmlformats.org/package/2006/relationships"><Relationship Type="http://schemas.openxmlformats.org/officeDocument/2006/relationships/slide" Target="/ppt/slides/slide7.xml" Id="Rc1437e9b0ff34886" /><Relationship Type="http://schemas.openxmlformats.org/officeDocument/2006/relationships/notesMaster" Target="/ppt/notesMasters/notesMaster1.xml" Id="Rfa49ebe05a2b4446" /></Relationships>
</file>

<file path=ppt/notesSlides/_rels/notesSlide8.xml.rels>&#65279;<?xml version="1.0" encoding="utf-8"?><Relationships xmlns="http://schemas.openxmlformats.org/package/2006/relationships"><Relationship Type="http://schemas.openxmlformats.org/officeDocument/2006/relationships/slide" Target="/ppt/slides/slide8.xml" Id="R06f68b5a801840de" /><Relationship Type="http://schemas.openxmlformats.org/officeDocument/2006/relationships/notesMaster" Target="/ppt/notesMasters/notesMaster1.xml" Id="R787f6391121949d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中学校・高等学校キャリア教育の手引き（2023年3月）第4章 pp.111–112</a:t>
            </a:r>
          </a:p>
          <a:p xmlns:a="http://schemas.openxmlformats.org/drawingml/2006/main">
            <a:r>
              <a:t>「キャリア・パスポート」Q&amp;A（令和4年3月改訂）問2・3・5・6・8</a:t>
            </a:r>
          </a:p>
          <a:p xmlns:a="http://schemas.openxmlformats.org/drawingml/2006/main">
            <a:r>
              <a:t>https://www.mext.go.jp/a_menu/shotou/career/detail/mext_00010.html</a:t>
            </a:r>
          </a:p>
          <a:p xmlns:a="http://schemas.openxmlformats.org/drawingml/2006/main">
            <a:r>
              <a:t>https://www.mext.go.jp/a_menu/shotou/career/detail/1419917_00001.htm</a:t>
            </a:r>
          </a:p>
          <a:p xmlns:a="http://schemas.openxmlformats.org/drawingml/2006/main">
            <a:r>
              <a:t>該当章PDF：</a:t>
            </a:r>
          </a:p>
          <a:p xmlns:a="http://schemas.openxmlformats.org/drawingml/2006/main">
            <a:r>
              <a:t>https://www.mext.go.jp/content/20230626-mxt_jidou01-000030273_1.pdf</a:t>
            </a:r>
          </a:p>
          <a:p xmlns:a="http://schemas.openxmlformats.org/drawingml/2006/main">
            <a:r>
              <a:t>https://www.mext.go.jp/content/20220314-mxt_jidou01-000007080_1.pdf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中学校・高等学校キャリア教育の手引き（2023年3月）第4章 pp.111–112</a:t>
            </a:r>
          </a:p>
          <a:p xmlns:a="http://schemas.openxmlformats.org/drawingml/2006/main">
            <a:r>
              <a:t>「キャリア・パスポート」Q&amp;A（令和4年3月改訂）問2・3・5・6・8</a:t>
            </a:r>
          </a:p>
          <a:p xmlns:a="http://schemas.openxmlformats.org/drawingml/2006/main">
            <a:r>
              <a:t>https://www.mext.go.jp/a_menu/shotou/career/detail/mext_00010.html</a:t>
            </a:r>
          </a:p>
          <a:p xmlns:a="http://schemas.openxmlformats.org/drawingml/2006/main">
            <a:r>
              <a:t>https://www.mext.go.jp/a_menu/shotou/career/detail/1419917_00001.htm</a:t>
            </a:r>
          </a:p>
          <a:p xmlns:a="http://schemas.openxmlformats.org/drawingml/2006/main">
            <a:r>
              <a:t>該当章PDF：</a:t>
            </a:r>
          </a:p>
          <a:p xmlns:a="http://schemas.openxmlformats.org/drawingml/2006/main">
            <a:r>
              <a:t>https://www.mext.go.jp/content/20230626-mxt_jidou01-000030273_1.pdf</a:t>
            </a:r>
          </a:p>
          <a:p xmlns:a="http://schemas.openxmlformats.org/drawingml/2006/main">
            <a:r>
              <a:t>https://www.mext.go.jp/content/20220314-mxt_jidou01-000007080_1.pdf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中学校・高等学校キャリア教育の手引き（2023年3月）第4章 pp.111–112</a:t>
            </a:r>
          </a:p>
          <a:p xmlns:a="http://schemas.openxmlformats.org/drawingml/2006/main">
            <a:r>
              <a:t>「キャリア・パスポート」Q&amp;A（令和4年3月改訂）問2・3・5・6・8</a:t>
            </a:r>
          </a:p>
          <a:p xmlns:a="http://schemas.openxmlformats.org/drawingml/2006/main">
            <a:r>
              <a:t>https://www.mext.go.jp/a_menu/shotou/career/detail/mext_00010.html</a:t>
            </a:r>
          </a:p>
          <a:p xmlns:a="http://schemas.openxmlformats.org/drawingml/2006/main">
            <a:r>
              <a:t>https://www.mext.go.jp/a_menu/shotou/career/detail/1419917_00001.htm</a:t>
            </a:r>
          </a:p>
          <a:p xmlns:a="http://schemas.openxmlformats.org/drawingml/2006/main">
            <a:r>
              <a:t>該当章PDF：</a:t>
            </a:r>
          </a:p>
          <a:p xmlns:a="http://schemas.openxmlformats.org/drawingml/2006/main">
            <a:r>
              <a:t>https://www.mext.go.jp/content/20230626-mxt_jidou01-000030273_1.pdf</a:t>
            </a:r>
          </a:p>
          <a:p xmlns:a="http://schemas.openxmlformats.org/drawingml/2006/main">
            <a:r>
              <a:t>https://www.mext.go.jp/content/20220314-mxt_jidou01-000007080_1.pdf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中学校・高等学校キャリア教育の手引き（2023年3月）第4章 pp.111–112</a:t>
            </a:r>
          </a:p>
          <a:p xmlns:a="http://schemas.openxmlformats.org/drawingml/2006/main">
            <a:r>
              <a:t>「キャリア・パスポート」Q&amp;A（令和4年3月改訂）問2・3・5・6・8</a:t>
            </a:r>
          </a:p>
          <a:p xmlns:a="http://schemas.openxmlformats.org/drawingml/2006/main">
            <a:r>
              <a:t>https://www.mext.go.jp/a_menu/shotou/career/detail/mext_00010.html</a:t>
            </a:r>
          </a:p>
          <a:p xmlns:a="http://schemas.openxmlformats.org/drawingml/2006/main">
            <a:r>
              <a:t>https://www.mext.go.jp/a_menu/shotou/career/detail/1419917_00001.htm</a:t>
            </a:r>
          </a:p>
          <a:p xmlns:a="http://schemas.openxmlformats.org/drawingml/2006/main">
            <a:r>
              <a:t>該当章PDF：</a:t>
            </a:r>
          </a:p>
          <a:p xmlns:a="http://schemas.openxmlformats.org/drawingml/2006/main">
            <a:r>
              <a:t>https://www.mext.go.jp/content/20230626-mxt_jidou01-000030273_1.pdf</a:t>
            </a:r>
          </a:p>
          <a:p xmlns:a="http://schemas.openxmlformats.org/drawingml/2006/main">
            <a:r>
              <a:t>https://www.mext.go.jp/content/20220314-mxt_jidou01-000007080_1.pdf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中学校・高等学校キャリア教育の手引き（2023年3月）第4章 pp.111–112</a:t>
            </a:r>
          </a:p>
          <a:p xmlns:a="http://schemas.openxmlformats.org/drawingml/2006/main">
            <a:r>
              <a:t>「キャリア・パスポート」Q&amp;A（令和4年3月改訂）問2・3・5・6・8</a:t>
            </a:r>
          </a:p>
          <a:p xmlns:a="http://schemas.openxmlformats.org/drawingml/2006/main">
            <a:r>
              <a:t>https://www.mext.go.jp/a_menu/shotou/career/detail/mext_00010.html</a:t>
            </a:r>
          </a:p>
          <a:p xmlns:a="http://schemas.openxmlformats.org/drawingml/2006/main">
            <a:r>
              <a:t>https://www.mext.go.jp/a_menu/shotou/career/detail/1419917_00001.htm</a:t>
            </a:r>
          </a:p>
          <a:p xmlns:a="http://schemas.openxmlformats.org/drawingml/2006/main">
            <a:r>
              <a:t>該当章PDF：</a:t>
            </a:r>
          </a:p>
          <a:p xmlns:a="http://schemas.openxmlformats.org/drawingml/2006/main">
            <a:r>
              <a:t>https://www.mext.go.jp/content/20230626-mxt_jidou01-000030273_1.pdf</a:t>
            </a:r>
          </a:p>
          <a:p xmlns:a="http://schemas.openxmlformats.org/drawingml/2006/main">
            <a:r>
              <a:t>https://www.mext.go.jp/content/20220314-mxt_jidou01-000007080_1.pdf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中学校・高等学校キャリア教育の手引き（2023年3月）第4章 pp.111–112</a:t>
            </a:r>
          </a:p>
          <a:p xmlns:a="http://schemas.openxmlformats.org/drawingml/2006/main">
            <a:r>
              <a:t>「キャリア・パスポート」Q&amp;A（令和4年3月改訂）問2・3・5・6・8</a:t>
            </a:r>
          </a:p>
          <a:p xmlns:a="http://schemas.openxmlformats.org/drawingml/2006/main">
            <a:r>
              <a:t>https://www.mext.go.jp/a_menu/shotou/career/detail/mext_00010.html</a:t>
            </a:r>
          </a:p>
          <a:p xmlns:a="http://schemas.openxmlformats.org/drawingml/2006/main">
            <a:r>
              <a:t>https://www.mext.go.jp/a_menu/shotou/career/detail/1419917_00001.htm</a:t>
            </a:r>
          </a:p>
          <a:p xmlns:a="http://schemas.openxmlformats.org/drawingml/2006/main">
            <a:r>
              <a:t>該当章PDF：</a:t>
            </a:r>
          </a:p>
          <a:p xmlns:a="http://schemas.openxmlformats.org/drawingml/2006/main">
            <a:r>
              <a:t>https://www.mext.go.jp/content/20230626-mxt_jidou01-000030273_1.pdf</a:t>
            </a:r>
          </a:p>
          <a:p xmlns:a="http://schemas.openxmlformats.org/drawingml/2006/main">
            <a:r>
              <a:t>https://www.mext.go.jp/content/20220314-mxt_jidou01-000007080_1.pdf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中学校・高等学校キャリア教育の手引き（2023年3月）第4章 pp.111–112</a:t>
            </a:r>
          </a:p>
          <a:p xmlns:a="http://schemas.openxmlformats.org/drawingml/2006/main">
            <a:r>
              <a:t>「キャリア・パスポート」Q&amp;A（令和4年3月改訂）問2・3・5・6・8</a:t>
            </a:r>
          </a:p>
          <a:p xmlns:a="http://schemas.openxmlformats.org/drawingml/2006/main">
            <a:r>
              <a:t>https://www.mext.go.jp/a_menu/shotou/career/detail/mext_00010.html</a:t>
            </a:r>
          </a:p>
          <a:p xmlns:a="http://schemas.openxmlformats.org/drawingml/2006/main">
            <a:r>
              <a:t>https://www.mext.go.jp/a_menu/shotou/career/detail/1419917_00001.htm</a:t>
            </a:r>
          </a:p>
          <a:p xmlns:a="http://schemas.openxmlformats.org/drawingml/2006/main">
            <a:r>
              <a:t>該当章PDF：</a:t>
            </a:r>
          </a:p>
          <a:p xmlns:a="http://schemas.openxmlformats.org/drawingml/2006/main">
            <a:r>
              <a:t>https://www.mext.go.jp/content/20230626-mxt_jidou01-000030273_1.pdf</a:t>
            </a:r>
          </a:p>
          <a:p xmlns:a="http://schemas.openxmlformats.org/drawingml/2006/main">
            <a:r>
              <a:t>https://www.mext.go.jp/content/20220314-mxt_jidou01-000007080_1.pdf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中学校・高等学校キャリア教育の手引き（2023年3月）第4章 pp.111–112</a:t>
            </a:r>
          </a:p>
          <a:p xmlns:a="http://schemas.openxmlformats.org/drawingml/2006/main">
            <a:r>
              <a:t>「キャリア・パスポート」Q&amp;A（令和4年3月改訂）問2・3・5・6・8</a:t>
            </a:r>
          </a:p>
          <a:p xmlns:a="http://schemas.openxmlformats.org/drawingml/2006/main">
            <a:r>
              <a:t>https://www.mext.go.jp/a_menu/shotou/career/detail/mext_00010.html</a:t>
            </a:r>
          </a:p>
          <a:p xmlns:a="http://schemas.openxmlformats.org/drawingml/2006/main">
            <a:r>
              <a:t>https://www.mext.go.jp/a_menu/shotou/career/detail/1419917_00001.htm</a:t>
            </a:r>
          </a:p>
          <a:p xmlns:a="http://schemas.openxmlformats.org/drawingml/2006/main">
            <a:r>
              <a:t>該当章PDF：</a:t>
            </a:r>
          </a:p>
          <a:p xmlns:a="http://schemas.openxmlformats.org/drawingml/2006/main">
            <a:r>
              <a:t>https://www.mext.go.jp/content/20230626-mxt_jidou01-000030273_1.pdf</a:t>
            </a:r>
          </a:p>
          <a:p xmlns:a="http://schemas.openxmlformats.org/drawingml/2006/main">
            <a:r>
              <a:t>https://www.mext.go.jp/content/20220314-mxt_jidou01-000007080_1.pdf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3e73ea54a3d4e0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34287925d8049d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719cdf1ae01427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9f0fc3929c04e1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8af23437f294e2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42a7347f7ca4e4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D20685B-50A1-4A10-B76B-4D7E245D7471}"/>
              </a:ext>
            </a:extLst>
          </p:cNvPr>
          <p:cNvSpPr>
            <a:spLocks xmlns:a="http://schemas.openxmlformats.org/drawingml/2006/main" noGrp="1"/>
          </p:cNvSpPr>
          <p:nvPr>
            <p:ph type="title" idx="0"/>
          </p:nvPr>
        </p:nvSpPr>
        <p:spPr>
          <a:xfrm xmlns:a="http://schemas.openxmlformats.org/drawingml/2006/main">
            <a:off x="1069200" y="2855997"/>
            <a:ext cx="8553602" cy="1091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9"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F79A9C8-9288-4E73-B5CC-67D41CE49987}"/>
              </a:ext>
            </a:extLst>
          </p:cNvPr>
          <p:cNvSpPr>
            <a:spLocks xmlns:a="http://schemas.openxmlformats.org/drawingml/2006/main" noGrp="1"/>
          </p:cNvSpPr>
          <p:nvPr>
            <p:ph type="subTitle" idx="1"/>
          </p:nvPr>
        </p:nvSpPr>
        <p:spPr>
          <a:xfrm xmlns:a="http://schemas.openxmlformats.org/drawingml/2006/main">
            <a:off x="1603800" y="4157996"/>
            <a:ext cx="7484402" cy="839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1842"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2907DB6-0CEE-47E1-8A55-BB3263A5419F}"/>
              </a:ext>
            </a:extLst>
          </p:cNvPr>
          <p:cNvSpPr>
            <a:spLocks xmlns:a="http://schemas.openxmlformats.org/drawingml/2006/main" noGrp="1"/>
          </p:cNvSpPr>
          <p:nvPr>
            <p:ph type="title" idx="0"/>
          </p:nvPr>
        </p:nvSpPr>
        <p:spPr>
          <a:xfrm xmlns:a="http://schemas.openxmlformats.org/drawingml/2006/main">
            <a:off x="1069200" y="3149997"/>
            <a:ext cx="8553602" cy="1259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3683"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E277AA0-CA66-4D58-867C-366B9FFF8F2F}"/>
              </a:ext>
            </a:extLst>
          </p:cNvPr>
          <p:cNvSpPr>
            <a:spLocks xmlns:a="http://schemas.openxmlformats.org/drawingml/2006/main" noGrp="1"/>
          </p:cNvSpPr>
          <p:nvPr>
            <p:ph type="title" idx="0"/>
          </p:nvPr>
        </p:nvSpPr>
        <p:spPr>
          <a:xfrm xmlns:a="http://schemas.openxmlformats.org/drawingml/2006/main">
            <a:off x="601425" y="587999"/>
            <a:ext cx="9489153" cy="923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94"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F2F08E2-3452-4EDF-AF78-75FEB8EB4A67}"/>
              </a:ext>
            </a:extLst>
          </p:cNvPr>
          <p:cNvSpPr>
            <a:spLocks xmlns:a="http://schemas.openxmlformats.org/drawingml/2006/main" noGrp="1"/>
          </p:cNvSpPr>
          <p:nvPr>
            <p:ph type="body" idx="1"/>
          </p:nvPr>
        </p:nvSpPr>
        <p:spPr>
          <a:xfrm xmlns:a="http://schemas.openxmlformats.org/drawingml/2006/main">
            <a:off x="601425" y="2099998"/>
            <a:ext cx="9489153" cy="4703996"/>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973" b="0">
                <a:solidFill>
                  <a:schemeClr val="tx1"/>
                </a:solidFill>
                <a:latin typeface="+mn-lt"/>
                <a:ea typeface="+mn-lt"/>
                <a:cs typeface="+mn-lt"/>
              </a:defRPr>
            </a:defPPr>
            <a:lvl1pPr marL="200475" indent="-200475">
              <a:lnSpc>
                <a:spcPct val="110000"/>
              </a:lnSpc>
              <a:spcBef>
                <a:spcPts val="0"/>
              </a:spcBef>
              <a:spcAft>
                <a:spcPts val="1052"/>
              </a:spcAft>
              <a:buChar char="•"/>
            </a:lvl1pPr>
            <a:lvl2pPr marL="467775" indent="-200475">
              <a:lnSpc>
                <a:spcPct val="110000"/>
              </a:lnSpc>
              <a:spcBef>
                <a:spcPts val="0"/>
              </a:spcBef>
              <a:spcAft>
                <a:spcPts val="1052"/>
              </a:spcAft>
              <a:buChar char="•"/>
            </a:lvl2pPr>
            <a:lvl3pPr marL="735075" indent="-200475">
              <a:lnSpc>
                <a:spcPct val="110000"/>
              </a:lnSpc>
              <a:spcBef>
                <a:spcPts val="0"/>
              </a:spcBef>
              <a:spcAft>
                <a:spcPts val="1052"/>
              </a:spcAft>
              <a:buChar char="•"/>
            </a:lvl3pPr>
            <a:lvl4pPr marL="1002375" indent="-200475">
              <a:lnSpc>
                <a:spcPct val="110000"/>
              </a:lnSpc>
              <a:spcBef>
                <a:spcPts val="0"/>
              </a:spcBef>
              <a:spcAft>
                <a:spcPts val="1052"/>
              </a:spcAft>
              <a:buChar char="•"/>
            </a:lvl4pPr>
            <a:lvl5pPr marL="1269675" indent="-200475">
              <a:lnSpc>
                <a:spcPct val="110000"/>
              </a:lnSpc>
              <a:spcBef>
                <a:spcPts val="0"/>
              </a:spcBef>
              <a:spcAft>
                <a:spcPts val="1052"/>
              </a:spcAft>
              <a:buChar char="•"/>
            </a:lvl5pPr>
            <a:lvl6pPr marL="1536975" indent="-200475">
              <a:lnSpc>
                <a:spcPct val="110000"/>
              </a:lnSpc>
              <a:spcBef>
                <a:spcPts val="0"/>
              </a:spcBef>
              <a:spcAft>
                <a:spcPts val="1052"/>
              </a:spcAft>
              <a:buChar char="•"/>
            </a:lvl6pPr>
            <a:lvl7pPr marL="1804276" indent="-200475">
              <a:lnSpc>
                <a:spcPct val="110000"/>
              </a:lnSpc>
              <a:spcBef>
                <a:spcPts val="0"/>
              </a:spcBef>
              <a:spcAft>
                <a:spcPts val="1052"/>
              </a:spcAft>
              <a:buChar char="•"/>
            </a:lvl7pPr>
            <a:lvl8pPr marL="2071576" indent="-200475">
              <a:lnSpc>
                <a:spcPct val="110000"/>
              </a:lnSpc>
              <a:spcBef>
                <a:spcPts val="0"/>
              </a:spcBef>
              <a:spcAft>
                <a:spcPts val="1052"/>
              </a:spcAft>
              <a:buChar char="•"/>
            </a:lvl8pPr>
            <a:lvl9pPr marL="2338876" indent="-200475">
              <a:lnSpc>
                <a:spcPct val="110000"/>
              </a:lnSpc>
              <a:spcBef>
                <a:spcPts val="0"/>
              </a:spcBef>
              <a:spcAft>
                <a:spcPts val="1052"/>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0C4BBE7-AA80-406B-97B3-258A9F577361}"/>
              </a:ext>
            </a:extLst>
          </p:cNvPr>
          <p:cNvSpPr>
            <a:spLocks xmlns:a="http://schemas.openxmlformats.org/drawingml/2006/main" noGrp="1"/>
          </p:cNvSpPr>
          <p:nvPr>
            <p:ph type="title" idx="0"/>
          </p:nvPr>
        </p:nvSpPr>
        <p:spPr>
          <a:xfrm xmlns:a="http://schemas.openxmlformats.org/drawingml/2006/main">
            <a:off x="601425" y="587999"/>
            <a:ext cx="9489153" cy="923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94"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3B7CDAE-DECD-4B44-AF2A-94CA6C32BB8B}"/>
              </a:ext>
            </a:extLst>
          </p:cNvPr>
          <p:cNvSpPr>
            <a:spLocks xmlns:a="http://schemas.openxmlformats.org/drawingml/2006/main" noGrp="1"/>
          </p:cNvSpPr>
          <p:nvPr>
            <p:ph type="body" idx="1"/>
          </p:nvPr>
        </p:nvSpPr>
        <p:spPr>
          <a:xfrm xmlns:a="http://schemas.openxmlformats.org/drawingml/2006/main">
            <a:off x="601425" y="2099998"/>
            <a:ext cx="4410451" cy="4703996"/>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42" b="0">
                <a:solidFill>
                  <a:schemeClr val="tx1"/>
                </a:solidFill>
                <a:latin typeface="+mn-lt"/>
                <a:ea typeface="+mn-lt"/>
                <a:cs typeface="+mn-lt"/>
              </a:defRPr>
            </a:defPPr>
            <a:lvl1pPr marL="200475" indent="-200475">
              <a:lnSpc>
                <a:spcPct val="110000"/>
              </a:lnSpc>
              <a:spcBef>
                <a:spcPts val="0"/>
              </a:spcBef>
              <a:spcAft>
                <a:spcPts val="1052"/>
              </a:spcAft>
              <a:buChar char="•"/>
            </a:lvl1pPr>
            <a:lvl2pPr marL="467775" indent="-200475">
              <a:lnSpc>
                <a:spcPct val="110000"/>
              </a:lnSpc>
              <a:spcBef>
                <a:spcPts val="0"/>
              </a:spcBef>
              <a:spcAft>
                <a:spcPts val="1052"/>
              </a:spcAft>
              <a:buChar char="•"/>
            </a:lvl2pPr>
            <a:lvl3pPr marL="735075" indent="-200475">
              <a:lnSpc>
                <a:spcPct val="110000"/>
              </a:lnSpc>
              <a:spcBef>
                <a:spcPts val="0"/>
              </a:spcBef>
              <a:spcAft>
                <a:spcPts val="1052"/>
              </a:spcAft>
              <a:buChar char="•"/>
            </a:lvl3pPr>
            <a:lvl4pPr marL="1002375" indent="-200475">
              <a:lnSpc>
                <a:spcPct val="110000"/>
              </a:lnSpc>
              <a:spcBef>
                <a:spcPts val="0"/>
              </a:spcBef>
              <a:spcAft>
                <a:spcPts val="1052"/>
              </a:spcAft>
              <a:buChar char="•"/>
            </a:lvl4pPr>
            <a:lvl5pPr marL="1269675" indent="-200475">
              <a:lnSpc>
                <a:spcPct val="110000"/>
              </a:lnSpc>
              <a:spcBef>
                <a:spcPts val="0"/>
              </a:spcBef>
              <a:spcAft>
                <a:spcPts val="1052"/>
              </a:spcAft>
              <a:buChar char="•"/>
            </a:lvl5pPr>
            <a:lvl6pPr marL="1536975" indent="-200475">
              <a:lnSpc>
                <a:spcPct val="110000"/>
              </a:lnSpc>
              <a:spcBef>
                <a:spcPts val="0"/>
              </a:spcBef>
              <a:spcAft>
                <a:spcPts val="1052"/>
              </a:spcAft>
              <a:buChar char="•"/>
            </a:lvl6pPr>
            <a:lvl7pPr marL="1804276" indent="-200475">
              <a:lnSpc>
                <a:spcPct val="110000"/>
              </a:lnSpc>
              <a:spcBef>
                <a:spcPts val="0"/>
              </a:spcBef>
              <a:spcAft>
                <a:spcPts val="1052"/>
              </a:spcAft>
              <a:buChar char="•"/>
            </a:lvl7pPr>
            <a:lvl8pPr marL="2071576" indent="-200475">
              <a:lnSpc>
                <a:spcPct val="110000"/>
              </a:lnSpc>
              <a:spcBef>
                <a:spcPts val="0"/>
              </a:spcBef>
              <a:spcAft>
                <a:spcPts val="1052"/>
              </a:spcAft>
              <a:buChar char="•"/>
            </a:lvl8pPr>
            <a:lvl9pPr marL="2338876" indent="-200475">
              <a:lnSpc>
                <a:spcPct val="110000"/>
              </a:lnSpc>
              <a:spcBef>
                <a:spcPts val="0"/>
              </a:spcBef>
              <a:spcAft>
                <a:spcPts val="1052"/>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23A1478-0380-4B74-897B-226BC6098E7E}"/>
              </a:ext>
            </a:extLst>
          </p:cNvPr>
          <p:cNvSpPr>
            <a:spLocks xmlns:a="http://schemas.openxmlformats.org/drawingml/2006/main" noGrp="1"/>
          </p:cNvSpPr>
          <p:nvPr>
            <p:ph type="body" idx="2"/>
          </p:nvPr>
        </p:nvSpPr>
        <p:spPr>
          <a:xfrm xmlns:a="http://schemas.openxmlformats.org/drawingml/2006/main">
            <a:off x="5680127" y="2099998"/>
            <a:ext cx="4410451" cy="4703996"/>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42" b="0">
                <a:solidFill>
                  <a:schemeClr val="tx1"/>
                </a:solidFill>
                <a:latin typeface="+mn-lt"/>
                <a:ea typeface="+mn-lt"/>
                <a:cs typeface="+mn-lt"/>
              </a:defRPr>
            </a:defPPr>
            <a:lvl1pPr marL="200475" indent="-200475">
              <a:lnSpc>
                <a:spcPct val="110000"/>
              </a:lnSpc>
              <a:spcBef>
                <a:spcPts val="0"/>
              </a:spcBef>
              <a:spcAft>
                <a:spcPts val="1052"/>
              </a:spcAft>
              <a:buChar char="•"/>
            </a:lvl1pPr>
            <a:lvl2pPr marL="467775" indent="-200475">
              <a:lnSpc>
                <a:spcPct val="110000"/>
              </a:lnSpc>
              <a:spcBef>
                <a:spcPts val="0"/>
              </a:spcBef>
              <a:spcAft>
                <a:spcPts val="1052"/>
              </a:spcAft>
              <a:buChar char="•"/>
            </a:lvl2pPr>
            <a:lvl3pPr marL="735075" indent="-200475">
              <a:lnSpc>
                <a:spcPct val="110000"/>
              </a:lnSpc>
              <a:spcBef>
                <a:spcPts val="0"/>
              </a:spcBef>
              <a:spcAft>
                <a:spcPts val="1052"/>
              </a:spcAft>
              <a:buChar char="•"/>
            </a:lvl3pPr>
            <a:lvl4pPr marL="1002375" indent="-200475">
              <a:lnSpc>
                <a:spcPct val="110000"/>
              </a:lnSpc>
              <a:spcBef>
                <a:spcPts val="0"/>
              </a:spcBef>
              <a:spcAft>
                <a:spcPts val="1052"/>
              </a:spcAft>
              <a:buChar char="•"/>
            </a:lvl4pPr>
            <a:lvl5pPr marL="1269675" indent="-200475">
              <a:lnSpc>
                <a:spcPct val="110000"/>
              </a:lnSpc>
              <a:spcBef>
                <a:spcPts val="0"/>
              </a:spcBef>
              <a:spcAft>
                <a:spcPts val="1052"/>
              </a:spcAft>
              <a:buChar char="•"/>
            </a:lvl5pPr>
            <a:lvl6pPr marL="1536975" indent="-200475">
              <a:lnSpc>
                <a:spcPct val="110000"/>
              </a:lnSpc>
              <a:spcBef>
                <a:spcPts val="0"/>
              </a:spcBef>
              <a:spcAft>
                <a:spcPts val="1052"/>
              </a:spcAft>
              <a:buChar char="•"/>
            </a:lvl6pPr>
            <a:lvl7pPr marL="1804276" indent="-200475">
              <a:lnSpc>
                <a:spcPct val="110000"/>
              </a:lnSpc>
              <a:spcBef>
                <a:spcPts val="0"/>
              </a:spcBef>
              <a:spcAft>
                <a:spcPts val="1052"/>
              </a:spcAft>
              <a:buChar char="•"/>
            </a:lvl7pPr>
            <a:lvl8pPr marL="2071576" indent="-200475">
              <a:lnSpc>
                <a:spcPct val="110000"/>
              </a:lnSpc>
              <a:spcBef>
                <a:spcPts val="0"/>
              </a:spcBef>
              <a:spcAft>
                <a:spcPts val="1052"/>
              </a:spcAft>
              <a:buChar char="•"/>
            </a:lvl8pPr>
            <a:lvl9pPr marL="2338876" indent="-200475">
              <a:lnSpc>
                <a:spcPct val="110000"/>
              </a:lnSpc>
              <a:spcBef>
                <a:spcPts val="0"/>
              </a:spcBef>
              <a:spcAft>
                <a:spcPts val="1052"/>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1B9FEAB-1D84-4AB0-BB4F-F9A5F1CD4C0D}"/>
              </a:ext>
            </a:extLst>
          </p:cNvPr>
          <p:cNvSpPr>
            <a:spLocks xmlns:a="http://schemas.openxmlformats.org/drawingml/2006/main" noGrp="1"/>
          </p:cNvSpPr>
          <p:nvPr>
            <p:ph type="title" idx="0"/>
          </p:nvPr>
        </p:nvSpPr>
        <p:spPr>
          <a:xfrm xmlns:a="http://schemas.openxmlformats.org/drawingml/2006/main">
            <a:off x="601425" y="587999"/>
            <a:ext cx="9489153" cy="923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94"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40D3388-FF2C-41CB-8808-97756A895A6D}"/>
              </a:ext>
            </a:extLst>
          </p:cNvPr>
          <p:cNvSpPr>
            <a:spLocks xmlns:a="http://schemas.openxmlformats.org/drawingml/2006/main" noGrp="1"/>
          </p:cNvSpPr>
          <p:nvPr>
            <p:ph type="body" idx="1"/>
          </p:nvPr>
        </p:nvSpPr>
        <p:spPr>
          <a:xfrm xmlns:a="http://schemas.openxmlformats.org/drawingml/2006/main">
            <a:off x="601425" y="2099998"/>
            <a:ext cx="4410451" cy="4703996"/>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973" b="0">
                <a:solidFill>
                  <a:schemeClr val="tx1"/>
                </a:solidFill>
                <a:latin typeface="+mn-lt"/>
                <a:ea typeface="+mn-lt"/>
                <a:cs typeface="+mn-lt"/>
              </a:defRPr>
            </a:defPPr>
            <a:lvl1pPr marL="200475" indent="-200475">
              <a:lnSpc>
                <a:spcPct val="110000"/>
              </a:lnSpc>
              <a:spcBef>
                <a:spcPts val="0"/>
              </a:spcBef>
              <a:spcAft>
                <a:spcPts val="1052"/>
              </a:spcAft>
              <a:buChar char="•"/>
            </a:lvl1pPr>
            <a:lvl2pPr marL="467775" indent="-200475">
              <a:lnSpc>
                <a:spcPct val="110000"/>
              </a:lnSpc>
              <a:spcBef>
                <a:spcPts val="0"/>
              </a:spcBef>
              <a:spcAft>
                <a:spcPts val="1052"/>
              </a:spcAft>
              <a:buChar char="•"/>
            </a:lvl2pPr>
            <a:lvl3pPr marL="735075" indent="-200475">
              <a:lnSpc>
                <a:spcPct val="110000"/>
              </a:lnSpc>
              <a:spcBef>
                <a:spcPts val="0"/>
              </a:spcBef>
              <a:spcAft>
                <a:spcPts val="1052"/>
              </a:spcAft>
              <a:buChar char="•"/>
            </a:lvl3pPr>
            <a:lvl4pPr marL="1002375" indent="-200475">
              <a:lnSpc>
                <a:spcPct val="110000"/>
              </a:lnSpc>
              <a:spcBef>
                <a:spcPts val="0"/>
              </a:spcBef>
              <a:spcAft>
                <a:spcPts val="1052"/>
              </a:spcAft>
              <a:buChar char="•"/>
            </a:lvl4pPr>
            <a:lvl5pPr marL="1269675" indent="-200475">
              <a:lnSpc>
                <a:spcPct val="110000"/>
              </a:lnSpc>
              <a:spcBef>
                <a:spcPts val="0"/>
              </a:spcBef>
              <a:spcAft>
                <a:spcPts val="1052"/>
              </a:spcAft>
              <a:buChar char="•"/>
            </a:lvl5pPr>
            <a:lvl6pPr marL="1536975" indent="-200475">
              <a:lnSpc>
                <a:spcPct val="110000"/>
              </a:lnSpc>
              <a:spcBef>
                <a:spcPts val="0"/>
              </a:spcBef>
              <a:spcAft>
                <a:spcPts val="1052"/>
              </a:spcAft>
              <a:buChar char="•"/>
            </a:lvl6pPr>
            <a:lvl7pPr marL="1804276" indent="-200475">
              <a:lnSpc>
                <a:spcPct val="110000"/>
              </a:lnSpc>
              <a:spcBef>
                <a:spcPts val="0"/>
              </a:spcBef>
              <a:spcAft>
                <a:spcPts val="1052"/>
              </a:spcAft>
              <a:buChar char="•"/>
            </a:lvl7pPr>
            <a:lvl8pPr marL="2071576" indent="-200475">
              <a:lnSpc>
                <a:spcPct val="110000"/>
              </a:lnSpc>
              <a:spcBef>
                <a:spcPts val="0"/>
              </a:spcBef>
              <a:spcAft>
                <a:spcPts val="1052"/>
              </a:spcAft>
              <a:buChar char="•"/>
            </a:lvl8pPr>
            <a:lvl9pPr marL="2338876" indent="-200475">
              <a:lnSpc>
                <a:spcPct val="110000"/>
              </a:lnSpc>
              <a:spcBef>
                <a:spcPts val="0"/>
              </a:spcBef>
              <a:spcAft>
                <a:spcPts val="1052"/>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936a80bc78c4bd4" /><Relationship Type="http://schemas.openxmlformats.org/officeDocument/2006/relationships/slideLayout" Target="/ppt/slideLayouts/slideLayout1.xml" Id="Rad526b6ab0754e75" /><Relationship Type="http://schemas.openxmlformats.org/officeDocument/2006/relationships/slideLayout" Target="/ppt/slideLayouts/slideLayout2.xml" Id="R0ca696d7c7ca4ea5" /><Relationship Type="http://schemas.openxmlformats.org/officeDocument/2006/relationships/slideLayout" Target="/ppt/slideLayouts/slideLayout3.xml" Id="Rf4f0e60ee88540fc" /><Relationship Type="http://schemas.openxmlformats.org/officeDocument/2006/relationships/slideLayout" Target="/ppt/slideLayouts/slideLayout4.xml" Id="Ra64d1457c2434bf2" /><Relationship Type="http://schemas.openxmlformats.org/officeDocument/2006/relationships/slideLayout" Target="/ppt/slideLayouts/slideLayout5.xml" Id="R1311373972ff42df" /><Relationship Type="http://schemas.openxmlformats.org/officeDocument/2006/relationships/slideLayout" Target="/ppt/slideLayouts/slideLayout6.xml" Id="R4a11a184e33946e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d526b6ab0754e75"/>
    <p:sldLayoutId xmlns:r="http://schemas.openxmlformats.org/officeDocument/2006/relationships" id="2147483650" r:id="R0ca696d7c7ca4ea5"/>
    <p:sldLayoutId xmlns:r="http://schemas.openxmlformats.org/officeDocument/2006/relationships" id="2147483651" r:id="Rf4f0e60ee88540fc"/>
    <p:sldLayoutId xmlns:r="http://schemas.openxmlformats.org/officeDocument/2006/relationships" id="2147483652" r:id="Ra64d1457c2434bf2"/>
    <p:sldLayoutId xmlns:r="http://schemas.openxmlformats.org/officeDocument/2006/relationships" id="2147483653" r:id="R1311373972ff42df"/>
    <p:sldLayoutId xmlns:r="http://schemas.openxmlformats.org/officeDocument/2006/relationships" id="2147483654" r:id="R4a11a184e33946e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82d9d7b119140de" /><Relationship Type="http://schemas.openxmlformats.org/officeDocument/2006/relationships/notesSlide" Target="/ppt/notesSlides/notesSlide1.xml" Id="R19e5a0739c98476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dad73cf61bf48cb" /><Relationship Type="http://schemas.openxmlformats.org/officeDocument/2006/relationships/notesSlide" Target="/ppt/notesSlides/notesSlide2.xml" Id="Rd9a2e6b546f24f8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f2b8166a3384240" /><Relationship Type="http://schemas.openxmlformats.org/officeDocument/2006/relationships/notesSlide" Target="/ppt/notesSlides/notesSlide3.xml" Id="R6d074af04e344c8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23fb11e2ebc4311" /><Relationship Type="http://schemas.openxmlformats.org/officeDocument/2006/relationships/notesSlide" Target="/ppt/notesSlides/notesSlide4.xml" Id="R70840b1337014b6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ba1ac13ebfe4763" /><Relationship Type="http://schemas.openxmlformats.org/officeDocument/2006/relationships/notesSlide" Target="/ppt/notesSlides/notesSlide5.xml" Id="R220e0c43ea6544f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9f0a4e9e2674389" /><Relationship Type="http://schemas.openxmlformats.org/officeDocument/2006/relationships/hyperlink" Target="https://www.mext.go.jp/a_menu/shotou/career/detail/mext_00010.html" TargetMode="External" Id="R85906a54807347b8" /><Relationship Type="http://schemas.openxmlformats.org/officeDocument/2006/relationships/hyperlink" Target="https://www.mext.go.jp/a_menu/shotou/career/detail/1419917_00001.htm" TargetMode="External" Id="R1921d0d2ad604943" /><Relationship Type="http://schemas.openxmlformats.org/officeDocument/2006/relationships/notesSlide" Target="/ppt/notesSlides/notesSlide6.xml" Id="R1dd9f383ac5c4da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3ce1a3701074229" /><Relationship Type="http://schemas.openxmlformats.org/officeDocument/2006/relationships/notesSlide" Target="/ppt/notesSlides/notesSlide7.xml" Id="R1a1e7d87e3bf4827"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4be28ab1a14456b" /><Relationship Type="http://schemas.openxmlformats.org/officeDocument/2006/relationships/notesSlide" Target="/ppt/notesSlides/notesSlide8.xml" Id="R4b2be84aa702425d"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aterial-role">
            <a:extLst xmlns:a="http://schemas.openxmlformats.org/drawingml/2006/main">
              <a:ext uri="{FF2B5EF4-FFF2-40B4-BE49-F238E27FC236}">
                <a16:creationId xmlns:a16="http://schemas.microsoft.com/office/drawing/2014/main" id="{EFA9C170-3A64-48B1-BB2F-194985568D77}"/>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07　先生向け解説</a:t>
            </a:r>
          </a:p>
        </p:txBody>
      </p:sp>
      <p:sp>
        <p:nvSpPr>
          <p:cNvPr id="2" name="page-heading">
            <a:extLst xmlns:a="http://schemas.openxmlformats.org/drawingml/2006/main">
              <a:ext uri="{FF2B5EF4-FFF2-40B4-BE49-F238E27FC236}">
                <a16:creationId xmlns:a16="http://schemas.microsoft.com/office/drawing/2014/main" id="{DA64F9A5-92E8-457A-971E-830B0F3555C1}"/>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キャリア・パスポートの活用</a:t>
            </a:r>
          </a:p>
        </p:txBody>
      </p:sp>
      <p:sp>
        <p:nvSpPr>
          <p:cNvPr id="3" name="page-intro">
            <a:extLst xmlns:a="http://schemas.openxmlformats.org/drawingml/2006/main">
              <a:ext uri="{FF2B5EF4-FFF2-40B4-BE49-F238E27FC236}">
                <a16:creationId xmlns:a16="http://schemas.microsoft.com/office/drawing/2014/main" id="{D70EE09D-A08E-4291-8502-0556D630E3D5}"/>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既存の記録を読み返し、対話を通して自分の変化と次の目標を考える教材として使います。</a:t>
            </a:r>
          </a:p>
        </p:txBody>
      </p:sp>
      <p:sp>
        <p:nvSpPr>
          <p:cNvPr id="4" name="page-footer">
            <a:extLst xmlns:a="http://schemas.openxmlformats.org/drawingml/2006/main">
              <a:ext uri="{FF2B5EF4-FFF2-40B4-BE49-F238E27FC236}">
                <a16:creationId xmlns:a16="http://schemas.microsoft.com/office/drawing/2014/main" id="{E24B427B-1742-4342-9BCC-ACABC954B5F0}"/>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資料07　1/8</a:t>
            </a:r>
          </a:p>
        </p:txBody>
      </p:sp>
      <p:graphicFrame>
        <p:nvGraphicFramePr>
          <p:cNvPr id="5" name="">
            <a:extLst xmlns:a="http://schemas.openxmlformats.org/drawingml/2006/main">
              <a:ext uri="{FF2B5EF4-FFF2-40B4-BE49-F238E27FC236}">
                <a16:creationId xmlns:a16="http://schemas.microsoft.com/office/drawing/2014/main" id="{DC17F64C-32E2-45BA-B1B7-698DDF344BEB}"/>
              </a:ext>
            </a:extLst>
          </p:cNvPr>
          <p:cNvGraphicFramePr/>
          <p:nvPr/>
        </p:nvGraphicFramePr>
        <p:xfrm>
          <a:off xmlns:a="http://schemas.openxmlformats.org/drawingml/2006/main" x="514350" y="2047875"/>
          <a:ext xmlns:a="http://schemas.openxmlformats.org/drawingml/2006/main" cx="9620250" cy="3048000"/>
        </p:xfrm>
        <a:graphic xmlns:a="http://schemas.openxmlformats.org/drawingml/2006/main">
          <a:graphicData uri="http://schemas.openxmlformats.org/drawingml/2006/table">
            <a:tbl>
              <a:tblPr firstRow="0" bandRow="0"/>
              <a:tblGrid>
                <a:gridCol w="3333750"/>
                <a:gridCol w="6286500"/>
              </a:tblGrid>
              <a:tr h="609600">
                <a:tc>
                  <a:txBody>
                    <a:bodyPr wrap="square" lIns="123825" tIns="95250" rIns="123825" bIns="95250">
                      <a:noAutofit/>
                    </a:bodyPr>
                    <a:lstStyle/>
                    <a:p>
                      <a:r>
                        <a:rPr sz="1575" b="1">
                          <a:solidFill>
                            <a:srgbClr val="FFFFFF"/>
                          </a:solidFill>
                          <a:latin typeface="Noto Sans JP"/>
                          <a:ea typeface="Noto Sans JP"/>
                          <a:cs typeface="Noto Sans JP"/>
                        </a:rPr>
                        <a:t>使う場面</a:t>
                      </a:r>
                    </a:p>
                  </a:txBody>
                  <a:tcPr marL="91440" marR="91440" marT="45720" marB="45720" anchor="ctr">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575" b="1">
                          <a:solidFill>
                            <a:srgbClr val="FFFFFF"/>
                          </a:solidFill>
                          <a:latin typeface="Noto Sans JP"/>
                          <a:ea typeface="Noto Sans JP"/>
                          <a:cs typeface="Noto Sans JP"/>
                        </a:rPr>
                        <a:t>教師の関わり方の例</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609600">
                <a:tc>
                  <a:txBody>
                    <a:bodyPr wrap="square" lIns="123825" tIns="95250" rIns="123825" bIns="95250">
                      <a:noAutofit/>
                    </a:bodyPr>
                    <a:lstStyle/>
                    <a:p>
                      <a:r>
                        <a:rPr sz="1575" b="0">
                          <a:solidFill>
                            <a:srgbClr val="243A32"/>
                          </a:solidFill>
                          <a:latin typeface="Noto Sans JP"/>
                          <a:ea typeface="Noto Sans JP"/>
                          <a:cs typeface="Noto Sans JP"/>
                        </a:rPr>
                        <a:t>活動前・学期初め</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過去の記録を1つ選び、今の目標を本人と確かめる。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09600">
                <a:tc>
                  <a:txBody>
                    <a:bodyPr wrap="square" lIns="123825" tIns="95250" rIns="123825" bIns="95250">
                      <a:noAutofit/>
                    </a:bodyPr>
                    <a:lstStyle/>
                    <a:p>
                      <a:r>
                        <a:rPr sz="1575" b="0">
                          <a:solidFill>
                            <a:srgbClr val="243A32"/>
                          </a:solidFill>
                          <a:latin typeface="Noto Sans JP"/>
                          <a:ea typeface="Noto Sans JP"/>
                          <a:cs typeface="Noto Sans JP"/>
                        </a:rPr>
                        <a:t>活動後・学期末</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経験した場面と、考えや行動の変化を言葉にする。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09600">
                <a:tc>
                  <a:txBody>
                    <a:bodyPr wrap="square" lIns="123825" tIns="95250" rIns="123825" bIns="95250">
                      <a:noAutofit/>
                    </a:bodyPr>
                    <a:lstStyle/>
                    <a:p>
                      <a:r>
                        <a:rPr sz="1575" b="0">
                          <a:solidFill>
                            <a:srgbClr val="243A32"/>
                          </a:solidFill>
                          <a:latin typeface="Noto Sans JP"/>
                          <a:ea typeface="Noto Sans JP"/>
                          <a:cs typeface="Noto Sans JP"/>
                        </a:rPr>
                        <a:t>対話の時間</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記述の理由を聴き、次の一歩や必要な支援を一緒に考える。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09600">
                <a:tc>
                  <a:txBody>
                    <a:bodyPr wrap="square" lIns="123825" tIns="95250" rIns="123825" bIns="95250">
                      <a:noAutofit/>
                    </a:bodyPr>
                    <a:lstStyle/>
                    <a:p>
                      <a:r>
                        <a:rPr sz="1575" b="0">
                          <a:solidFill>
                            <a:srgbClr val="243A32"/>
                          </a:solidFill>
                          <a:latin typeface="Noto Sans JP"/>
                          <a:ea typeface="Noto Sans JP"/>
                          <a:cs typeface="Noto Sans JP"/>
                        </a:rPr>
                        <a:t>学年・校種の節目</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本人の記録を整理し、学校の手順に沿って引き継ぐ。</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bl>
          </a:graphicData>
        </a:graphic>
      </p:graphicFrame>
      <p:sp>
        <p:nvSpPr>
          <p:cNvPr id="6" name="guide-principle">
            <a:extLst xmlns:a="http://schemas.openxmlformats.org/drawingml/2006/main">
              <a:ext uri="{FF2B5EF4-FFF2-40B4-BE49-F238E27FC236}">
                <a16:creationId xmlns:a16="http://schemas.microsoft.com/office/drawing/2014/main" id="{1216A60A-BB5E-403B-B5B0-1BAF2042F5A0}"/>
              </a:ext>
            </a:extLst>
          </p:cNvPr>
          <p:cNvSpPr>
            <a:spLocks xmlns:a="http://schemas.openxmlformats.org/drawingml/2006/main" noGrp="1"/>
          </p:cNvSpPr>
          <p:nvPr/>
        </p:nvSpPr>
        <p:spPr>
          <a:xfrm xmlns:a="http://schemas.openxmlformats.org/drawingml/2006/main">
            <a:off x="514350" y="5619750"/>
            <a:ext cx="962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00" b="0">
                <a:solidFill>
                  <a:srgbClr val="243A32"/>
                </a:solidFill>
                <a:latin typeface="Noto Sans JP"/>
                <a:ea typeface="Noto Sans JP"/>
                <a:cs typeface="Noto Sans JP"/>
              </a:defRPr>
            </a:defPPr>
          </a:lstStyle>
          <a:p xmlns:a="http://schemas.openxmlformats.org/drawingml/2006/main">
            <a:pPr>
              <a:defRPr sz="1800" b="0">
                <a:solidFill>
                  <a:srgbClr val="243A32"/>
                </a:solidFill>
                <a:latin typeface="Noto Sans JP"/>
                <a:ea typeface="Noto Sans JP"/>
                <a:cs typeface="Noto Sans JP"/>
              </a:defRPr>
            </a:pPr>
            <a:r>
              <a:rPr sz="1800" b="0">
                <a:solidFill>
                  <a:srgbClr val="243A32"/>
                </a:solidFill>
                <a:latin typeface="Noto Sans JP"/>
                <a:ea typeface="Noto Sans JP"/>
                <a:cs typeface="Noto Sans JP"/>
              </a:rPr>
              <a:t>特別活動を要として教科等の学びとつなぎます。既存様式を生かし、この資料のシートは必要に応じて置き換え・組み込みます。</a:t>
            </a:r>
          </a:p>
        </p:txBody>
      </p:sp>
      <p:sp>
        <p:nvSpPr>
          <p:cNvPr id="7" name="guide-navigation">
            <a:extLst xmlns:a="http://schemas.openxmlformats.org/drawingml/2006/main">
              <a:ext uri="{FF2B5EF4-FFF2-40B4-BE49-F238E27FC236}">
                <a16:creationId xmlns:a16="http://schemas.microsoft.com/office/drawing/2014/main" id="{61B65AF5-2E07-4E52-BA59-F014F7524E4A}"/>
              </a:ext>
            </a:extLst>
          </p:cNvPr>
          <p:cNvSpPr>
            <a:spLocks xmlns:a="http://schemas.openxmlformats.org/drawingml/2006/main" noGrp="1"/>
          </p:cNvSpPr>
          <p:nvPr/>
        </p:nvSpPr>
        <p:spPr>
          <a:xfrm xmlns:a="http://schemas.openxmlformats.org/drawingml/2006/main">
            <a:off x="514350" y="6819900"/>
            <a:ext cx="962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59665F"/>
                </a:solidFill>
                <a:latin typeface="Noto Sans JP"/>
                <a:ea typeface="Noto Sans JP"/>
                <a:cs typeface="Noto Sans JP"/>
              </a:defRPr>
            </a:defPPr>
          </a:lstStyle>
          <a:p xmlns:a="http://schemas.openxmlformats.org/drawingml/2006/main">
            <a:pPr>
              <a:defRPr sz="1125" b="0">
                <a:solidFill>
                  <a:srgbClr val="59665F"/>
                </a:solidFill>
                <a:latin typeface="Noto Sans JP"/>
                <a:ea typeface="Noto Sans JP"/>
                <a:cs typeface="Noto Sans JP"/>
              </a:defRPr>
            </a:pPr>
            <a:r>
              <a:rPr sz="1125" b="0">
                <a:solidFill>
                  <a:srgbClr val="59665F"/>
                </a:solidFill>
                <a:latin typeface="Noto Sans JP"/>
                <a:ea typeface="Noto Sans JP"/>
                <a:cs typeface="Noto Sans JP"/>
              </a:rPr>
              <a:t>2 設計　3 児童生徒用　4 記入例　5 校種別例　6 研修・出典　7 進行例　8 実践用の表</a:t>
            </a:r>
          </a:p>
        </p:txBody>
      </p:sp>
    </p:spTree>
    <p:extLst>
      <p:ext uri="{BB962C8B-B14F-4D97-AF65-F5344CB8AC3E}">
        <p14:creationId xmlns:p14="http://schemas.microsoft.com/office/powerpoint/2010/main" val="59752047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material-role">
            <a:extLst xmlns:a="http://schemas.openxmlformats.org/drawingml/2006/main">
              <a:ext uri="{FF2B5EF4-FFF2-40B4-BE49-F238E27FC236}">
                <a16:creationId xmlns:a16="http://schemas.microsoft.com/office/drawing/2014/main" id="{9FF94D83-D62A-4DE9-95EE-08EB9798D0CA}"/>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07　授業の準備・設計</a:t>
            </a:r>
          </a:p>
        </p:txBody>
      </p:sp>
      <p:sp>
        <p:nvSpPr>
          <p:cNvPr id="2" name="page-heading">
            <a:extLst xmlns:a="http://schemas.openxmlformats.org/drawingml/2006/main">
              <a:ext uri="{FF2B5EF4-FFF2-40B4-BE49-F238E27FC236}">
                <a16:creationId xmlns:a16="http://schemas.microsoft.com/office/drawing/2014/main" id="{2FEA6191-DF1F-4D12-8CB2-3C13813CBEB6}"/>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記録を対話に生かす計画シート</a:t>
            </a:r>
          </a:p>
        </p:txBody>
      </p:sp>
      <p:sp>
        <p:nvSpPr>
          <p:cNvPr id="3" name="page-intro">
            <a:extLst xmlns:a="http://schemas.openxmlformats.org/drawingml/2006/main">
              <a:ext uri="{FF2B5EF4-FFF2-40B4-BE49-F238E27FC236}">
                <a16:creationId xmlns:a16="http://schemas.microsoft.com/office/drawing/2014/main" id="{A69E8FA4-13AB-4E74-A495-F6199C25C471}"/>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新しい記録を増やす前に、今ある様式・時間・引継ぎの手順を確認します。</a:t>
            </a:r>
          </a:p>
        </p:txBody>
      </p:sp>
      <p:sp>
        <p:nvSpPr>
          <p:cNvPr id="4" name="page-footer">
            <a:extLst xmlns:a="http://schemas.openxmlformats.org/drawingml/2006/main">
              <a:ext uri="{FF2B5EF4-FFF2-40B4-BE49-F238E27FC236}">
                <a16:creationId xmlns:a16="http://schemas.microsoft.com/office/drawing/2014/main" id="{82300432-5E36-47CB-925B-E2454B968F95}"/>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資料07　2/8</a:t>
            </a:r>
          </a:p>
        </p:txBody>
      </p:sp>
      <p:graphicFrame>
        <p:nvGraphicFramePr>
          <p:cNvPr id="5" name="">
            <a:extLst xmlns:a="http://schemas.openxmlformats.org/drawingml/2006/main">
              <a:ext uri="{FF2B5EF4-FFF2-40B4-BE49-F238E27FC236}">
                <a16:creationId xmlns:a16="http://schemas.microsoft.com/office/drawing/2014/main" id="{BD610DB6-54D2-44D3-B7D8-9EC5BA7A3EF2}"/>
              </a:ext>
            </a:extLst>
          </p:cNvPr>
          <p:cNvGraphicFramePr/>
          <p:nvPr/>
        </p:nvGraphicFramePr>
        <p:xfrm>
          <a:off xmlns:a="http://schemas.openxmlformats.org/drawingml/2006/main" x="514350" y="2000250"/>
          <a:ext xmlns:a="http://schemas.openxmlformats.org/drawingml/2006/main" cx="9620250" cy="4629150"/>
        </p:xfrm>
        <a:graphic xmlns:a="http://schemas.openxmlformats.org/drawingml/2006/main">
          <a:graphicData uri="http://schemas.openxmlformats.org/drawingml/2006/table">
            <a:tbl>
              <a:tblPr firstRow="0" bandRow="0"/>
              <a:tblGrid>
                <a:gridCol w="3143250"/>
                <a:gridCol w="6477000"/>
              </a:tblGrid>
              <a:tr h="661307">
                <a:tc>
                  <a:txBody>
                    <a:bodyPr wrap="square" lIns="123825" tIns="95250" rIns="123825" bIns="95250">
                      <a:noAutofit/>
                    </a:bodyPr>
                    <a:lstStyle/>
                    <a:p>
                      <a:r>
                        <a:rPr sz="1425" b="1">
                          <a:solidFill>
                            <a:srgbClr val="FFFFFF"/>
                          </a:solidFill>
                          <a:latin typeface="Noto Sans JP"/>
                          <a:ea typeface="Noto Sans JP"/>
                          <a:cs typeface="Noto Sans JP"/>
                        </a:rPr>
                        <a:t>確認する項目</a:t>
                      </a:r>
                    </a:p>
                  </a:txBody>
                  <a:tcPr marL="91440" marR="91440" marT="45720" marB="45720" anchor="t">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425" b="1">
                          <a:solidFill>
                            <a:srgbClr val="FFFFFF"/>
                          </a:solidFill>
                          <a:latin typeface="Noto Sans JP"/>
                          <a:ea typeface="Noto Sans JP"/>
                          <a:cs typeface="Noto Sans JP"/>
                        </a:rPr>
                        <a:t>記入欄（案内文は書き換えて使えます）</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対象・時期</a:t>
                      </a:r>
                    </a:p>
                    <a:p>
                      <a:r>
                        <a:rPr sz="1425" b="0">
                          <a:solidFill>
                            <a:srgbClr val="243A32"/>
                          </a:solidFill>
                          <a:latin typeface="Noto Sans JP"/>
                          <a:ea typeface="Noto Sans JP"/>
                          <a:cs typeface="Noto Sans JP"/>
                        </a:rPr>
                        <a:t>学級活動／ホームルーム</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読み返す既存の記録</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どの教科・活動の、いつの記録を使うか。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本人と確かめる問い</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以前の自分と比べ、何に気付いたか。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対話の方法と必要な支援</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個別・ペア・口頭など。共有する範囲も相談する。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次の行動と読み返す時期</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学習・生活のどこで試し、いつ振り返るか。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保存・引継ぎの方法と担当</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既存様式との関係、管理場所、学校の規則を確認。</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bl>
          </a:graphicData>
        </a:graphic>
      </p:graphicFrame>
      <p:sp>
        <p:nvSpPr>
          <p:cNvPr id="6" name="teacher-note">
            <a:extLst xmlns:a="http://schemas.openxmlformats.org/drawingml/2006/main">
              <a:ext uri="{FF2B5EF4-FFF2-40B4-BE49-F238E27FC236}">
                <a16:creationId xmlns:a16="http://schemas.microsoft.com/office/drawing/2014/main" id="{E90082A8-8AAD-4AE0-8205-99E654FB6008}"/>
              </a:ext>
            </a:extLst>
          </p:cNvPr>
          <p:cNvSpPr>
            <a:spLocks xmlns:a="http://schemas.openxmlformats.org/drawingml/2006/main" noGrp="1"/>
          </p:cNvSpPr>
          <p:nvPr/>
        </p:nvSpPr>
        <p:spPr>
          <a:xfrm xmlns:a="http://schemas.openxmlformats.org/drawingml/2006/main">
            <a:off x="514350" y="6800850"/>
            <a:ext cx="9620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b="0">
                <a:solidFill>
                  <a:srgbClr val="59665F"/>
                </a:solidFill>
                <a:latin typeface="Noto Sans JP"/>
                <a:ea typeface="Noto Sans JP"/>
                <a:cs typeface="Noto Sans JP"/>
              </a:defRPr>
            </a:defPPr>
          </a:lstStyle>
          <a:p xmlns:a="http://schemas.openxmlformats.org/drawingml/2006/main">
            <a:pPr>
              <a:defRPr sz="1275" b="0">
                <a:solidFill>
                  <a:srgbClr val="59665F"/>
                </a:solidFill>
                <a:latin typeface="Noto Sans JP"/>
                <a:ea typeface="Noto Sans JP"/>
                <a:cs typeface="Noto Sans JP"/>
              </a:defRPr>
            </a:pPr>
            <a:r>
              <a:rPr sz="1275" b="0">
                <a:solidFill>
                  <a:srgbClr val="59665F"/>
                </a:solidFill>
                <a:latin typeface="Noto Sans JP"/>
                <a:ea typeface="Noto Sans JP"/>
                <a:cs typeface="Noto Sans JP"/>
              </a:rPr>
              <a:t>低学年や支援が必要な児童生徒には、絵・口頭・代筆などで参加できる方法を選びます。</a:t>
            </a:r>
          </a:p>
        </p:txBody>
      </p:sp>
    </p:spTree>
    <p:extLst>
      <p:ext uri="{BB962C8B-B14F-4D97-AF65-F5344CB8AC3E}">
        <p14:creationId xmlns:p14="http://schemas.microsoft.com/office/powerpoint/2010/main" val="56431820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material-role">
            <a:extLst xmlns:a="http://schemas.openxmlformats.org/drawingml/2006/main">
              <a:ext uri="{FF2B5EF4-FFF2-40B4-BE49-F238E27FC236}">
                <a16:creationId xmlns:a16="http://schemas.microsoft.com/office/drawing/2014/main" id="{4ED338FF-7531-4446-AD20-D4A4D0F4D3B3}"/>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07　児童生徒の振り返り</a:t>
            </a:r>
          </a:p>
        </p:txBody>
      </p:sp>
      <p:sp>
        <p:nvSpPr>
          <p:cNvPr id="2" name="page-heading">
            <a:extLst xmlns:a="http://schemas.openxmlformats.org/drawingml/2006/main">
              <a:ext uri="{FF2B5EF4-FFF2-40B4-BE49-F238E27FC236}">
                <a16:creationId xmlns:a16="http://schemas.microsoft.com/office/drawing/2014/main" id="{EAB5D6D1-8353-400A-BFA8-FD971630165C}"/>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前の記録から、次の一歩へ</a:t>
            </a:r>
          </a:p>
        </p:txBody>
      </p:sp>
      <p:sp>
        <p:nvSpPr>
          <p:cNvPr id="3" name="page-intro">
            <a:extLst xmlns:a="http://schemas.openxmlformats.org/drawingml/2006/main">
              <a:ext uri="{FF2B5EF4-FFF2-40B4-BE49-F238E27FC236}">
                <a16:creationId xmlns:a16="http://schemas.microsoft.com/office/drawing/2014/main" id="{AEA97134-96B4-4BC5-AAEF-9A7D05CA9F2E}"/>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日付　　　　　　年　　　組　　　名前　　　　　　　　　　活動名　　　　　　　　　</a:t>
            </a:r>
          </a:p>
        </p:txBody>
      </p:sp>
      <p:sp>
        <p:nvSpPr>
          <p:cNvPr id="4" name="page-footer">
            <a:extLst xmlns:a="http://schemas.openxmlformats.org/drawingml/2006/main">
              <a:ext uri="{FF2B5EF4-FFF2-40B4-BE49-F238E27FC236}">
                <a16:creationId xmlns:a16="http://schemas.microsoft.com/office/drawing/2014/main" id="{ACF2FFB0-4DFE-4F6F-93FB-FBC996945FF5}"/>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資料07　3/8</a:t>
            </a:r>
          </a:p>
        </p:txBody>
      </p:sp>
      <p:graphicFrame>
        <p:nvGraphicFramePr>
          <p:cNvPr id="5" name="">
            <a:extLst xmlns:a="http://schemas.openxmlformats.org/drawingml/2006/main">
              <a:ext uri="{FF2B5EF4-FFF2-40B4-BE49-F238E27FC236}">
                <a16:creationId xmlns:a16="http://schemas.microsoft.com/office/drawing/2014/main" id="{5F2CF4CC-B9F7-4AD8-AF2C-D97B32C4AB93}"/>
              </a:ext>
            </a:extLst>
          </p:cNvPr>
          <p:cNvGraphicFramePr/>
          <p:nvPr/>
        </p:nvGraphicFramePr>
        <p:xfrm>
          <a:off xmlns:a="http://schemas.openxmlformats.org/drawingml/2006/main" x="514350" y="2000250"/>
          <a:ext xmlns:a="http://schemas.openxmlformats.org/drawingml/2006/main" cx="9620250" cy="4210050"/>
        </p:xfrm>
        <a:graphic xmlns:a="http://schemas.openxmlformats.org/drawingml/2006/main">
          <a:graphicData uri="http://schemas.openxmlformats.org/drawingml/2006/table">
            <a:tbl>
              <a:tblPr firstRow="0" bandRow="0"/>
              <a:tblGrid>
                <a:gridCol w="4810125"/>
                <a:gridCol w="4810125"/>
              </a:tblGrid>
              <a:tr h="2105025">
                <a:tc>
                  <a:txBody>
                    <a:bodyPr wrap="square" lIns="123825" tIns="95250" rIns="123825" bIns="95250">
                      <a:noAutofit/>
                    </a:bodyPr>
                    <a:lstStyle/>
                    <a:p>
                      <a:r>
                        <a:rPr sz="1800" b="0">
                          <a:solidFill>
                            <a:srgbClr val="243A32"/>
                          </a:solidFill>
                          <a:latin typeface="Noto Sans JP"/>
                          <a:ea typeface="Noto Sans JP"/>
                          <a:cs typeface="Noto Sans JP"/>
                        </a:rPr>
                        <a:t>1　読み返したのは、</a:t>
                      </a:r>
                    </a:p>
                    <a:p>
                      <a:r>
                        <a:rPr sz="1800" b="0">
                          <a:solidFill>
                            <a:srgbClr val="243A32"/>
                          </a:solidFill>
                          <a:latin typeface="Noto Sans JP"/>
                          <a:ea typeface="Noto Sans JP"/>
                          <a:cs typeface="Noto Sans JP"/>
                        </a:rPr>
                        <a:t>いつの、どんな記録？</a:t>
                      </a:r>
                    </a:p>
                  </a:txBody>
                  <a:tcPr marL="91440" marR="91440" marT="45720" marB="45720" anchor="t">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FFFFFF"/>
                    </a:solidFill>
                  </a:tcPr>
                </a:tc>
                <a:tc>
                  <a:txBody>
                    <a:bodyPr wrap="square" lIns="123825" tIns="95250" rIns="123825" bIns="95250">
                      <a:noAutofit/>
                    </a:bodyPr>
                    <a:lstStyle/>
                    <a:p>
                      <a:r>
                        <a:rPr sz="1800" b="0">
                          <a:solidFill>
                            <a:srgbClr val="243A32"/>
                          </a:solidFill>
                          <a:latin typeface="Noto Sans JP"/>
                          <a:ea typeface="Noto Sans JP"/>
                          <a:cs typeface="Noto Sans JP"/>
                        </a:rPr>
                        <a:t>2　そのときの自分と今の自分。</a:t>
                      </a:r>
                    </a:p>
                    <a:p>
                      <a:r>
                        <a:rPr sz="1800" b="0">
                          <a:solidFill>
                            <a:srgbClr val="243A32"/>
                          </a:solidFill>
                          <a:latin typeface="Noto Sans JP"/>
                          <a:ea typeface="Noto Sans JP"/>
                          <a:cs typeface="Noto Sans JP"/>
                        </a:rPr>
                        <a:t>変わったこと、</a:t>
                      </a:r>
                    </a:p>
                    <a:p>
                      <a:r>
                        <a:rPr sz="1800" b="0">
                          <a:solidFill>
                            <a:srgbClr val="243A32"/>
                          </a:solidFill>
                          <a:latin typeface="Noto Sans JP"/>
                          <a:ea typeface="Noto Sans JP"/>
                          <a:cs typeface="Noto Sans JP"/>
                        </a:rPr>
                        <a:t>変わらないことは？</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FFFFFF"/>
                    </a:solidFill>
                  </a:tcPr>
                </a:tc>
              </a:tr>
              <a:tr h="2105025">
                <a:tc>
                  <a:txBody>
                    <a:bodyPr wrap="square" lIns="123825" tIns="95250" rIns="123825" bIns="95250">
                      <a:noAutofit/>
                    </a:bodyPr>
                    <a:lstStyle/>
                    <a:p>
                      <a:r>
                        <a:rPr sz="1800" b="0">
                          <a:solidFill>
                            <a:srgbClr val="243A32"/>
                          </a:solidFill>
                          <a:latin typeface="Noto Sans JP"/>
                          <a:ea typeface="Noto Sans JP"/>
                          <a:cs typeface="Noto Sans JP"/>
                        </a:rPr>
                        <a:t>3　気付いたよさ、気になること、</a:t>
                      </a:r>
                    </a:p>
                    <a:p>
                      <a:r>
                        <a:rPr sz="1800" b="0">
                          <a:solidFill>
                            <a:srgbClr val="243A32"/>
                          </a:solidFill>
                          <a:latin typeface="Noto Sans JP"/>
                          <a:ea typeface="Noto Sans JP"/>
                          <a:cs typeface="Noto Sans JP"/>
                        </a:rPr>
                        <a:t>相談したいことは？</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800" b="0">
                          <a:solidFill>
                            <a:srgbClr val="243A32"/>
                          </a:solidFill>
                          <a:latin typeface="Noto Sans JP"/>
                          <a:ea typeface="Noto Sans JP"/>
                          <a:cs typeface="Noto Sans JP"/>
                        </a:rPr>
                        <a:t>4　次に気になることや、試したいことは？</a:t>
                      </a:r>
                    </a:p>
                    <a:p>
                      <a:r>
                        <a:rPr sz="1800" b="0">
                          <a:solidFill>
                            <a:srgbClr val="243A32"/>
                          </a:solidFill>
                          <a:latin typeface="Noto Sans JP"/>
                          <a:ea typeface="Noto Sans JP"/>
                          <a:cs typeface="Noto Sans JP"/>
                        </a:rPr>
                        <a:t>いつ読み返す？</a:t>
                      </a:r>
                    </a:p>
                    <a:p>
                      <a:r>
                        <a:rPr sz="1800" b="0">
                          <a:solidFill>
                            <a:srgbClr val="243A32"/>
                          </a:solidFill>
                          <a:latin typeface="Noto Sans JP"/>
                          <a:ea typeface="Noto Sans JP"/>
                          <a:cs typeface="Noto Sans JP"/>
                        </a:rPr>
                        <a:t>まだ考え中でもOK。</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bl>
          </a:graphicData>
        </a:graphic>
      </p:graphicFrame>
      <p:sp>
        <p:nvSpPr>
          <p:cNvPr id="6" name="student-note">
            <a:extLst xmlns:a="http://schemas.openxmlformats.org/drawingml/2006/main">
              <a:ext uri="{FF2B5EF4-FFF2-40B4-BE49-F238E27FC236}">
                <a16:creationId xmlns:a16="http://schemas.microsoft.com/office/drawing/2014/main" id="{E139603B-9BBF-43F4-ADA5-C4C24EAFF3A1}"/>
              </a:ext>
            </a:extLst>
          </p:cNvPr>
          <p:cNvSpPr>
            <a:spLocks xmlns:a="http://schemas.openxmlformats.org/drawingml/2006/main" noGrp="1"/>
          </p:cNvSpPr>
          <p:nvPr/>
        </p:nvSpPr>
        <p:spPr>
          <a:xfrm xmlns:a="http://schemas.openxmlformats.org/drawingml/2006/main">
            <a:off x="514350" y="6419850"/>
            <a:ext cx="962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0">
                <a:solidFill>
                  <a:srgbClr val="59665F"/>
                </a:solidFill>
                <a:latin typeface="Noto Sans JP"/>
                <a:ea typeface="Noto Sans JP"/>
                <a:cs typeface="Noto Sans JP"/>
              </a:defRPr>
            </a:defPPr>
          </a:lstStyle>
          <a:p xmlns:a="http://schemas.openxmlformats.org/drawingml/2006/main">
            <a:pPr>
              <a:defRPr sz="1575" b="0">
                <a:solidFill>
                  <a:srgbClr val="59665F"/>
                </a:solidFill>
                <a:latin typeface="Noto Sans JP"/>
                <a:ea typeface="Noto Sans JP"/>
                <a:cs typeface="Noto Sans JP"/>
              </a:defRPr>
            </a:pPr>
            <a:r>
              <a:rPr sz="1575" b="0">
                <a:solidFill>
                  <a:srgbClr val="59665F"/>
                </a:solidFill>
                <a:latin typeface="Noto Sans JP"/>
                <a:ea typeface="Noto Sans JP"/>
                <a:cs typeface="Noto Sans JP"/>
              </a:rPr>
              <a:t>書けないところは、先生と話して考えられます。だれにどこまで見せるかは、先生と相談できます。</a:t>
            </a:r>
          </a:p>
        </p:txBody>
      </p:sp>
    </p:spTree>
    <p:extLst>
      <p:ext uri="{BB962C8B-B14F-4D97-AF65-F5344CB8AC3E}">
        <p14:creationId xmlns:p14="http://schemas.microsoft.com/office/powerpoint/2010/main" val="39450807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material-role">
            <a:extLst xmlns:a="http://schemas.openxmlformats.org/drawingml/2006/main">
              <a:ext uri="{FF2B5EF4-FFF2-40B4-BE49-F238E27FC236}">
                <a16:creationId xmlns:a16="http://schemas.microsoft.com/office/drawing/2014/main" id="{92452DCF-70EC-4C67-AC18-BFA8368675EB}"/>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07　記入例（架空）</a:t>
            </a:r>
          </a:p>
        </p:txBody>
      </p:sp>
      <p:sp>
        <p:nvSpPr>
          <p:cNvPr id="2" name="page-heading">
            <a:extLst xmlns:a="http://schemas.openxmlformats.org/drawingml/2006/main">
              <a:ext uri="{FF2B5EF4-FFF2-40B4-BE49-F238E27FC236}">
                <a16:creationId xmlns:a16="http://schemas.microsoft.com/office/drawing/2014/main" id="{CBE80A0D-D975-4977-AA6D-0C8A46EF3CA5}"/>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振り返りシートの記入例</a:t>
            </a:r>
          </a:p>
        </p:txBody>
      </p:sp>
      <p:sp>
        <p:nvSpPr>
          <p:cNvPr id="3" name="page-intro">
            <a:extLst xmlns:a="http://schemas.openxmlformats.org/drawingml/2006/main">
              <a:ext uri="{FF2B5EF4-FFF2-40B4-BE49-F238E27FC236}">
                <a16:creationId xmlns:a16="http://schemas.microsoft.com/office/drawing/2014/main" id="{B6FB9FEA-5B33-4359-BA30-81F471AB3D07}"/>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書き方の例です。本人の経験と言葉を大切にして、対話に生かします。</a:t>
            </a:r>
          </a:p>
        </p:txBody>
      </p:sp>
      <p:sp>
        <p:nvSpPr>
          <p:cNvPr id="4" name="page-footer">
            <a:extLst xmlns:a="http://schemas.openxmlformats.org/drawingml/2006/main">
              <a:ext uri="{FF2B5EF4-FFF2-40B4-BE49-F238E27FC236}">
                <a16:creationId xmlns:a16="http://schemas.microsoft.com/office/drawing/2014/main" id="{62376D30-4FEA-4320-B5E6-461593D69DF2}"/>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資料07　4/8</a:t>
            </a:r>
          </a:p>
        </p:txBody>
      </p:sp>
      <p:graphicFrame>
        <p:nvGraphicFramePr>
          <p:cNvPr id="5" name="">
            <a:extLst xmlns:a="http://schemas.openxmlformats.org/drawingml/2006/main">
              <a:ext uri="{FF2B5EF4-FFF2-40B4-BE49-F238E27FC236}">
                <a16:creationId xmlns:a16="http://schemas.microsoft.com/office/drawing/2014/main" id="{94D92479-FBBC-432B-972F-B053A3B479A8}"/>
              </a:ext>
            </a:extLst>
          </p:cNvPr>
          <p:cNvGraphicFramePr/>
          <p:nvPr/>
        </p:nvGraphicFramePr>
        <p:xfrm>
          <a:off xmlns:a="http://schemas.openxmlformats.org/drawingml/2006/main" x="514350" y="2000250"/>
          <a:ext xmlns:a="http://schemas.openxmlformats.org/drawingml/2006/main" cx="9620250" cy="4210050"/>
        </p:xfrm>
        <a:graphic xmlns:a="http://schemas.openxmlformats.org/drawingml/2006/main">
          <a:graphicData uri="http://schemas.openxmlformats.org/drawingml/2006/table">
            <a:tbl>
              <a:tblPr firstRow="0" bandRow="0"/>
              <a:tblGrid>
                <a:gridCol w="4810125"/>
                <a:gridCol w="4810125"/>
              </a:tblGrid>
              <a:tr h="2105025">
                <a:tc>
                  <a:txBody>
                    <a:bodyPr wrap="square" lIns="123825" tIns="95250" rIns="123825" bIns="95250">
                      <a:noAutofit/>
                    </a:bodyPr>
                    <a:lstStyle/>
                    <a:p>
                      <a:r>
                        <a:rPr sz="1575" b="0">
                          <a:solidFill>
                            <a:srgbClr val="243A32"/>
                          </a:solidFill>
                          <a:latin typeface="Noto Sans JP"/>
                          <a:ea typeface="Noto Sans JP"/>
                          <a:cs typeface="Noto Sans JP"/>
                        </a:rPr>
                        <a:t>1　読み返したのは、</a:t>
                      </a:r>
                    </a:p>
                    <a:p>
                      <a:r>
                        <a:rPr sz="1575" b="0">
                          <a:solidFill>
                            <a:srgbClr val="243A32"/>
                          </a:solidFill>
                          <a:latin typeface="Noto Sans JP"/>
                          <a:ea typeface="Noto Sans JP"/>
                          <a:cs typeface="Noto Sans JP"/>
                        </a:rPr>
                        <a:t>いつの、どんな記録？</a:t>
                      </a:r>
                    </a:p>
                    <a:p>
                      <a:r>
                        <a:rPr sz="1575" b="0">
                          <a:solidFill>
                            <a:srgbClr val="243A32"/>
                          </a:solidFill>
                          <a:latin typeface="Noto Sans JP"/>
                          <a:ea typeface="Noto Sans JP"/>
                          <a:cs typeface="Noto Sans JP"/>
                        </a:rPr>
                        <a:t/>
                      </a:r>
                    </a:p>
                    <a:p>
                      <a:r>
                        <a:rPr sz="1575" b="0">
                          <a:solidFill>
                            <a:srgbClr val="243A32"/>
                          </a:solidFill>
                          <a:latin typeface="Noto Sans JP"/>
                          <a:ea typeface="Noto Sans JP"/>
                          <a:cs typeface="Noto Sans JP"/>
                        </a:rPr>
                        <a:t>1学期の記録。</a:t>
                      </a:r>
                    </a:p>
                    <a:p>
                      <a:r>
                        <a:rPr sz="1575" b="0">
                          <a:solidFill>
                            <a:srgbClr val="243A32"/>
                          </a:solidFill>
                          <a:latin typeface="Noto Sans JP"/>
                          <a:ea typeface="Noto Sans JP"/>
                          <a:cs typeface="Noto Sans JP"/>
                        </a:rPr>
                        <a:t>「質問するのが苦手」と書いた。</a:t>
                      </a:r>
                    </a:p>
                  </a:txBody>
                  <a:tcPr marL="91440" marR="91440" marT="45720" marB="45720" anchor="t">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2　そのときの自分と今の自分。</a:t>
                      </a:r>
                    </a:p>
                    <a:p>
                      <a:r>
                        <a:rPr sz="1575" b="0">
                          <a:solidFill>
                            <a:srgbClr val="243A32"/>
                          </a:solidFill>
                          <a:latin typeface="Noto Sans JP"/>
                          <a:ea typeface="Noto Sans JP"/>
                          <a:cs typeface="Noto Sans JP"/>
                        </a:rPr>
                        <a:t>変わったこと、</a:t>
                      </a:r>
                    </a:p>
                    <a:p>
                      <a:r>
                        <a:rPr sz="1575" b="0">
                          <a:solidFill>
                            <a:srgbClr val="243A32"/>
                          </a:solidFill>
                          <a:latin typeface="Noto Sans JP"/>
                          <a:ea typeface="Noto Sans JP"/>
                          <a:cs typeface="Noto Sans JP"/>
                        </a:rPr>
                        <a:t>変わらないことは？</a:t>
                      </a:r>
                    </a:p>
                    <a:p>
                      <a:r>
                        <a:rPr sz="1575" b="0">
                          <a:solidFill>
                            <a:srgbClr val="243A32"/>
                          </a:solidFill>
                          <a:latin typeface="Noto Sans JP"/>
                          <a:ea typeface="Noto Sans JP"/>
                          <a:cs typeface="Noto Sans JP"/>
                        </a:rPr>
                        <a:t/>
                      </a:r>
                    </a:p>
                    <a:p>
                      <a:r>
                        <a:rPr sz="1575" b="0">
                          <a:solidFill>
                            <a:srgbClr val="243A32"/>
                          </a:solidFill>
                          <a:latin typeface="Noto Sans JP"/>
                          <a:ea typeface="Noto Sans JP"/>
                          <a:cs typeface="Noto Sans JP"/>
                        </a:rPr>
                        <a:t>今も緊張する。</a:t>
                      </a:r>
                    </a:p>
                    <a:p>
                      <a:r>
                        <a:rPr sz="1575" b="0">
                          <a:solidFill>
                            <a:srgbClr val="243A32"/>
                          </a:solidFill>
                          <a:latin typeface="Noto Sans JP"/>
                          <a:ea typeface="Noto Sans JP"/>
                          <a:cs typeface="Noto Sans JP"/>
                        </a:rPr>
                        <a:t>でも、聞いてみたいことがある。</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FFFFFF"/>
                    </a:solidFill>
                  </a:tcPr>
                </a:tc>
              </a:tr>
              <a:tr h="2105025">
                <a:tc>
                  <a:txBody>
                    <a:bodyPr wrap="square" lIns="123825" tIns="95250" rIns="123825" bIns="95250">
                      <a:noAutofit/>
                    </a:bodyPr>
                    <a:lstStyle/>
                    <a:p>
                      <a:r>
                        <a:rPr sz="1575" b="0">
                          <a:solidFill>
                            <a:srgbClr val="243A32"/>
                          </a:solidFill>
                          <a:latin typeface="Noto Sans JP"/>
                          <a:ea typeface="Noto Sans JP"/>
                          <a:cs typeface="Noto Sans JP"/>
                        </a:rPr>
                        <a:t>3　気付いたよさ、気になること、</a:t>
                      </a:r>
                    </a:p>
                    <a:p>
                      <a:r>
                        <a:rPr sz="1575" b="0">
                          <a:solidFill>
                            <a:srgbClr val="243A32"/>
                          </a:solidFill>
                          <a:latin typeface="Noto Sans JP"/>
                          <a:ea typeface="Noto Sans JP"/>
                          <a:cs typeface="Noto Sans JP"/>
                        </a:rPr>
                        <a:t>相談したいことは？</a:t>
                      </a:r>
                    </a:p>
                    <a:p>
                      <a:r>
                        <a:rPr sz="1575" b="0">
                          <a:solidFill>
                            <a:srgbClr val="243A32"/>
                          </a:solidFill>
                          <a:latin typeface="Noto Sans JP"/>
                          <a:ea typeface="Noto Sans JP"/>
                          <a:cs typeface="Noto Sans JP"/>
                        </a:rPr>
                        <a:t/>
                      </a:r>
                    </a:p>
                    <a:p>
                      <a:r>
                        <a:rPr sz="1575" b="0">
                          <a:solidFill>
                            <a:srgbClr val="243A32"/>
                          </a:solidFill>
                          <a:latin typeface="Noto Sans JP"/>
                          <a:ea typeface="Noto Sans JP"/>
                          <a:cs typeface="Noto Sans JP"/>
                        </a:rPr>
                        <a:t>メモがあると話しやすい。</a:t>
                      </a:r>
                    </a:p>
                    <a:p>
                      <a:r>
                        <a:rPr sz="1575" b="0">
                          <a:solidFill>
                            <a:srgbClr val="243A32"/>
                          </a:solidFill>
                          <a:latin typeface="Noto Sans JP"/>
                          <a:ea typeface="Noto Sans JP"/>
                          <a:cs typeface="Noto Sans JP"/>
                        </a:rPr>
                        <a:t>質問の準備を先生と相談したい。</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4　次に気になることや、試したいことは？</a:t>
                      </a:r>
                    </a:p>
                    <a:p>
                      <a:r>
                        <a:rPr sz="1575" b="0">
                          <a:solidFill>
                            <a:srgbClr val="243A32"/>
                          </a:solidFill>
                          <a:latin typeface="Noto Sans JP"/>
                          <a:ea typeface="Noto Sans JP"/>
                          <a:cs typeface="Noto Sans JP"/>
                        </a:rPr>
                        <a:t>いつ読み返す？</a:t>
                      </a:r>
                    </a:p>
                    <a:p>
                      <a:r>
                        <a:rPr sz="1575" b="0">
                          <a:solidFill>
                            <a:srgbClr val="243A32"/>
                          </a:solidFill>
                          <a:latin typeface="Noto Sans JP"/>
                          <a:ea typeface="Noto Sans JP"/>
                          <a:cs typeface="Noto Sans JP"/>
                        </a:rPr>
                        <a:t>まだ考え中でもOK。</a:t>
                      </a:r>
                    </a:p>
                    <a:p>
                      <a:r>
                        <a:rPr sz="1575" b="0">
                          <a:solidFill>
                            <a:srgbClr val="243A32"/>
                          </a:solidFill>
                          <a:latin typeface="Noto Sans JP"/>
                          <a:ea typeface="Noto Sans JP"/>
                          <a:cs typeface="Noto Sans JP"/>
                        </a:rPr>
                        <a:t/>
                      </a:r>
                    </a:p>
                    <a:p>
                      <a:r>
                        <a:rPr sz="1575" b="0">
                          <a:solidFill>
                            <a:srgbClr val="243A32"/>
                          </a:solidFill>
                          <a:latin typeface="Noto Sans JP"/>
                          <a:ea typeface="Noto Sans JP"/>
                          <a:cs typeface="Noto Sans JP"/>
                        </a:rPr>
                        <a:t>来週の学級活動でメモして質問。</a:t>
                      </a:r>
                    </a:p>
                    <a:p>
                      <a:r>
                        <a:rPr sz="1575" b="0">
                          <a:solidFill>
                            <a:srgbClr val="243A32"/>
                          </a:solidFill>
                          <a:latin typeface="Noto Sans JP"/>
                          <a:ea typeface="Noto Sans JP"/>
                          <a:cs typeface="Noto Sans JP"/>
                        </a:rPr>
                        <a:t>月末にこの記録を読み返す。</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bl>
          </a:graphicData>
        </a:graphic>
      </p:graphicFrame>
      <p:sp>
        <p:nvSpPr>
          <p:cNvPr id="6" name="filled-sheet-note">
            <a:extLst xmlns:a="http://schemas.openxmlformats.org/drawingml/2006/main">
              <a:ext uri="{FF2B5EF4-FFF2-40B4-BE49-F238E27FC236}">
                <a16:creationId xmlns:a16="http://schemas.microsoft.com/office/drawing/2014/main" id="{331F8E52-7A92-4CA8-AAA2-87C8BFBFA82C}"/>
              </a:ext>
            </a:extLst>
          </p:cNvPr>
          <p:cNvSpPr>
            <a:spLocks xmlns:a="http://schemas.openxmlformats.org/drawingml/2006/main" noGrp="1"/>
          </p:cNvSpPr>
          <p:nvPr/>
        </p:nvSpPr>
        <p:spPr>
          <a:xfrm xmlns:a="http://schemas.openxmlformats.org/drawingml/2006/main">
            <a:off x="514350" y="6457950"/>
            <a:ext cx="962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0">
                <a:solidFill>
                  <a:srgbClr val="59665F"/>
                </a:solidFill>
                <a:latin typeface="Noto Sans JP"/>
                <a:ea typeface="Noto Sans JP"/>
                <a:cs typeface="Noto Sans JP"/>
              </a:defRPr>
            </a:defPPr>
          </a:lstStyle>
          <a:p xmlns:a="http://schemas.openxmlformats.org/drawingml/2006/main">
            <a:pPr>
              <a:defRPr sz="1500" b="0">
                <a:solidFill>
                  <a:srgbClr val="59665F"/>
                </a:solidFill>
                <a:latin typeface="Noto Sans JP"/>
                <a:ea typeface="Noto Sans JP"/>
                <a:cs typeface="Noto Sans JP"/>
              </a:defRPr>
            </a:pPr>
            <a:r>
              <a:rPr sz="1500" b="0">
                <a:solidFill>
                  <a:srgbClr val="59665F"/>
                </a:solidFill>
                <a:latin typeface="Noto Sans JP"/>
                <a:ea typeface="Noto Sans JP"/>
                <a:cs typeface="Noto Sans JP"/>
              </a:rPr>
              <a:t>前のページの白紙シートを使い、次にすることや、相談したいことまで一緒に考えられます。</a:t>
            </a:r>
          </a:p>
        </p:txBody>
      </p:sp>
    </p:spTree>
    <p:extLst>
      <p:ext uri="{BB962C8B-B14F-4D97-AF65-F5344CB8AC3E}">
        <p14:creationId xmlns:p14="http://schemas.microsoft.com/office/powerpoint/2010/main" val="150143689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aterial-role">
            <a:extLst xmlns:a="http://schemas.openxmlformats.org/drawingml/2006/main">
              <a:ext uri="{FF2B5EF4-FFF2-40B4-BE49-F238E27FC236}">
                <a16:creationId xmlns:a16="http://schemas.microsoft.com/office/drawing/2014/main" id="{D78C4EB4-D416-46C9-A6D6-F892998D4A76}"/>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07　授業例・見取りの例</a:t>
            </a:r>
          </a:p>
        </p:txBody>
      </p:sp>
      <p:sp>
        <p:nvSpPr>
          <p:cNvPr id="2" name="page-heading">
            <a:extLst xmlns:a="http://schemas.openxmlformats.org/drawingml/2006/main">
              <a:ext uri="{FF2B5EF4-FFF2-40B4-BE49-F238E27FC236}">
                <a16:creationId xmlns:a16="http://schemas.microsoft.com/office/drawing/2014/main" id="{4572B44D-7A12-490F-AF5D-543BD3007AFD}"/>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07の授業と振り返りの例</a:t>
            </a:r>
          </a:p>
        </p:txBody>
      </p:sp>
      <p:sp>
        <p:nvSpPr>
          <p:cNvPr id="3" name="page-intro">
            <a:extLst xmlns:a="http://schemas.openxmlformats.org/drawingml/2006/main">
              <a:ext uri="{FF2B5EF4-FFF2-40B4-BE49-F238E27FC236}">
                <a16:creationId xmlns:a16="http://schemas.microsoft.com/office/drawing/2014/main" id="{C0CFADF0-3916-4E3A-B375-542DA4B0BDF2}"/>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以下は架空の例です。学校の目標や児童生徒の実態に合わせて組み替えます。</a:t>
            </a:r>
          </a:p>
        </p:txBody>
      </p:sp>
      <p:sp>
        <p:nvSpPr>
          <p:cNvPr id="4" name="page-footer">
            <a:extLst xmlns:a="http://schemas.openxmlformats.org/drawingml/2006/main">
              <a:ext uri="{FF2B5EF4-FFF2-40B4-BE49-F238E27FC236}">
                <a16:creationId xmlns:a16="http://schemas.microsoft.com/office/drawing/2014/main" id="{D6BC532E-170C-473D-A8AE-447B38B1D1D7}"/>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資料07　5/8</a:t>
            </a:r>
          </a:p>
        </p:txBody>
      </p:sp>
      <p:graphicFrame>
        <p:nvGraphicFramePr>
          <p:cNvPr id="5" name="">
            <a:extLst xmlns:a="http://schemas.openxmlformats.org/drawingml/2006/main">
              <a:ext uri="{FF2B5EF4-FFF2-40B4-BE49-F238E27FC236}">
                <a16:creationId xmlns:a16="http://schemas.microsoft.com/office/drawing/2014/main" id="{5FE1FDAD-7732-403C-B5C6-C70C9A435867}"/>
              </a:ext>
            </a:extLst>
          </p:cNvPr>
          <p:cNvGraphicFramePr/>
          <p:nvPr/>
        </p:nvGraphicFramePr>
        <p:xfrm>
          <a:off xmlns:a="http://schemas.openxmlformats.org/drawingml/2006/main" x="514350" y="2000250"/>
          <a:ext xmlns:a="http://schemas.openxmlformats.org/drawingml/2006/main" cx="9620250" cy="2667000"/>
        </p:xfrm>
        <a:graphic xmlns:a="http://schemas.openxmlformats.org/drawingml/2006/main">
          <a:graphicData uri="http://schemas.openxmlformats.org/drawingml/2006/table">
            <a:tbl>
              <a:tblPr firstRow="0" bandRow="0"/>
              <a:tblGrid>
                <a:gridCol w="2000250"/>
                <a:gridCol w="3333750"/>
                <a:gridCol w="4286250"/>
              </a:tblGrid>
              <a:tr h="666750">
                <a:tc>
                  <a:txBody>
                    <a:bodyPr wrap="square" lIns="123825" tIns="95250" rIns="123825" bIns="95250">
                      <a:noAutofit/>
                    </a:bodyPr>
                    <a:lstStyle/>
                    <a:p>
                      <a:r>
                        <a:rPr sz="1500" b="1">
                          <a:solidFill>
                            <a:srgbClr val="FFFFFF"/>
                          </a:solidFill>
                          <a:latin typeface="Noto Sans JP"/>
                          <a:ea typeface="Noto Sans JP"/>
                          <a:cs typeface="Noto Sans JP"/>
                        </a:rPr>
                        <a:t>校種・場面</a:t>
                      </a:r>
                    </a:p>
                  </a:txBody>
                  <a:tcPr marL="91440" marR="91440" marT="45720" marB="45720" anchor="ctr">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500" b="1">
                          <a:solidFill>
                            <a:srgbClr val="FFFFFF"/>
                          </a:solidFill>
                          <a:latin typeface="Noto Sans JP"/>
                          <a:ea typeface="Noto Sans JP"/>
                          <a:cs typeface="Noto Sans JP"/>
                        </a:rPr>
                        <a:t>目指す姿・使い方</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500" b="1">
                          <a:solidFill>
                            <a:srgbClr val="FFFFFF"/>
                          </a:solidFill>
                          <a:latin typeface="Noto Sans JP"/>
                          <a:ea typeface="Noto Sans JP"/>
                          <a:cs typeface="Noto Sans JP"/>
                        </a:rPr>
                        <a:t>児童生徒の言葉の例</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666750">
                <a:tc>
                  <a:txBody>
                    <a:bodyPr wrap="square" lIns="123825" tIns="95250" rIns="123825" bIns="95250">
                      <a:noAutofit/>
                    </a:bodyPr>
                    <a:lstStyle/>
                    <a:p>
                      <a:r>
                        <a:rPr sz="1500" b="0">
                          <a:solidFill>
                            <a:srgbClr val="243A32"/>
                          </a:solidFill>
                          <a:latin typeface="Noto Sans JP"/>
                          <a:ea typeface="Noto Sans JP"/>
                          <a:cs typeface="Noto Sans JP"/>
                        </a:rPr>
                        <a:t>小学校</a:t>
                      </a:r>
                    </a:p>
                    <a:p>
                      <a:r>
                        <a:rPr sz="1500" b="0">
                          <a:solidFill>
                            <a:srgbClr val="243A32"/>
                          </a:solidFill>
                          <a:latin typeface="Noto Sans JP"/>
                          <a:ea typeface="Noto Sans JP"/>
                          <a:cs typeface="Noto Sans JP"/>
                        </a:rPr>
                        <a:t>学期の振り返り</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係活動の前後の記録を比べる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前は頼めなかったけれど、友達に手伝ってと言えた</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66750">
                <a:tc>
                  <a:txBody>
                    <a:bodyPr wrap="square" lIns="123825" tIns="95250" rIns="123825" bIns="95250">
                      <a:noAutofit/>
                    </a:bodyPr>
                    <a:lstStyle/>
                    <a:p>
                      <a:r>
                        <a:rPr sz="1500" b="0">
                          <a:solidFill>
                            <a:srgbClr val="243A32"/>
                          </a:solidFill>
                          <a:latin typeface="Noto Sans JP"/>
                          <a:ea typeface="Noto Sans JP"/>
                          <a:cs typeface="Noto Sans JP"/>
                        </a:rPr>
                        <a:t>中学校</a:t>
                      </a:r>
                    </a:p>
                    <a:p>
                      <a:r>
                        <a:rPr sz="1500" b="0">
                          <a:solidFill>
                            <a:srgbClr val="243A32"/>
                          </a:solidFill>
                          <a:latin typeface="Noto Sans JP"/>
                          <a:ea typeface="Noto Sans JP"/>
                          <a:cs typeface="Noto Sans JP"/>
                        </a:rPr>
                        <a:t>体験後の学級活動</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体験前の目標と今の考えを比べる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質問するのは苦手。でも、知りたいことは聞いてみたい</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66750">
                <a:tc>
                  <a:txBody>
                    <a:bodyPr wrap="square" lIns="123825" tIns="95250" rIns="123825" bIns="95250">
                      <a:noAutofit/>
                    </a:bodyPr>
                    <a:lstStyle/>
                    <a:p>
                      <a:r>
                        <a:rPr sz="1500" b="0">
                          <a:solidFill>
                            <a:srgbClr val="243A32"/>
                          </a:solidFill>
                          <a:latin typeface="Noto Sans JP"/>
                          <a:ea typeface="Noto Sans JP"/>
                          <a:cs typeface="Noto Sans JP"/>
                        </a:rPr>
                        <a:t>高校</a:t>
                      </a:r>
                    </a:p>
                    <a:p>
                      <a:r>
                        <a:rPr sz="1500" b="0">
                          <a:solidFill>
                            <a:srgbClr val="243A32"/>
                          </a:solidFill>
                          <a:latin typeface="Noto Sans JP"/>
                          <a:ea typeface="Noto Sans JP"/>
                          <a:cs typeface="Noto Sans JP"/>
                        </a:rPr>
                        <a:t>学年の節目</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探究と日常の学びをつなげて読む</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聞き取りで使った準備の方法を、次の探究にも使う</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bl>
          </a:graphicData>
        </a:graphic>
      </p:graphicFrame>
      <p:sp>
        <p:nvSpPr>
          <p:cNvPr id="6" name="filled-example">
            <a:extLst xmlns:a="http://schemas.openxmlformats.org/drawingml/2006/main">
              <a:ext uri="{FF2B5EF4-FFF2-40B4-BE49-F238E27FC236}">
                <a16:creationId xmlns:a16="http://schemas.microsoft.com/office/drawing/2014/main" id="{C5DF2000-A613-48D3-B1B4-9D70E80EC5AE}"/>
              </a:ext>
            </a:extLst>
          </p:cNvPr>
          <p:cNvSpPr>
            <a:spLocks xmlns:a="http://schemas.openxmlformats.org/drawingml/2006/main" noGrp="1"/>
          </p:cNvSpPr>
          <p:nvPr/>
        </p:nvSpPr>
        <p:spPr>
          <a:xfrm xmlns:a="http://schemas.openxmlformats.org/drawingml/2006/main">
            <a:off x="514350" y="4972050"/>
            <a:ext cx="96202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中学校の架空例。前の記録は「質問が苦手」。今の記録は「知りたいことは聞いてみたい」。先生は「どんな準備があると聞けそう？」と聴き、本人の選択を支えます。</a:t>
            </a:r>
          </a:p>
        </p:txBody>
      </p:sp>
      <p:sp>
        <p:nvSpPr>
          <p:cNvPr id="7" name="next-action">
            <a:extLst xmlns:a="http://schemas.openxmlformats.org/drawingml/2006/main">
              <a:ext uri="{FF2B5EF4-FFF2-40B4-BE49-F238E27FC236}">
                <a16:creationId xmlns:a16="http://schemas.microsoft.com/office/drawing/2014/main" id="{7B0003CB-5E8A-4C6B-A042-BBF29C4A6940}"/>
              </a:ext>
            </a:extLst>
          </p:cNvPr>
          <p:cNvSpPr>
            <a:spLocks xmlns:a="http://schemas.openxmlformats.org/drawingml/2006/main" noGrp="1"/>
          </p:cNvSpPr>
          <p:nvPr/>
        </p:nvSpPr>
        <p:spPr>
          <a:xfrm xmlns:a="http://schemas.openxmlformats.org/drawingml/2006/main">
            <a:off x="514350" y="6286500"/>
            <a:ext cx="96202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b="1">
                <a:solidFill>
                  <a:srgbClr val="245541"/>
                </a:solidFill>
                <a:latin typeface="Noto Sans JP"/>
                <a:ea typeface="Noto Sans JP"/>
                <a:cs typeface="Noto Sans JP"/>
              </a:defRPr>
            </a:defPPr>
          </a:lstStyle>
          <a:p xmlns:a="http://schemas.openxmlformats.org/drawingml/2006/main">
            <a:pPr>
              <a:defRPr sz="1650" b="1">
                <a:solidFill>
                  <a:srgbClr val="245541"/>
                </a:solidFill>
                <a:latin typeface="Noto Sans JP"/>
                <a:ea typeface="Noto Sans JP"/>
                <a:cs typeface="Noto Sans JP"/>
              </a:defRPr>
            </a:pPr>
            <a:r>
              <a:rPr sz="1650" b="1">
                <a:solidFill>
                  <a:srgbClr val="245541"/>
                </a:solidFill>
                <a:latin typeface="Noto Sans JP"/>
                <a:ea typeface="Noto Sans JP"/>
                <a:cs typeface="Noto Sans JP"/>
              </a:rPr>
              <a:t>次の行動の例：来週の学級活動で、聞きたいことを1つメモして質問する。月末に記録を読み返す。</a:t>
            </a:r>
          </a:p>
        </p:txBody>
      </p:sp>
    </p:spTree>
    <p:extLst>
      <p:ext uri="{BB962C8B-B14F-4D97-AF65-F5344CB8AC3E}">
        <p14:creationId xmlns:p14="http://schemas.microsoft.com/office/powerpoint/2010/main" val="146600709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material-role">
            <a:extLst xmlns:a="http://schemas.openxmlformats.org/drawingml/2006/main">
              <a:ext uri="{FF2B5EF4-FFF2-40B4-BE49-F238E27FC236}">
                <a16:creationId xmlns:a16="http://schemas.microsoft.com/office/drawing/2014/main" id="{1635D981-2123-45C3-82E1-63EB3A001D2D}"/>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07　校内の打合せ・研修</a:t>
            </a:r>
          </a:p>
        </p:txBody>
      </p:sp>
      <p:sp>
        <p:nvSpPr>
          <p:cNvPr id="2" name="page-heading">
            <a:extLst xmlns:a="http://schemas.openxmlformats.org/drawingml/2006/main">
              <a:ext uri="{FF2B5EF4-FFF2-40B4-BE49-F238E27FC236}">
                <a16:creationId xmlns:a16="http://schemas.microsoft.com/office/drawing/2014/main" id="{EA5CE864-10FA-4C65-A4C8-3D8235973B83}"/>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10分の校内研修と参考資料</a:t>
            </a:r>
          </a:p>
        </p:txBody>
      </p:sp>
      <p:sp>
        <p:nvSpPr>
          <p:cNvPr id="3" name="page-intro">
            <a:extLst xmlns:a="http://schemas.openxmlformats.org/drawingml/2006/main">
              <a:ext uri="{FF2B5EF4-FFF2-40B4-BE49-F238E27FC236}">
                <a16:creationId xmlns:a16="http://schemas.microsoft.com/office/drawing/2014/main" id="{D15DCEBA-4FE0-49CD-9C80-2DF995B7CF3B}"/>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既存の学年会などで使えます。最後に、授業で試すことと確認日を1つ決めます。</a:t>
            </a:r>
          </a:p>
        </p:txBody>
      </p:sp>
      <p:sp>
        <p:nvSpPr>
          <p:cNvPr id="4" name="page-footer">
            <a:extLst xmlns:a="http://schemas.openxmlformats.org/drawingml/2006/main">
              <a:ext uri="{FF2B5EF4-FFF2-40B4-BE49-F238E27FC236}">
                <a16:creationId xmlns:a16="http://schemas.microsoft.com/office/drawing/2014/main" id="{B5355C83-FAB5-403B-A6FD-86A066BA6623}"/>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資料07　6/8</a:t>
            </a:r>
          </a:p>
        </p:txBody>
      </p:sp>
      <p:sp>
        <p:nvSpPr>
          <p:cNvPr id="5" name="meeting-0">
            <a:extLst xmlns:a="http://schemas.openxmlformats.org/drawingml/2006/main">
              <a:ext uri="{FF2B5EF4-FFF2-40B4-BE49-F238E27FC236}">
                <a16:creationId xmlns:a16="http://schemas.microsoft.com/office/drawing/2014/main" id="{E218248B-201C-472E-9022-BBB6912DCF67}"/>
              </a:ext>
            </a:extLst>
          </p:cNvPr>
          <p:cNvSpPr>
            <a:spLocks xmlns:a="http://schemas.openxmlformats.org/drawingml/2006/main" noGrp="1"/>
          </p:cNvSpPr>
          <p:nvPr/>
        </p:nvSpPr>
        <p:spPr>
          <a:xfrm xmlns:a="http://schemas.openxmlformats.org/drawingml/2006/main">
            <a:off x="514350" y="2019300"/>
            <a:ext cx="962025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2分：現在の様式と、実際に読み返す時間を確認する。</a:t>
            </a:r>
          </a:p>
        </p:txBody>
      </p:sp>
      <p:sp>
        <p:nvSpPr>
          <p:cNvPr id="6" name="meeting-1">
            <a:extLst xmlns:a="http://schemas.openxmlformats.org/drawingml/2006/main">
              <a:ext uri="{FF2B5EF4-FFF2-40B4-BE49-F238E27FC236}">
                <a16:creationId xmlns:a16="http://schemas.microsoft.com/office/drawing/2014/main" id="{143B1084-5FB5-4ACD-82C6-376ABBD9CACF}"/>
              </a:ext>
            </a:extLst>
          </p:cNvPr>
          <p:cNvSpPr>
            <a:spLocks xmlns:a="http://schemas.openxmlformats.org/drawingml/2006/main" noGrp="1"/>
          </p:cNvSpPr>
          <p:nvPr/>
        </p:nvSpPr>
        <p:spPr>
          <a:xfrm xmlns:a="http://schemas.openxmlformats.org/drawingml/2006/main">
            <a:off x="514350" y="2600325"/>
            <a:ext cx="962025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5分：記入だけで終わる場面を1つ選び、対話の問いを考える。</a:t>
            </a:r>
          </a:p>
        </p:txBody>
      </p:sp>
      <p:sp>
        <p:nvSpPr>
          <p:cNvPr id="7" name="meeting-2">
            <a:extLst xmlns:a="http://schemas.openxmlformats.org/drawingml/2006/main">
              <a:ext uri="{FF2B5EF4-FFF2-40B4-BE49-F238E27FC236}">
                <a16:creationId xmlns:a16="http://schemas.microsoft.com/office/drawing/2014/main" id="{58D2455B-7D6D-4463-877E-7329EB084F48}"/>
              </a:ext>
            </a:extLst>
          </p:cNvPr>
          <p:cNvSpPr>
            <a:spLocks xmlns:a="http://schemas.openxmlformats.org/drawingml/2006/main" noGrp="1"/>
          </p:cNvSpPr>
          <p:nvPr/>
        </p:nvSpPr>
        <p:spPr>
          <a:xfrm xmlns:a="http://schemas.openxmlformats.org/drawingml/2006/main">
            <a:off x="514350" y="3181350"/>
            <a:ext cx="962025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1">
                <a:solidFill>
                  <a:srgbClr val="243A32"/>
                </a:solidFill>
                <a:latin typeface="Noto Sans JP"/>
                <a:ea typeface="Noto Sans JP"/>
                <a:cs typeface="Noto Sans JP"/>
              </a:defRPr>
            </a:defPPr>
          </a:lstStyle>
          <a:p xmlns:a="http://schemas.openxmlformats.org/drawingml/2006/main">
            <a:pPr>
              <a:defRPr sz="1725" b="1">
                <a:solidFill>
                  <a:srgbClr val="243A32"/>
                </a:solidFill>
                <a:latin typeface="Noto Sans JP"/>
                <a:ea typeface="Noto Sans JP"/>
                <a:cs typeface="Noto Sans JP"/>
              </a:defRPr>
            </a:pPr>
            <a:r>
              <a:rPr sz="1725" b="1">
                <a:solidFill>
                  <a:srgbClr val="243A32"/>
                </a:solidFill>
                <a:latin typeface="Noto Sans JP"/>
                <a:ea typeface="Noto Sans JP"/>
                <a:cs typeface="Noto Sans JP"/>
              </a:rPr>
              <a:t>3分：次の活用日と、引継ぎ・個人情報の扱いを確認する。</a:t>
            </a:r>
          </a:p>
        </p:txBody>
      </p:sp>
      <p:sp>
        <p:nvSpPr>
          <p:cNvPr id="8" name="specific-note">
            <a:extLst xmlns:a="http://schemas.openxmlformats.org/drawingml/2006/main">
              <a:ext uri="{FF2B5EF4-FFF2-40B4-BE49-F238E27FC236}">
                <a16:creationId xmlns:a16="http://schemas.microsoft.com/office/drawing/2014/main" id="{B3372987-334B-4E6A-AE87-A0458D1AB17E}"/>
              </a:ext>
            </a:extLst>
          </p:cNvPr>
          <p:cNvSpPr>
            <a:spLocks xmlns:a="http://schemas.openxmlformats.org/drawingml/2006/main" noGrp="1"/>
          </p:cNvSpPr>
          <p:nvPr/>
        </p:nvSpPr>
        <p:spPr>
          <a:xfrm xmlns:a="http://schemas.openxmlformats.org/drawingml/2006/main">
            <a:off x="514350" y="3895725"/>
            <a:ext cx="9620250" cy="676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59665F"/>
                </a:solidFill>
                <a:latin typeface="Noto Sans JP"/>
                <a:ea typeface="Noto Sans JP"/>
                <a:cs typeface="Noto Sans JP"/>
              </a:defRPr>
            </a:defPPr>
          </a:lstStyle>
          <a:p xmlns:a="http://schemas.openxmlformats.org/drawingml/2006/main">
            <a:pPr>
              <a:defRPr sz="1350" b="0">
                <a:solidFill>
                  <a:srgbClr val="59665F"/>
                </a:solidFill>
                <a:latin typeface="Noto Sans JP"/>
                <a:ea typeface="Noto Sans JP"/>
                <a:cs typeface="Noto Sans JP"/>
              </a:defRPr>
            </a:pPr>
            <a:r>
              <a:rPr sz="1350" b="0">
                <a:solidFill>
                  <a:srgbClr val="59665F"/>
                </a:solidFill>
                <a:latin typeface="Noto Sans JP"/>
                <a:ea typeface="Noto Sans JP"/>
                <a:cs typeface="Noto Sans JP"/>
              </a:rPr>
              <a:t>記録はA4判、各学年の蓄積は数ページ（5枚以内）とする留意事項があります。入試・就職試験でのそのままの利用は適切でないと示されています。</a:t>
            </a:r>
          </a:p>
        </p:txBody>
      </p:sp>
      <p:sp>
        <p:nvSpPr>
          <p:cNvPr id="9" name="source-heading">
            <a:extLst xmlns:a="http://schemas.openxmlformats.org/drawingml/2006/main">
              <a:ext uri="{FF2B5EF4-FFF2-40B4-BE49-F238E27FC236}">
                <a16:creationId xmlns:a16="http://schemas.microsoft.com/office/drawing/2014/main" id="{39203C91-01BD-480E-BE21-0BBC17FBB42D}"/>
              </a:ext>
            </a:extLst>
          </p:cNvPr>
          <p:cNvSpPr>
            <a:spLocks xmlns:a="http://schemas.openxmlformats.org/drawingml/2006/main" noGrp="1"/>
          </p:cNvSpPr>
          <p:nvPr/>
        </p:nvSpPr>
        <p:spPr>
          <a:xfrm xmlns:a="http://schemas.openxmlformats.org/drawingml/2006/main">
            <a:off x="514350" y="4676775"/>
            <a:ext cx="9620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1">
                <a:solidFill>
                  <a:srgbClr val="245541"/>
                </a:solidFill>
                <a:latin typeface="Noto Sans JP"/>
                <a:ea typeface="Noto Sans JP"/>
                <a:cs typeface="Noto Sans JP"/>
              </a:defRPr>
            </a:defPPr>
          </a:lstStyle>
          <a:p xmlns:a="http://schemas.openxmlformats.org/drawingml/2006/main">
            <a:pPr>
              <a:defRPr sz="1725" b="1">
                <a:solidFill>
                  <a:srgbClr val="245541"/>
                </a:solidFill>
                <a:latin typeface="Noto Sans JP"/>
                <a:ea typeface="Noto Sans JP"/>
                <a:cs typeface="Noto Sans JP"/>
              </a:defRPr>
            </a:pPr>
            <a:r>
              <a:rPr sz="1725" b="1">
                <a:solidFill>
                  <a:srgbClr val="245541"/>
                </a:solidFill>
                <a:latin typeface="Noto Sans JP"/>
                <a:ea typeface="Noto Sans JP"/>
                <a:cs typeface="Noto Sans JP"/>
              </a:rPr>
              <a:t>文部科学省の参考資料</a:t>
            </a:r>
          </a:p>
        </p:txBody>
      </p:sp>
      <p:sp>
        <p:nvSpPr>
          <p:cNvPr id="10" name="source-label-0">
            <a:extLst xmlns:a="http://schemas.openxmlformats.org/drawingml/2006/main">
              <a:ext uri="{FF2B5EF4-FFF2-40B4-BE49-F238E27FC236}">
                <a16:creationId xmlns:a16="http://schemas.microsoft.com/office/drawing/2014/main" id="{13F7F485-BE04-4D9A-967B-E48CEE891300}"/>
              </a:ext>
            </a:extLst>
          </p:cNvPr>
          <p:cNvSpPr>
            <a:spLocks xmlns:a="http://schemas.openxmlformats.org/drawingml/2006/main" noGrp="1"/>
          </p:cNvSpPr>
          <p:nvPr/>
        </p:nvSpPr>
        <p:spPr>
          <a:xfrm xmlns:a="http://schemas.openxmlformats.org/drawingml/2006/main">
            <a:off x="514350" y="5086350"/>
            <a:ext cx="9620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13" b="0">
                <a:solidFill>
                  <a:srgbClr val="243A32"/>
                </a:solidFill>
                <a:latin typeface="Noto Sans JP"/>
                <a:ea typeface="Noto Sans JP"/>
                <a:cs typeface="Noto Sans JP"/>
              </a:defRPr>
            </a:defPPr>
          </a:lstStyle>
          <a:p xmlns:a="http://schemas.openxmlformats.org/drawingml/2006/main">
            <a:pPr>
              <a:defRPr sz="1313" b="0">
                <a:solidFill>
                  <a:srgbClr val="243A32"/>
                </a:solidFill>
                <a:latin typeface="Noto Sans JP"/>
                <a:ea typeface="Noto Sans JP"/>
                <a:cs typeface="Noto Sans JP"/>
              </a:defRPr>
            </a:pPr>
            <a:r>
              <a:rPr sz="1313" b="0">
                <a:solidFill>
                  <a:srgbClr val="243A32"/>
                </a:solidFill>
                <a:latin typeface="Noto Sans JP"/>
                <a:ea typeface="Noto Sans JP"/>
                <a:cs typeface="Noto Sans JP"/>
              </a:rPr>
              <a:t>中学校・高等学校キャリア教育の手引き（2023年3月）第4章 pp.111–112</a:t>
            </a:r>
          </a:p>
        </p:txBody>
      </p:sp>
      <p:sp>
        <p:nvSpPr>
          <p:cNvPr id="11" name="source-url-0">
            <a:extLst xmlns:a="http://schemas.openxmlformats.org/drawingml/2006/main">
              <a:ext uri="{FF2B5EF4-FFF2-40B4-BE49-F238E27FC236}">
                <a16:creationId xmlns:a16="http://schemas.microsoft.com/office/drawing/2014/main" id="{9E7F9EED-EB42-4614-BE2F-EED6AFD1708C}"/>
              </a:ext>
            </a:extLst>
          </p:cNvPr>
          <p:cNvSpPr>
            <a:spLocks xmlns:a="http://schemas.openxmlformats.org/drawingml/2006/main" noGrp="1"/>
          </p:cNvSpPr>
          <p:nvPr/>
        </p:nvSpPr>
        <p:spPr>
          <a:xfrm xmlns:a="http://schemas.openxmlformats.org/drawingml/2006/main">
            <a:off x="514350" y="5381625"/>
            <a:ext cx="962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088" b="0">
                <a:solidFill>
                  <a:srgbClr val="245541"/>
                </a:solidFill>
                <a:latin typeface="Noto Sans JP"/>
                <a:ea typeface="Noto Sans JP"/>
                <a:cs typeface="Noto Sans JP"/>
              </a:defRPr>
            </a:defPPr>
          </a:lstStyle>
          <a:p xmlns:a="http://schemas.openxmlformats.org/drawingml/2006/main">
            <a:pPr>
              <a:defRPr sz="1088" b="0">
                <a:solidFill>
                  <a:srgbClr val="245541"/>
                </a:solidFill>
                <a:latin typeface="Noto Sans JP"/>
                <a:ea typeface="Noto Sans JP"/>
                <a:cs typeface="Noto Sans JP"/>
              </a:defRPr>
            </a:pPr>
            <a:r>
              <a:rPr sz="1088" b="0">
                <a:solidFill>
                  <a:srgbClr val="245541"/>
                </a:solidFill>
                <a:latin typeface="Noto Sans JP"/>
                <a:ea typeface="Noto Sans JP"/>
                <a:cs typeface="Noto Sans JP"/>
                <a:hlinkClick xmlns:r="http://schemas.openxmlformats.org/officeDocument/2006/relationships" r:id="R85906a54807347b8"/>
              </a:rPr>
              <a:t>https://www.mext.go.jp/a_menu/shotou/career/detail/mext_00010.html</a:t>
            </a:r>
          </a:p>
        </p:txBody>
      </p:sp>
      <p:sp>
        <p:nvSpPr>
          <p:cNvPr id="12" name="source-label-1">
            <a:extLst xmlns:a="http://schemas.openxmlformats.org/drawingml/2006/main">
              <a:ext uri="{FF2B5EF4-FFF2-40B4-BE49-F238E27FC236}">
                <a16:creationId xmlns:a16="http://schemas.microsoft.com/office/drawing/2014/main" id="{05A1CFD1-383D-4756-85C4-2ECD67550F0A}"/>
              </a:ext>
            </a:extLst>
          </p:cNvPr>
          <p:cNvSpPr>
            <a:spLocks xmlns:a="http://schemas.openxmlformats.org/drawingml/2006/main" noGrp="1"/>
          </p:cNvSpPr>
          <p:nvPr/>
        </p:nvSpPr>
        <p:spPr>
          <a:xfrm xmlns:a="http://schemas.openxmlformats.org/drawingml/2006/main">
            <a:off x="514350" y="5715000"/>
            <a:ext cx="9620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13" b="0">
                <a:solidFill>
                  <a:srgbClr val="243A32"/>
                </a:solidFill>
                <a:latin typeface="Noto Sans JP"/>
                <a:ea typeface="Noto Sans JP"/>
                <a:cs typeface="Noto Sans JP"/>
              </a:defRPr>
            </a:defPPr>
          </a:lstStyle>
          <a:p xmlns:a="http://schemas.openxmlformats.org/drawingml/2006/main">
            <a:pPr>
              <a:defRPr sz="1313" b="0">
                <a:solidFill>
                  <a:srgbClr val="243A32"/>
                </a:solidFill>
                <a:latin typeface="Noto Sans JP"/>
                <a:ea typeface="Noto Sans JP"/>
                <a:cs typeface="Noto Sans JP"/>
              </a:defRPr>
            </a:pPr>
            <a:r>
              <a:rPr sz="1313" b="0">
                <a:solidFill>
                  <a:srgbClr val="243A32"/>
                </a:solidFill>
                <a:latin typeface="Noto Sans JP"/>
                <a:ea typeface="Noto Sans JP"/>
                <a:cs typeface="Noto Sans JP"/>
              </a:rPr>
              <a:t>「キャリア・パスポート」Q&amp;A（令和4年3月改訂）問2・3・5・6・8</a:t>
            </a:r>
          </a:p>
        </p:txBody>
      </p:sp>
      <p:sp>
        <p:nvSpPr>
          <p:cNvPr id="13" name="source-url-1">
            <a:extLst xmlns:a="http://schemas.openxmlformats.org/drawingml/2006/main">
              <a:ext uri="{FF2B5EF4-FFF2-40B4-BE49-F238E27FC236}">
                <a16:creationId xmlns:a16="http://schemas.microsoft.com/office/drawing/2014/main" id="{A839C98F-CD5A-48D5-8E46-91334D39971B}"/>
              </a:ext>
            </a:extLst>
          </p:cNvPr>
          <p:cNvSpPr>
            <a:spLocks xmlns:a="http://schemas.openxmlformats.org/drawingml/2006/main" noGrp="1"/>
          </p:cNvSpPr>
          <p:nvPr/>
        </p:nvSpPr>
        <p:spPr>
          <a:xfrm xmlns:a="http://schemas.openxmlformats.org/drawingml/2006/main">
            <a:off x="514350" y="6010275"/>
            <a:ext cx="962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088" b="0">
                <a:solidFill>
                  <a:srgbClr val="245541"/>
                </a:solidFill>
                <a:latin typeface="Noto Sans JP"/>
                <a:ea typeface="Noto Sans JP"/>
                <a:cs typeface="Noto Sans JP"/>
              </a:defRPr>
            </a:defPPr>
          </a:lstStyle>
          <a:p xmlns:a="http://schemas.openxmlformats.org/drawingml/2006/main">
            <a:pPr>
              <a:defRPr sz="1088" b="0">
                <a:solidFill>
                  <a:srgbClr val="245541"/>
                </a:solidFill>
                <a:latin typeface="Noto Sans JP"/>
                <a:ea typeface="Noto Sans JP"/>
                <a:cs typeface="Noto Sans JP"/>
              </a:defRPr>
            </a:pPr>
            <a:r>
              <a:rPr sz="1088" b="0">
                <a:solidFill>
                  <a:srgbClr val="245541"/>
                </a:solidFill>
                <a:latin typeface="Noto Sans JP"/>
                <a:ea typeface="Noto Sans JP"/>
                <a:cs typeface="Noto Sans JP"/>
                <a:hlinkClick xmlns:r="http://schemas.openxmlformats.org/officeDocument/2006/relationships" r:id="R1921d0d2ad604943"/>
              </a:rPr>
              <a:t>https://www.mext.go.jp/a_menu/shotou/career/detail/1419917_00001.htm</a:t>
            </a:r>
          </a:p>
        </p:txBody>
      </p:sp>
      <p:sp>
        <p:nvSpPr>
          <p:cNvPr id="14" name="original-material-disclosure">
            <a:extLst xmlns:a="http://schemas.openxmlformats.org/drawingml/2006/main">
              <a:ext uri="{FF2B5EF4-FFF2-40B4-BE49-F238E27FC236}">
                <a16:creationId xmlns:a16="http://schemas.microsoft.com/office/drawing/2014/main" id="{EE02062B-8E21-40F8-8BFB-BEB01A3FB84F}"/>
              </a:ext>
            </a:extLst>
          </p:cNvPr>
          <p:cNvSpPr>
            <a:spLocks xmlns:a="http://schemas.openxmlformats.org/drawingml/2006/main" noGrp="1"/>
          </p:cNvSpPr>
          <p:nvPr/>
        </p:nvSpPr>
        <p:spPr>
          <a:xfrm xmlns:a="http://schemas.openxmlformats.org/drawingml/2006/main">
            <a:off x="514350" y="6572250"/>
            <a:ext cx="9620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63" b="0">
                <a:solidFill>
                  <a:srgbClr val="59665F"/>
                </a:solidFill>
                <a:latin typeface="Noto Sans JP"/>
                <a:ea typeface="Noto Sans JP"/>
                <a:cs typeface="Noto Sans JP"/>
              </a:defRPr>
            </a:defPPr>
          </a:lstStyle>
          <a:p xmlns:a="http://schemas.openxmlformats.org/drawingml/2006/main">
            <a:pPr>
              <a:defRPr sz="1163" b="0">
                <a:solidFill>
                  <a:srgbClr val="59665F"/>
                </a:solidFill>
                <a:latin typeface="Noto Sans JP"/>
                <a:ea typeface="Noto Sans JP"/>
                <a:cs typeface="Noto Sans JP"/>
              </a:defRPr>
            </a:pPr>
            <a:r>
              <a:rPr sz="1163" b="0">
                <a:solidFill>
                  <a:srgbClr val="59665F"/>
                </a:solidFill>
                <a:latin typeface="Noto Sans JP"/>
                <a:ea typeface="Noto Sans JP"/>
                <a:cs typeface="Noto Sans JP"/>
              </a:rPr>
              <a:t>本資料は手引き等を参考にした吉田正之のオリジナル資料です。文部科学省の公式様式ではありません。</a:t>
            </a:r>
          </a:p>
          <a:p xmlns:a="http://schemas.openxmlformats.org/drawingml/2006/main">
            <a:pPr>
              <a:defRPr sz="1163" b="0">
                <a:solidFill>
                  <a:srgbClr val="59665F"/>
                </a:solidFill>
                <a:latin typeface="Noto Sans JP"/>
                <a:ea typeface="Noto Sans JP"/>
                <a:cs typeface="Noto Sans JP"/>
              </a:defRPr>
            </a:pPr>
            <a:r>
              <a:rPr sz="1163" b="0">
                <a:solidFill>
                  <a:srgbClr val="59665F"/>
                </a:solidFill>
                <a:latin typeface="Noto Sans JP"/>
                <a:ea typeface="Noto Sans JP"/>
                <a:cs typeface="Noto Sans JP"/>
              </a:rPr>
              <a:t>学校内の授業・研修に印刷・編集して使えます。ページ番号は冊子の表記です。</a:t>
            </a:r>
          </a:p>
        </p:txBody>
      </p:sp>
    </p:spTree>
    <p:extLst>
      <p:ext uri="{BB962C8B-B14F-4D97-AF65-F5344CB8AC3E}">
        <p14:creationId xmlns:p14="http://schemas.microsoft.com/office/powerpoint/2010/main" val="86395225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aterial-role">
            <a:extLst xmlns:a="http://schemas.openxmlformats.org/drawingml/2006/main">
              <a:ext uri="{FF2B5EF4-FFF2-40B4-BE49-F238E27FC236}">
                <a16:creationId xmlns:a16="http://schemas.microsoft.com/office/drawing/2014/main" id="{ED726148-D8A9-4179-86AE-64CC7AECF0D8}"/>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07　実践の進め方（モデル案）</a:t>
            </a:r>
          </a:p>
        </p:txBody>
      </p:sp>
      <p:sp>
        <p:nvSpPr>
          <p:cNvPr id="2" name="page-heading">
            <a:extLst xmlns:a="http://schemas.openxmlformats.org/drawingml/2006/main">
              <a:ext uri="{FF2B5EF4-FFF2-40B4-BE49-F238E27FC236}">
                <a16:creationId xmlns:a16="http://schemas.microsoft.com/office/drawing/2014/main" id="{DD9A8059-2CC1-4EA9-8870-3219F2117CDD}"/>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体験の記録を対話に生かす20分</a:t>
            </a:r>
          </a:p>
        </p:txBody>
      </p:sp>
      <p:sp>
        <p:nvSpPr>
          <p:cNvPr id="3" name="page-intro">
            <a:extLst xmlns:a="http://schemas.openxmlformats.org/drawingml/2006/main">
              <a:ext uri="{FF2B5EF4-FFF2-40B4-BE49-F238E27FC236}">
                <a16:creationId xmlns:a16="http://schemas.microsoft.com/office/drawing/2014/main" id="{AD7C9995-E5A1-433F-89E5-8B1620C20DDA}"/>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モデル案：中2・職場体験後の学級活動。学校の既存記録を使い、本人が話したい場面から始めます。</a:t>
            </a:r>
          </a:p>
        </p:txBody>
      </p:sp>
      <p:sp>
        <p:nvSpPr>
          <p:cNvPr id="4" name="page-footer">
            <a:extLst xmlns:a="http://schemas.openxmlformats.org/drawingml/2006/main">
              <a:ext uri="{FF2B5EF4-FFF2-40B4-BE49-F238E27FC236}">
                <a16:creationId xmlns:a16="http://schemas.microsoft.com/office/drawing/2014/main" id="{A55F04CE-1C80-4AC4-8484-48CB326F64D9}"/>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資料07　7/8</a:t>
            </a:r>
          </a:p>
        </p:txBody>
      </p:sp>
      <p:sp>
        <p:nvSpPr>
          <p:cNvPr id="5" name="practice-setup">
            <a:extLst xmlns:a="http://schemas.openxmlformats.org/drawingml/2006/main">
              <a:ext uri="{FF2B5EF4-FFF2-40B4-BE49-F238E27FC236}">
                <a16:creationId xmlns:a16="http://schemas.microsoft.com/office/drawing/2014/main" id="{2A4E393C-D9BA-4887-9B1D-4735E2BDD8E6}"/>
              </a:ext>
            </a:extLst>
          </p:cNvPr>
          <p:cNvSpPr>
            <a:spLocks xmlns:a="http://schemas.openxmlformats.org/drawingml/2006/main" noGrp="1"/>
          </p:cNvSpPr>
          <p:nvPr/>
        </p:nvSpPr>
        <p:spPr>
          <a:xfrm xmlns:a="http://schemas.openxmlformats.org/drawingml/2006/main">
            <a:off x="514350" y="1952625"/>
            <a:ext cx="96202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88" b="0">
                <a:solidFill>
                  <a:srgbClr val="243A32"/>
                </a:solidFill>
                <a:latin typeface="Noto Sans JP"/>
                <a:ea typeface="Noto Sans JP"/>
                <a:cs typeface="Noto Sans JP"/>
              </a:defRPr>
            </a:defPPr>
          </a:lstStyle>
          <a:p xmlns:a="http://schemas.openxmlformats.org/drawingml/2006/main">
            <a:pPr>
              <a:defRPr sz="1388" b="0">
                <a:solidFill>
                  <a:srgbClr val="243A32"/>
                </a:solidFill>
                <a:latin typeface="Noto Sans JP"/>
                <a:ea typeface="Noto Sans JP"/>
                <a:cs typeface="Noto Sans JP"/>
              </a:defRPr>
            </a:pPr>
            <a:r>
              <a:rPr sz="1388" b="0">
                <a:solidFill>
                  <a:srgbClr val="243A32"/>
                </a:solidFill>
                <a:latin typeface="Noto Sans JP"/>
                <a:ea typeface="Noto Sans JP"/>
                <a:cs typeface="Noto Sans JP"/>
              </a:rPr>
              <a:t>ねらい：体験前の自分と今の考えを比べ、次に確かめたいことや必要な支援を考える。</a:t>
            </a:r>
          </a:p>
          <a:p xmlns:a="http://schemas.openxmlformats.org/drawingml/2006/main">
            <a:pPr>
              <a:defRPr sz="1388" b="0">
                <a:solidFill>
                  <a:srgbClr val="243A32"/>
                </a:solidFill>
                <a:latin typeface="Noto Sans JP"/>
                <a:ea typeface="Noto Sans JP"/>
                <a:cs typeface="Noto Sans JP"/>
              </a:defRPr>
            </a:pPr>
            <a:r>
              <a:rPr sz="1388" b="0">
                <a:solidFill>
                  <a:srgbClr val="243A32"/>
                </a:solidFill>
                <a:latin typeface="Noto Sans JP"/>
                <a:ea typeface="Noto Sans JP"/>
                <a:cs typeface="Noto Sans JP"/>
              </a:rPr>
              <a:t>準備：本人の体験前後の記録。共有する部分は本人と相談し、学校の管理方法に沿って扱う。</a:t>
            </a:r>
          </a:p>
        </p:txBody>
      </p:sp>
      <p:graphicFrame>
        <p:nvGraphicFramePr>
          <p:cNvPr id="6" name="">
            <a:extLst xmlns:a="http://schemas.openxmlformats.org/drawingml/2006/main">
              <a:ext uri="{FF2B5EF4-FFF2-40B4-BE49-F238E27FC236}">
                <a16:creationId xmlns:a16="http://schemas.microsoft.com/office/drawing/2014/main" id="{76BE01C3-2510-426E-A0F4-0F10A477EE82}"/>
              </a:ext>
            </a:extLst>
          </p:cNvPr>
          <p:cNvGraphicFramePr/>
          <p:nvPr/>
        </p:nvGraphicFramePr>
        <p:xfrm>
          <a:off xmlns:a="http://schemas.openxmlformats.org/drawingml/2006/main" x="514350" y="2905125"/>
          <a:ext xmlns:a="http://schemas.openxmlformats.org/drawingml/2006/main" cx="9620250" cy="3276600"/>
        </p:xfrm>
        <a:graphic xmlns:a="http://schemas.openxmlformats.org/drawingml/2006/main">
          <a:graphicData uri="http://schemas.openxmlformats.org/drawingml/2006/table">
            <a:tbl>
              <a:tblPr firstRow="0" bandRow="0"/>
              <a:tblGrid>
                <a:gridCol w="857250"/>
                <a:gridCol w="4191000"/>
                <a:gridCol w="4572000"/>
              </a:tblGrid>
              <a:tr h="655320">
                <a:tc>
                  <a:txBody>
                    <a:bodyPr wrap="square" lIns="123825" tIns="95250" rIns="123825" bIns="95250">
                      <a:noAutofit/>
                    </a:bodyPr>
                    <a:lstStyle/>
                    <a:p>
                      <a:r>
                        <a:rPr sz="1388" b="1">
                          <a:solidFill>
                            <a:srgbClr val="FFFFFF"/>
                          </a:solidFill>
                          <a:latin typeface="Noto Sans JP"/>
                          <a:ea typeface="Noto Sans JP"/>
                          <a:cs typeface="Noto Sans JP"/>
                        </a:rPr>
                        <a:t>時間</a:t>
                      </a:r>
                    </a:p>
                  </a:txBody>
                  <a:tcPr marL="91440" marR="91440" marT="45720" marB="45720" anchor="ctr">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388" b="1">
                          <a:solidFill>
                            <a:srgbClr val="FFFFFF"/>
                          </a:solidFill>
                          <a:latin typeface="Noto Sans JP"/>
                          <a:ea typeface="Noto Sans JP"/>
                          <a:cs typeface="Noto Sans JP"/>
                        </a:rPr>
                        <a:t>生徒が考え、行うこと</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388" b="1">
                          <a:solidFill>
                            <a:srgbClr val="FFFFFF"/>
                          </a:solidFill>
                          <a:latin typeface="Noto Sans JP"/>
                          <a:ea typeface="Noto Sans JP"/>
                          <a:cs typeface="Noto Sans JP"/>
                        </a:rPr>
                        <a:t>先生の問い・関わり</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655320">
                <a:tc>
                  <a:txBody>
                    <a:bodyPr wrap="square" lIns="123825" tIns="95250" rIns="123825" bIns="95250">
                      <a:noAutofit/>
                    </a:bodyPr>
                    <a:lstStyle/>
                    <a:p>
                      <a:r>
                        <a:rPr sz="1388" b="0">
                          <a:solidFill>
                            <a:srgbClr val="243A32"/>
                          </a:solidFill>
                          <a:latin typeface="Noto Sans JP"/>
                          <a:ea typeface="Noto Sans JP"/>
                          <a:cs typeface="Noto Sans JP"/>
                        </a:rPr>
                        <a:t>3分</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読み返したい記録と、気になる一文を選ぶ。</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『どこから話してみたい？』と入口を選べるようにする。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55320">
                <a:tc>
                  <a:txBody>
                    <a:bodyPr wrap="square" lIns="123825" tIns="95250" rIns="123825" bIns="95250">
                      <a:noAutofit/>
                    </a:bodyPr>
                    <a:lstStyle/>
                    <a:p>
                      <a:r>
                        <a:rPr sz="1388" b="0">
                          <a:solidFill>
                            <a:srgbClr val="243A32"/>
                          </a:solidFill>
                          <a:latin typeface="Noto Sans JP"/>
                          <a:ea typeface="Noto Sans JP"/>
                          <a:cs typeface="Noto Sans JP"/>
                        </a:rPr>
                        <a:t>5分</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前の自分と今の共通点・違いを考える。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『今も大切なことは？』変わらない点も聞く。</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55320">
                <a:tc>
                  <a:txBody>
                    <a:bodyPr wrap="square" lIns="123825" tIns="95250" rIns="123825" bIns="95250">
                      <a:noAutofit/>
                    </a:bodyPr>
                    <a:lstStyle/>
                    <a:p>
                      <a:r>
                        <a:rPr sz="1388" b="0">
                          <a:solidFill>
                            <a:srgbClr val="243A32"/>
                          </a:solidFill>
                          <a:latin typeface="Noto Sans JP"/>
                          <a:ea typeface="Noto Sans JP"/>
                          <a:cs typeface="Noto Sans JP"/>
                        </a:rPr>
                        <a:t>7分</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個人・ペア・先生との対話から方法を選ぶ。</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『どんな場面？』『何があるとできそう？』と聞く。</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55320">
                <a:tc>
                  <a:txBody>
                    <a:bodyPr wrap="square" lIns="123825" tIns="95250" rIns="123825" bIns="95250">
                      <a:noAutofit/>
                    </a:bodyPr>
                    <a:lstStyle/>
                    <a:p>
                      <a:r>
                        <a:rPr sz="1388" b="0">
                          <a:solidFill>
                            <a:srgbClr val="243A32"/>
                          </a:solidFill>
                          <a:latin typeface="Noto Sans JP"/>
                          <a:ea typeface="Noto Sans JP"/>
                          <a:cs typeface="Noto Sans JP"/>
                        </a:rPr>
                        <a:t>5分</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確かめたいことや相談先、読み返す日を考える。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考え中でもよい。次の確認の機会を残す。</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bl>
          </a:graphicData>
        </a:graphic>
      </p:graphicFrame>
      <p:sp>
        <p:nvSpPr>
          <p:cNvPr id="7" name="practice-note">
            <a:extLst xmlns:a="http://schemas.openxmlformats.org/drawingml/2006/main">
              <a:ext uri="{FF2B5EF4-FFF2-40B4-BE49-F238E27FC236}">
                <a16:creationId xmlns:a16="http://schemas.microsoft.com/office/drawing/2014/main" id="{DDCA7FD5-6A01-41A0-8517-E88030DE5289}"/>
              </a:ext>
            </a:extLst>
          </p:cNvPr>
          <p:cNvSpPr>
            <a:spLocks xmlns:a="http://schemas.openxmlformats.org/drawingml/2006/main" noGrp="1"/>
          </p:cNvSpPr>
          <p:nvPr/>
        </p:nvSpPr>
        <p:spPr>
          <a:xfrm xmlns:a="http://schemas.openxmlformats.org/drawingml/2006/main">
            <a:off x="514350" y="6477000"/>
            <a:ext cx="9620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59665F"/>
                </a:solidFill>
                <a:latin typeface="Noto Sans JP"/>
                <a:ea typeface="Noto Sans JP"/>
                <a:cs typeface="Noto Sans JP"/>
              </a:defRPr>
            </a:defPPr>
          </a:lstStyle>
          <a:p xmlns:a="http://schemas.openxmlformats.org/drawingml/2006/main">
            <a:pPr>
              <a:defRPr sz="1350" b="0">
                <a:solidFill>
                  <a:srgbClr val="59665F"/>
                </a:solidFill>
                <a:latin typeface="Noto Sans JP"/>
                <a:ea typeface="Noto Sans JP"/>
                <a:cs typeface="Noto Sans JP"/>
              </a:defRPr>
            </a:pPr>
            <a:r>
              <a:rPr sz="1350" b="0">
                <a:solidFill>
                  <a:srgbClr val="59665F"/>
                </a:solidFill>
                <a:latin typeface="Noto Sans JP"/>
                <a:ea typeface="Noto Sans JP"/>
                <a:cs typeface="Noto Sans JP"/>
              </a:rPr>
              <a:t>記録を増やす量より、読み返して話し合う使い方を大切にします。今回の記録から蓄積する部分を選び、学級活動・ホームルーム活動での意思決定につなぎます。</a:t>
            </a:r>
          </a:p>
        </p:txBody>
      </p:sp>
    </p:spTree>
    <p:extLst>
      <p:ext uri="{BB962C8B-B14F-4D97-AF65-F5344CB8AC3E}">
        <p14:creationId xmlns:p14="http://schemas.microsoft.com/office/powerpoint/2010/main" val="152369215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material-role">
            <a:extLst xmlns:a="http://schemas.openxmlformats.org/drawingml/2006/main">
              <a:ext uri="{FF2B5EF4-FFF2-40B4-BE49-F238E27FC236}">
                <a16:creationId xmlns:a16="http://schemas.microsoft.com/office/drawing/2014/main" id="{92FA9053-A31B-4060-B334-415A66733C56}"/>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07　実践に使う記録・対話の例</a:t>
            </a:r>
          </a:p>
        </p:txBody>
      </p:sp>
      <p:sp>
        <p:nvSpPr>
          <p:cNvPr id="2" name="page-heading">
            <a:extLst xmlns:a="http://schemas.openxmlformats.org/drawingml/2006/main">
              <a:ext uri="{FF2B5EF4-FFF2-40B4-BE49-F238E27FC236}">
                <a16:creationId xmlns:a16="http://schemas.microsoft.com/office/drawing/2014/main" id="{AE40F22A-1C3C-490C-853B-28E01829795A}"/>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言葉が出にくいときの対話例</a:t>
            </a:r>
          </a:p>
        </p:txBody>
      </p:sp>
      <p:sp>
        <p:nvSpPr>
          <p:cNvPr id="3" name="page-intro">
            <a:extLst xmlns:a="http://schemas.openxmlformats.org/drawingml/2006/main">
              <a:ext uri="{FF2B5EF4-FFF2-40B4-BE49-F238E27FC236}">
                <a16:creationId xmlns:a16="http://schemas.microsoft.com/office/drawing/2014/main" id="{18BF3F22-AE5E-4E74-8428-803A9503065A}"/>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架空のやり取りです。本人が話せる範囲を確かめ、問いを一つずつ選びます。</a:t>
            </a:r>
          </a:p>
        </p:txBody>
      </p:sp>
      <p:sp>
        <p:nvSpPr>
          <p:cNvPr id="4" name="page-footer">
            <a:extLst xmlns:a="http://schemas.openxmlformats.org/drawingml/2006/main">
              <a:ext uri="{FF2B5EF4-FFF2-40B4-BE49-F238E27FC236}">
                <a16:creationId xmlns:a16="http://schemas.microsoft.com/office/drawing/2014/main" id="{848C48F5-62A8-4EF8-A370-D60497E33E6E}"/>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資料07　8/8</a:t>
            </a:r>
          </a:p>
        </p:txBody>
      </p:sp>
      <p:graphicFrame>
        <p:nvGraphicFramePr>
          <p:cNvPr id="5" name="">
            <a:extLst xmlns:a="http://schemas.openxmlformats.org/drawingml/2006/main">
              <a:ext uri="{FF2B5EF4-FFF2-40B4-BE49-F238E27FC236}">
                <a16:creationId xmlns:a16="http://schemas.microsoft.com/office/drawing/2014/main" id="{D7369EC4-8AA0-4C21-9E86-D391FD728532}"/>
              </a:ext>
            </a:extLst>
          </p:cNvPr>
          <p:cNvGraphicFramePr/>
          <p:nvPr/>
        </p:nvGraphicFramePr>
        <p:xfrm>
          <a:off xmlns:a="http://schemas.openxmlformats.org/drawingml/2006/main" x="514350" y="2143125"/>
          <a:ext xmlns:a="http://schemas.openxmlformats.org/drawingml/2006/main" cx="9620250" cy="3714750"/>
        </p:xfrm>
        <a:graphic xmlns:a="http://schemas.openxmlformats.org/drawingml/2006/main">
          <a:graphicData uri="http://schemas.openxmlformats.org/drawingml/2006/table">
            <a:tbl>
              <a:tblPr firstRow="0" bandRow="0"/>
              <a:tblGrid>
                <a:gridCol w="1809750"/>
                <a:gridCol w="4286250"/>
                <a:gridCol w="3524250"/>
              </a:tblGrid>
              <a:tr h="742950">
                <a:tc>
                  <a:txBody>
                    <a:bodyPr wrap="square" lIns="123825" tIns="95250" rIns="123825" bIns="95250">
                      <a:noAutofit/>
                    </a:bodyPr>
                    <a:lstStyle/>
                    <a:p>
                      <a:r>
                        <a:rPr sz="1425" b="1">
                          <a:solidFill>
                            <a:srgbClr val="FFFFFF"/>
                          </a:solidFill>
                          <a:latin typeface="Noto Sans JP"/>
                          <a:ea typeface="Noto Sans JP"/>
                          <a:cs typeface="Noto Sans JP"/>
                        </a:rPr>
                        <a:t>本人の言葉</a:t>
                      </a:r>
                    </a:p>
                  </a:txBody>
                  <a:tcPr marL="91440" marR="91440" marT="45720" marB="45720" anchor="t">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425" b="1">
                          <a:solidFill>
                            <a:srgbClr val="FFFFFF"/>
                          </a:solidFill>
                          <a:latin typeface="Noto Sans JP"/>
                          <a:ea typeface="Noto Sans JP"/>
                          <a:cs typeface="Noto Sans JP"/>
                        </a:rPr>
                        <a:t>先生が返す問い・選択肢</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425" b="1">
                          <a:solidFill>
                            <a:srgbClr val="FFFFFF"/>
                          </a:solidFill>
                          <a:latin typeface="Noto Sans JP"/>
                          <a:ea typeface="Noto Sans JP"/>
                          <a:cs typeface="Noto Sans JP"/>
                        </a:rPr>
                        <a:t>記録すること</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742950">
                <a:tc>
                  <a:txBody>
                    <a:bodyPr wrap="square" lIns="123825" tIns="95250" rIns="123825" bIns="95250">
                      <a:noAutofit/>
                    </a:bodyPr>
                    <a:lstStyle/>
                    <a:p>
                      <a:r>
                        <a:rPr sz="1425" b="0">
                          <a:solidFill>
                            <a:srgbClr val="243A32"/>
                          </a:solidFill>
                          <a:latin typeface="Noto Sans JP"/>
                          <a:ea typeface="Noto Sans JP"/>
                          <a:cs typeface="Noto Sans JP"/>
                        </a:rPr>
                        <a:t>『楽しかった』</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『どの場面が残っている？』絵やメモから選んでもよい。</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本人が選んだ場面と、その理由。</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742950">
                <a:tc>
                  <a:txBody>
                    <a:bodyPr wrap="square" lIns="123825" tIns="95250" rIns="123825" bIns="95250">
                      <a:noAutofit/>
                    </a:bodyPr>
                    <a:lstStyle/>
                    <a:p>
                      <a:r>
                        <a:rPr sz="1425" b="0">
                          <a:solidFill>
                            <a:srgbClr val="243A32"/>
                          </a:solidFill>
                          <a:latin typeface="Noto Sans JP"/>
                          <a:ea typeface="Noto Sans JP"/>
                          <a:cs typeface="Noto Sans JP"/>
                        </a:rPr>
                        <a:t>『変わっていない』</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『今も大切にしていることは？』今の考えを聞く。</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変わらない思いと、本人の説明。</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742950">
                <a:tc>
                  <a:txBody>
                    <a:bodyPr wrap="square" lIns="123825" tIns="95250" rIns="123825" bIns="95250">
                      <a:noAutofit/>
                    </a:bodyPr>
                    <a:lstStyle/>
                    <a:p>
                      <a:r>
                        <a:rPr sz="1425" b="0">
                          <a:solidFill>
                            <a:srgbClr val="243A32"/>
                          </a:solidFill>
                          <a:latin typeface="Noto Sans JP"/>
                          <a:ea typeface="Noto Sans JP"/>
                          <a:cs typeface="Noto Sans JP"/>
                        </a:rPr>
                        <a:t>『分からない』</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『気になる言葉に印を付ける方法もあるよ』と提案。</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考え中であること、選んだ方法や必要な支援。</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742950">
                <a:tc>
                  <a:txBody>
                    <a:bodyPr wrap="square" lIns="123825" tIns="95250" rIns="123825" bIns="95250">
                      <a:noAutofit/>
                    </a:bodyPr>
                    <a:lstStyle/>
                    <a:p>
                      <a:r>
                        <a:rPr sz="1425" b="0">
                          <a:solidFill>
                            <a:srgbClr val="243A32"/>
                          </a:solidFill>
                          <a:latin typeface="Noto Sans JP"/>
                          <a:ea typeface="Noto Sans JP"/>
                          <a:cs typeface="Noto Sans JP"/>
                        </a:rPr>
                        <a:t>『今は話したくない』</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『手元に残す・後で個別に話す方法も選べるよ』と伝える。</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学校で必要な範囲の支援。共有範囲は本人と相談。</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bl>
          </a:graphicData>
        </a:graphic>
      </p:graphicFrame>
      <p:sp>
        <p:nvSpPr>
          <p:cNvPr id="6" name="practice-tool-note">
            <a:extLst xmlns:a="http://schemas.openxmlformats.org/drawingml/2006/main">
              <a:ext uri="{FF2B5EF4-FFF2-40B4-BE49-F238E27FC236}">
                <a16:creationId xmlns:a16="http://schemas.microsoft.com/office/drawing/2014/main" id="{50180E5F-2840-4D99-9D3C-9D01B52F72C9}"/>
              </a:ext>
            </a:extLst>
          </p:cNvPr>
          <p:cNvSpPr>
            <a:spLocks xmlns:a="http://schemas.openxmlformats.org/drawingml/2006/main" noGrp="1"/>
          </p:cNvSpPr>
          <p:nvPr/>
        </p:nvSpPr>
        <p:spPr>
          <a:xfrm xmlns:a="http://schemas.openxmlformats.org/drawingml/2006/main">
            <a:off x="514350" y="6153150"/>
            <a:ext cx="96202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0">
                <a:solidFill>
                  <a:srgbClr val="59665F"/>
                </a:solidFill>
                <a:latin typeface="Noto Sans JP"/>
                <a:ea typeface="Noto Sans JP"/>
                <a:cs typeface="Noto Sans JP"/>
              </a:defRPr>
            </a:defPPr>
          </a:lstStyle>
          <a:p xmlns:a="http://schemas.openxmlformats.org/drawingml/2006/main">
            <a:pPr>
              <a:defRPr sz="1575" b="0">
                <a:solidFill>
                  <a:srgbClr val="59665F"/>
                </a:solidFill>
                <a:latin typeface="Noto Sans JP"/>
                <a:ea typeface="Noto Sans JP"/>
                <a:cs typeface="Noto Sans JP"/>
              </a:defRPr>
            </a:pPr>
            <a:r>
              <a:rPr sz="1575" b="0">
                <a:solidFill>
                  <a:srgbClr val="59665F"/>
                </a:solidFill>
                <a:latin typeface="Noto Sans JP"/>
                <a:ea typeface="Noto Sans JP"/>
                <a:cs typeface="Noto Sans JP"/>
              </a:rPr>
              <a:t>次の行動をすぐ決めることが難しい場合は、残った問いや相談したいことを扱います。記入例を正解として写させず、本人の言葉と教師の解釈を分けて記録します。</a:t>
            </a:r>
          </a:p>
        </p:txBody>
      </p:sp>
    </p:spTree>
    <p:extLst>
      <p:ext uri="{BB962C8B-B14F-4D97-AF65-F5344CB8AC3E}">
        <p14:creationId xmlns:p14="http://schemas.microsoft.com/office/powerpoint/2010/main" val="95087836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2026-10-14T22:11:59.1310000Z</dcterms:created>
  <dcterms:modified xsi:type="dcterms:W3CDTF">2026-10-14T22:11:59.1310000Z</dcterms:modified>
</coreProperties>
</file>