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8561cb1051af46c0" /><Relationship Type="http://schemas.openxmlformats.org/officeDocument/2006/relationships/extended-properties" Target="/docProps/app.xml" Id="Rcf50582d1eb244a9" /><Relationship Type="http://schemas.openxmlformats.org/officeDocument/2006/relationships/officeDocument" Target="/ppt/presentation.xml" Id="R2aaa15917c04468d" /></Relationships>
</file>

<file path=ppt/presentation.xml><?xml version="1.0" encoding="utf-8"?>
<p:presentation xmlns:p="http://schemas.openxmlformats.org/presentationml/2006/main">
  <p:sldMasterIdLst>
    <p:sldMasterId xmlns:r="http://schemas.openxmlformats.org/officeDocument/2006/relationships" id="2147483648" r:id="R8adb8b64250e431b"/>
  </p:sldMasterIdLst>
  <p:notesMasterIdLst>
    <p:notesMasterId xmlns:r="http://schemas.openxmlformats.org/officeDocument/2006/relationships" r:id="R6fce0b62bd6e45b6"/>
  </p:notesMasterIdLst>
  <p:sldIdLst>
    <p:sldId xmlns:r="http://schemas.openxmlformats.org/officeDocument/2006/relationships" id="256" r:id="R5823e4514a2f4fa1"/>
    <p:sldId xmlns:r="http://schemas.openxmlformats.org/officeDocument/2006/relationships" id="257" r:id="R28e49020f7c045ee"/>
    <p:sldId xmlns:r="http://schemas.openxmlformats.org/officeDocument/2006/relationships" id="258" r:id="R05bb63a0e83642d7"/>
    <p:sldId xmlns:r="http://schemas.openxmlformats.org/officeDocument/2006/relationships" id="259" r:id="Rbd4e3c9d3bbd4a08"/>
    <p:sldId xmlns:r="http://schemas.openxmlformats.org/officeDocument/2006/relationships" id="260" r:id="Ra9d8a5342cca46dd"/>
    <p:sldId xmlns:r="http://schemas.openxmlformats.org/officeDocument/2006/relationships" id="261" r:id="Ra73a357260f94ff8"/>
    <p:sldId xmlns:r="http://schemas.openxmlformats.org/officeDocument/2006/relationships" id="262" r:id="R3d666574c218454b"/>
    <p:sldId xmlns:r="http://schemas.openxmlformats.org/officeDocument/2006/relationships" id="263" r:id="R20ceca21fe144f9b"/>
  </p:sldIdLst>
  <p:sldSz cx="10692003" cy="7559993"/>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117fd6160f2494e" /><Relationship Type="http://schemas.openxmlformats.org/officeDocument/2006/relationships/slideMaster" Target="/ppt/slideMasters/slideMaster1.xml" Id="R8adb8b64250e431b" /><Relationship Type="http://schemas.openxmlformats.org/officeDocument/2006/relationships/notesMaster" Target="/ppt/notesMasters/notesMaster1.xml" Id="R6fce0b62bd6e45b6" /><Relationship Type="http://schemas.openxmlformats.org/officeDocument/2006/relationships/presProps" Target="/ppt/presProps.xml" Id="Rc84bd032a8b4498e" /><Relationship Type="http://schemas.openxmlformats.org/officeDocument/2006/relationships/tableStyles" Target="/ppt/tableStyles.xml" Id="Rab29c00717c94aa3" /><Relationship Type="http://schemas.openxmlformats.org/officeDocument/2006/relationships/slide" Target="/ppt/slides/slide1.xml" Id="R5823e4514a2f4fa1" /><Relationship Type="http://schemas.openxmlformats.org/officeDocument/2006/relationships/slide" Target="/ppt/slides/slide2.xml" Id="R28e49020f7c045ee" /><Relationship Type="http://schemas.openxmlformats.org/officeDocument/2006/relationships/slide" Target="/ppt/slides/slide3.xml" Id="R05bb63a0e83642d7" /><Relationship Type="http://schemas.openxmlformats.org/officeDocument/2006/relationships/slide" Target="/ppt/slides/slide4.xml" Id="Rbd4e3c9d3bbd4a08" /><Relationship Type="http://schemas.openxmlformats.org/officeDocument/2006/relationships/slide" Target="/ppt/slides/slide5.xml" Id="Ra9d8a5342cca46dd" /><Relationship Type="http://schemas.openxmlformats.org/officeDocument/2006/relationships/slide" Target="/ppt/slides/slide6.xml" Id="Ra73a357260f94ff8" /><Relationship Type="http://schemas.openxmlformats.org/officeDocument/2006/relationships/slide" Target="/ppt/slides/slide7.xml" Id="R3d666574c218454b" /><Relationship Type="http://schemas.openxmlformats.org/officeDocument/2006/relationships/slide" Target="/ppt/slides/slide8.xml" Id="R20ceca21fe144f9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87e4f64299a422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017f2f380eb140fc" /><Relationship Type="http://schemas.openxmlformats.org/officeDocument/2006/relationships/notesMaster" Target="/ppt/notesMasters/notesMaster1.xml" Id="Rca24d0c716aa427d" /></Relationships>
</file>

<file path=ppt/notesSlides/_rels/notesSlide2.xml.rels>&#65279;<?xml version="1.0" encoding="utf-8"?><Relationships xmlns="http://schemas.openxmlformats.org/package/2006/relationships"><Relationship Type="http://schemas.openxmlformats.org/officeDocument/2006/relationships/slide" Target="/ppt/slides/slide2.xml" Id="Rd1e9499a9b194641" /><Relationship Type="http://schemas.openxmlformats.org/officeDocument/2006/relationships/notesMaster" Target="/ppt/notesMasters/notesMaster1.xml" Id="R61ae617d1b4d428b" /></Relationships>
</file>

<file path=ppt/notesSlides/_rels/notesSlide3.xml.rels>&#65279;<?xml version="1.0" encoding="utf-8"?><Relationships xmlns="http://schemas.openxmlformats.org/package/2006/relationships"><Relationship Type="http://schemas.openxmlformats.org/officeDocument/2006/relationships/slide" Target="/ppt/slides/slide3.xml" Id="R584c008297d34555" /><Relationship Type="http://schemas.openxmlformats.org/officeDocument/2006/relationships/notesMaster" Target="/ppt/notesMasters/notesMaster1.xml" Id="R0efc5f7699f744af" /></Relationships>
</file>

<file path=ppt/notesSlides/_rels/notesSlide4.xml.rels>&#65279;<?xml version="1.0" encoding="utf-8"?><Relationships xmlns="http://schemas.openxmlformats.org/package/2006/relationships"><Relationship Type="http://schemas.openxmlformats.org/officeDocument/2006/relationships/slide" Target="/ppt/slides/slide4.xml" Id="R9e74ffc42aad455a" /><Relationship Type="http://schemas.openxmlformats.org/officeDocument/2006/relationships/notesMaster" Target="/ppt/notesMasters/notesMaster1.xml" Id="Rcd204db8e08244b0" /></Relationships>
</file>

<file path=ppt/notesSlides/_rels/notesSlide5.xml.rels>&#65279;<?xml version="1.0" encoding="utf-8"?><Relationships xmlns="http://schemas.openxmlformats.org/package/2006/relationships"><Relationship Type="http://schemas.openxmlformats.org/officeDocument/2006/relationships/slide" Target="/ppt/slides/slide5.xml" Id="R4cdebaf4f2dd4c87" /><Relationship Type="http://schemas.openxmlformats.org/officeDocument/2006/relationships/notesMaster" Target="/ppt/notesMasters/notesMaster1.xml" Id="Re34c0c2b8d4a41c2" /></Relationships>
</file>

<file path=ppt/notesSlides/_rels/notesSlide6.xml.rels>&#65279;<?xml version="1.0" encoding="utf-8"?><Relationships xmlns="http://schemas.openxmlformats.org/package/2006/relationships"><Relationship Type="http://schemas.openxmlformats.org/officeDocument/2006/relationships/slide" Target="/ppt/slides/slide6.xml" Id="R6c490f04c4d840ec" /><Relationship Type="http://schemas.openxmlformats.org/officeDocument/2006/relationships/notesMaster" Target="/ppt/notesMasters/notesMaster1.xml" Id="R675193f528414897" /></Relationships>
</file>

<file path=ppt/notesSlides/_rels/notesSlide7.xml.rels>&#65279;<?xml version="1.0" encoding="utf-8"?><Relationships xmlns="http://schemas.openxmlformats.org/package/2006/relationships"><Relationship Type="http://schemas.openxmlformats.org/officeDocument/2006/relationships/slide" Target="/ppt/slides/slide7.xml" Id="R4fa297e64b4e46d6" /><Relationship Type="http://schemas.openxmlformats.org/officeDocument/2006/relationships/notesMaster" Target="/ppt/notesMasters/notesMaster1.xml" Id="R2c45de545c7442ff" /></Relationships>
</file>

<file path=ppt/notesSlides/_rels/notesSlide8.xml.rels>&#65279;<?xml version="1.0" encoding="utf-8"?><Relationships xmlns="http://schemas.openxmlformats.org/package/2006/relationships"><Relationship Type="http://schemas.openxmlformats.org/officeDocument/2006/relationships/slide" Target="/ppt/slides/slide8.xml" Id="R8b3062dd4ef840c7" /><Relationship Type="http://schemas.openxmlformats.org/officeDocument/2006/relationships/notesMaster" Target="/ppt/notesMasters/notesMaster1.xml" Id="R906bd3cfd3ea4b3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作成：吉田正之。文部科学省の手引き等を参考に構成したオリジナルの学校向け支援資料。公式様式・文部科学省による推奨資料ではありません。</a:t>
            </a:r>
          </a:p>
          <a:p xmlns:a="http://schemas.openxmlformats.org/drawingml/2006/main">
            <a:r>
              <a:t>授業例と記入例は架空です。児童生徒の実際の成果を示すものではありません。</a:t>
            </a:r>
          </a:p>
          <a:p xmlns:a="http://schemas.openxmlformats.org/drawingml/2006/main">
            <a:r>
              <a:t>参考文献（ページ番号は冊子の表記）：</a:t>
            </a:r>
          </a:p>
          <a:p xmlns:a="http://schemas.openxmlformats.org/drawingml/2006/main">
            <a:r>
              <a:t>小学校キャリア教育の手引き（2022年3月）第3章 pp.64、66</a:t>
            </a:r>
          </a:p>
          <a:p xmlns:a="http://schemas.openxmlformats.org/drawingml/2006/main">
            <a:r>
              <a:t>中学校・高等学校キャリア教育の手引き（2023年3月）第1章 pp.27–28</a:t>
            </a:r>
          </a:p>
          <a:p xmlns:a="http://schemas.openxmlformats.org/drawingml/2006/main">
            <a:r>
              <a:t>「キャリア・パスポート」Q&amp;A（令和4年3月改訂）問5・6</a:t>
            </a:r>
          </a:p>
          <a:p xmlns:a="http://schemas.openxmlformats.org/drawingml/2006/main">
            <a:r>
              <a:t>https://www.mext.go.jp/a_menu/shotou/career/detail/mext_01951.html</a:t>
            </a:r>
          </a:p>
          <a:p xmlns:a="http://schemas.openxmlformats.org/drawingml/2006/main">
            <a:r>
              <a:t>https://www.mext.go.jp/a_menu/shotou/career/detail/mext_00010.html</a:t>
            </a:r>
          </a:p>
          <a:p xmlns:a="http://schemas.openxmlformats.org/drawingml/2006/main">
            <a:r>
              <a:t>https://www.mext.go.jp/a_menu/shotou/career/detail/1419917_00001.htm</a:t>
            </a:r>
          </a:p>
          <a:p xmlns:a="http://schemas.openxmlformats.org/drawingml/2006/main">
            <a:r>
              <a:t>該当章PDF：</a:t>
            </a:r>
          </a:p>
          <a:p xmlns:a="http://schemas.openxmlformats.org/drawingml/2006/main">
            <a:r>
              <a:t>https://www.mext.go.jp/content/20220825-mxt_jidou01-000024019_00001.pdf</a:t>
            </a:r>
          </a:p>
          <a:p xmlns:a="http://schemas.openxmlformats.org/drawingml/2006/main">
            <a:r>
              <a:t>https://www.mext.go.jp/content/20230606-mxt_jidou01-000030273_001.pdf</a:t>
            </a:r>
          </a:p>
          <a:p xmlns:a="http://schemas.openxmlformats.org/drawingml/2006/main">
            <a:r>
              <a:t>https://www.mext.go.jp/content/20220314-mxt_jidou01-000007080_1.pdf</a:t>
            </a:r>
          </a:p>
          <a:p xmlns:a="http://schemas.openxmlformats.org/drawingml/2006/main">
            <a:r>
              <a:t>本資料の授業例・問い・書式は独自に作成しています。低学年では設問を読み上げ、絵・口頭・代筆等で扱い、学年や支援の必要性に合わせて編集してください。</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作成：吉田正之。文部科学省の手引き等を参考に構成したオリジナルの学校向け支援資料。公式様式・文部科学省による推奨資料ではありません。</a:t>
            </a:r>
          </a:p>
          <a:p xmlns:a="http://schemas.openxmlformats.org/drawingml/2006/main">
            <a:r>
              <a:t>授業例と記入例は架空です。児童生徒の実際の成果を示すものではありません。</a:t>
            </a:r>
          </a:p>
          <a:p xmlns:a="http://schemas.openxmlformats.org/drawingml/2006/main">
            <a:r>
              <a:t>参考文献（ページ番号は冊子の表記）：</a:t>
            </a:r>
          </a:p>
          <a:p xmlns:a="http://schemas.openxmlformats.org/drawingml/2006/main">
            <a:r>
              <a:t>小学校キャリア教育の手引き（2022年3月）第3章 pp.64、66</a:t>
            </a:r>
          </a:p>
          <a:p xmlns:a="http://schemas.openxmlformats.org/drawingml/2006/main">
            <a:r>
              <a:t>中学校・高等学校キャリア教育の手引き（2023年3月）第1章 pp.27–28</a:t>
            </a:r>
          </a:p>
          <a:p xmlns:a="http://schemas.openxmlformats.org/drawingml/2006/main">
            <a:r>
              <a:t>「キャリア・パスポート」Q&amp;A（令和4年3月改訂）問5・6</a:t>
            </a:r>
          </a:p>
          <a:p xmlns:a="http://schemas.openxmlformats.org/drawingml/2006/main">
            <a:r>
              <a:t>https://www.mext.go.jp/a_menu/shotou/career/detail/mext_01951.html</a:t>
            </a:r>
          </a:p>
          <a:p xmlns:a="http://schemas.openxmlformats.org/drawingml/2006/main">
            <a:r>
              <a:t>https://www.mext.go.jp/a_menu/shotou/career/detail/mext_00010.html</a:t>
            </a:r>
          </a:p>
          <a:p xmlns:a="http://schemas.openxmlformats.org/drawingml/2006/main">
            <a:r>
              <a:t>https://www.mext.go.jp/a_menu/shotou/career/detail/1419917_00001.htm</a:t>
            </a:r>
          </a:p>
          <a:p xmlns:a="http://schemas.openxmlformats.org/drawingml/2006/main">
            <a:r>
              <a:t>該当章PDF：</a:t>
            </a:r>
          </a:p>
          <a:p xmlns:a="http://schemas.openxmlformats.org/drawingml/2006/main">
            <a:r>
              <a:t>https://www.mext.go.jp/content/20220825-mxt_jidou01-000024019_00001.pdf</a:t>
            </a:r>
          </a:p>
          <a:p xmlns:a="http://schemas.openxmlformats.org/drawingml/2006/main">
            <a:r>
              <a:t>https://www.mext.go.jp/content/20230606-mxt_jidou01-000030273_001.pdf</a:t>
            </a:r>
          </a:p>
          <a:p xmlns:a="http://schemas.openxmlformats.org/drawingml/2006/main">
            <a:r>
              <a:t>https://www.mext.go.jp/content/20220314-mxt_jidou01-000007080_1.pdf</a:t>
            </a:r>
          </a:p>
          <a:p xmlns:a="http://schemas.openxmlformats.org/drawingml/2006/main">
            <a:r>
              <a:t>本資料の授業例・問い・書式は独自に作成しています。低学年では設問を読み上げ、絵・口頭・代筆等で扱い、学年や支援の必要性に合わせて編集してください。</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作成：吉田正之。文部科学省の手引き等を参考に構成したオリジナルの学校向け支援資料。公式様式・文部科学省による推奨資料ではありません。</a:t>
            </a:r>
          </a:p>
          <a:p xmlns:a="http://schemas.openxmlformats.org/drawingml/2006/main">
            <a:r>
              <a:t>授業例と記入例は架空です。児童生徒の実際の成果を示すものではありません。</a:t>
            </a:r>
          </a:p>
          <a:p xmlns:a="http://schemas.openxmlformats.org/drawingml/2006/main">
            <a:r>
              <a:t>参考文献（ページ番号は冊子の表記）：</a:t>
            </a:r>
          </a:p>
          <a:p xmlns:a="http://schemas.openxmlformats.org/drawingml/2006/main">
            <a:r>
              <a:t>小学校キャリア教育の手引き（2022年3月）第3章 pp.64、66</a:t>
            </a:r>
          </a:p>
          <a:p xmlns:a="http://schemas.openxmlformats.org/drawingml/2006/main">
            <a:r>
              <a:t>中学校・高等学校キャリア教育の手引き（2023年3月）第1章 pp.27–28</a:t>
            </a:r>
          </a:p>
          <a:p xmlns:a="http://schemas.openxmlformats.org/drawingml/2006/main">
            <a:r>
              <a:t>「キャリア・パスポート」Q&amp;A（令和4年3月改訂）問5・6</a:t>
            </a:r>
          </a:p>
          <a:p xmlns:a="http://schemas.openxmlformats.org/drawingml/2006/main">
            <a:r>
              <a:t>https://www.mext.go.jp/a_menu/shotou/career/detail/mext_01951.html</a:t>
            </a:r>
          </a:p>
          <a:p xmlns:a="http://schemas.openxmlformats.org/drawingml/2006/main">
            <a:r>
              <a:t>https://www.mext.go.jp/a_menu/shotou/career/detail/mext_00010.html</a:t>
            </a:r>
          </a:p>
          <a:p xmlns:a="http://schemas.openxmlformats.org/drawingml/2006/main">
            <a:r>
              <a:t>https://www.mext.go.jp/a_menu/shotou/career/detail/1419917_00001.htm</a:t>
            </a:r>
          </a:p>
          <a:p xmlns:a="http://schemas.openxmlformats.org/drawingml/2006/main">
            <a:r>
              <a:t>該当章PDF：</a:t>
            </a:r>
          </a:p>
          <a:p xmlns:a="http://schemas.openxmlformats.org/drawingml/2006/main">
            <a:r>
              <a:t>https://www.mext.go.jp/content/20220825-mxt_jidou01-000024019_00001.pdf</a:t>
            </a:r>
          </a:p>
          <a:p xmlns:a="http://schemas.openxmlformats.org/drawingml/2006/main">
            <a:r>
              <a:t>https://www.mext.go.jp/content/20230606-mxt_jidou01-000030273_001.pdf</a:t>
            </a:r>
          </a:p>
          <a:p xmlns:a="http://schemas.openxmlformats.org/drawingml/2006/main">
            <a:r>
              <a:t>https://www.mext.go.jp/content/20220314-mxt_jidou01-000007080_1.pdf</a:t>
            </a:r>
          </a:p>
          <a:p xmlns:a="http://schemas.openxmlformats.org/drawingml/2006/main">
            <a:r>
              <a:t>本資料の授業例・問い・書式は独自に作成しています。低学年では設問を読み上げ、絵・口頭・代筆等で扱い、学年や支援の必要性に合わせて編集してください。</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作成：吉田正之。文部科学省の手引き等を参考に構成したオリジナルの学校向け支援資料。公式様式・文部科学省による推奨資料ではありません。</a:t>
            </a:r>
          </a:p>
          <a:p xmlns:a="http://schemas.openxmlformats.org/drawingml/2006/main">
            <a:r>
              <a:t>授業例と記入例は架空です。児童生徒の実際の成果を示すものではありません。</a:t>
            </a:r>
          </a:p>
          <a:p xmlns:a="http://schemas.openxmlformats.org/drawingml/2006/main">
            <a:r>
              <a:t>参考文献（ページ番号は冊子の表記）：</a:t>
            </a:r>
          </a:p>
          <a:p xmlns:a="http://schemas.openxmlformats.org/drawingml/2006/main">
            <a:r>
              <a:t>小学校キャリア教育の手引き（2022年3月）第3章 pp.64、66</a:t>
            </a:r>
          </a:p>
          <a:p xmlns:a="http://schemas.openxmlformats.org/drawingml/2006/main">
            <a:r>
              <a:t>中学校・高等学校キャリア教育の手引き（2023年3月）第1章 pp.27–28</a:t>
            </a:r>
          </a:p>
          <a:p xmlns:a="http://schemas.openxmlformats.org/drawingml/2006/main">
            <a:r>
              <a:t>「キャリア・パスポート」Q&amp;A（令和4年3月改訂）問5・6</a:t>
            </a:r>
          </a:p>
          <a:p xmlns:a="http://schemas.openxmlformats.org/drawingml/2006/main">
            <a:r>
              <a:t>https://www.mext.go.jp/a_menu/shotou/career/detail/mext_01951.html</a:t>
            </a:r>
          </a:p>
          <a:p xmlns:a="http://schemas.openxmlformats.org/drawingml/2006/main">
            <a:r>
              <a:t>https://www.mext.go.jp/a_menu/shotou/career/detail/mext_00010.html</a:t>
            </a:r>
          </a:p>
          <a:p xmlns:a="http://schemas.openxmlformats.org/drawingml/2006/main">
            <a:r>
              <a:t>https://www.mext.go.jp/a_menu/shotou/career/detail/1419917_00001.htm</a:t>
            </a:r>
          </a:p>
          <a:p xmlns:a="http://schemas.openxmlformats.org/drawingml/2006/main">
            <a:r>
              <a:t>該当章PDF：</a:t>
            </a:r>
          </a:p>
          <a:p xmlns:a="http://schemas.openxmlformats.org/drawingml/2006/main">
            <a:r>
              <a:t>https://www.mext.go.jp/content/20220825-mxt_jidou01-000024019_00001.pdf</a:t>
            </a:r>
          </a:p>
          <a:p xmlns:a="http://schemas.openxmlformats.org/drawingml/2006/main">
            <a:r>
              <a:t>https://www.mext.go.jp/content/20230606-mxt_jidou01-000030273_001.pdf</a:t>
            </a:r>
          </a:p>
          <a:p xmlns:a="http://schemas.openxmlformats.org/drawingml/2006/main">
            <a:r>
              <a:t>https://www.mext.go.jp/content/20220314-mxt_jidou01-000007080_1.pdf</a:t>
            </a:r>
          </a:p>
          <a:p xmlns:a="http://schemas.openxmlformats.org/drawingml/2006/main">
            <a:r>
              <a:t>本資料の授業例・問い・書式は独自に作成しています。低学年では設問を読み上げ、絵・口頭・代筆等で扱い、学年や支援の必要性に合わせて編集してください。</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作成：吉田正之。文部科学省の手引き等を参考に構成したオリジナルの学校向け支援資料。公式様式・文部科学省による推奨資料ではありません。</a:t>
            </a:r>
          </a:p>
          <a:p xmlns:a="http://schemas.openxmlformats.org/drawingml/2006/main">
            <a:r>
              <a:t>授業例と記入例は架空です。児童生徒の実際の成果を示すものではありません。</a:t>
            </a:r>
          </a:p>
          <a:p xmlns:a="http://schemas.openxmlformats.org/drawingml/2006/main">
            <a:r>
              <a:t>参考文献（ページ番号は冊子の表記）：</a:t>
            </a:r>
          </a:p>
          <a:p xmlns:a="http://schemas.openxmlformats.org/drawingml/2006/main">
            <a:r>
              <a:t>小学校キャリア教育の手引き（2022年3月）第3章 pp.64、66</a:t>
            </a:r>
          </a:p>
          <a:p xmlns:a="http://schemas.openxmlformats.org/drawingml/2006/main">
            <a:r>
              <a:t>中学校・高等学校キャリア教育の手引き（2023年3月）第1章 pp.27–28</a:t>
            </a:r>
          </a:p>
          <a:p xmlns:a="http://schemas.openxmlformats.org/drawingml/2006/main">
            <a:r>
              <a:t>「キャリア・パスポート」Q&amp;A（令和4年3月改訂）問5・6</a:t>
            </a:r>
          </a:p>
          <a:p xmlns:a="http://schemas.openxmlformats.org/drawingml/2006/main">
            <a:r>
              <a:t>https://www.mext.go.jp/a_menu/shotou/career/detail/mext_01951.html</a:t>
            </a:r>
          </a:p>
          <a:p xmlns:a="http://schemas.openxmlformats.org/drawingml/2006/main">
            <a:r>
              <a:t>https://www.mext.go.jp/a_menu/shotou/career/detail/mext_00010.html</a:t>
            </a:r>
          </a:p>
          <a:p xmlns:a="http://schemas.openxmlformats.org/drawingml/2006/main">
            <a:r>
              <a:t>https://www.mext.go.jp/a_menu/shotou/career/detail/1419917_00001.htm</a:t>
            </a:r>
          </a:p>
          <a:p xmlns:a="http://schemas.openxmlformats.org/drawingml/2006/main">
            <a:r>
              <a:t>該当章PDF：</a:t>
            </a:r>
          </a:p>
          <a:p xmlns:a="http://schemas.openxmlformats.org/drawingml/2006/main">
            <a:r>
              <a:t>https://www.mext.go.jp/content/20220825-mxt_jidou01-000024019_00001.pdf</a:t>
            </a:r>
          </a:p>
          <a:p xmlns:a="http://schemas.openxmlformats.org/drawingml/2006/main">
            <a:r>
              <a:t>https://www.mext.go.jp/content/20230606-mxt_jidou01-000030273_001.pdf</a:t>
            </a:r>
          </a:p>
          <a:p xmlns:a="http://schemas.openxmlformats.org/drawingml/2006/main">
            <a:r>
              <a:t>https://www.mext.go.jp/content/20220314-mxt_jidou01-000007080_1.pdf</a:t>
            </a:r>
          </a:p>
          <a:p xmlns:a="http://schemas.openxmlformats.org/drawingml/2006/main">
            <a:r>
              <a:t>本資料の授業例・問い・書式は独自に作成しています。低学年では設問を読み上げ、絵・口頭・代筆等で扱い、学年や支援の必要性に合わせて編集してください。</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作成：吉田正之。文部科学省の手引き等を参考に構成したオリジナルの学校向け支援資料。公式様式・文部科学省による推奨資料ではありません。</a:t>
            </a:r>
          </a:p>
          <a:p xmlns:a="http://schemas.openxmlformats.org/drawingml/2006/main">
            <a:r>
              <a:t>授業例と記入例は架空です。児童生徒の実際の成果を示すものではありません。</a:t>
            </a:r>
          </a:p>
          <a:p xmlns:a="http://schemas.openxmlformats.org/drawingml/2006/main">
            <a:r>
              <a:t>参考文献（ページ番号は冊子の表記）：</a:t>
            </a:r>
          </a:p>
          <a:p xmlns:a="http://schemas.openxmlformats.org/drawingml/2006/main">
            <a:r>
              <a:t>小学校キャリア教育の手引き（2022年3月）第3章 pp.64、66</a:t>
            </a:r>
          </a:p>
          <a:p xmlns:a="http://schemas.openxmlformats.org/drawingml/2006/main">
            <a:r>
              <a:t>中学校・高等学校キャリア教育の手引き（2023年3月）第1章 pp.27–28</a:t>
            </a:r>
          </a:p>
          <a:p xmlns:a="http://schemas.openxmlformats.org/drawingml/2006/main">
            <a:r>
              <a:t>「キャリア・パスポート」Q&amp;A（令和4年3月改訂）問5・6</a:t>
            </a:r>
          </a:p>
          <a:p xmlns:a="http://schemas.openxmlformats.org/drawingml/2006/main">
            <a:r>
              <a:t>https://www.mext.go.jp/a_menu/shotou/career/detail/mext_01951.html</a:t>
            </a:r>
          </a:p>
          <a:p xmlns:a="http://schemas.openxmlformats.org/drawingml/2006/main">
            <a:r>
              <a:t>https://www.mext.go.jp/a_menu/shotou/career/detail/mext_00010.html</a:t>
            </a:r>
          </a:p>
          <a:p xmlns:a="http://schemas.openxmlformats.org/drawingml/2006/main">
            <a:r>
              <a:t>https://www.mext.go.jp/a_menu/shotou/career/detail/1419917_00001.htm</a:t>
            </a:r>
          </a:p>
          <a:p xmlns:a="http://schemas.openxmlformats.org/drawingml/2006/main">
            <a:r>
              <a:t>該当章PDF：</a:t>
            </a:r>
          </a:p>
          <a:p xmlns:a="http://schemas.openxmlformats.org/drawingml/2006/main">
            <a:r>
              <a:t>https://www.mext.go.jp/content/20220825-mxt_jidou01-000024019_00001.pdf</a:t>
            </a:r>
          </a:p>
          <a:p xmlns:a="http://schemas.openxmlformats.org/drawingml/2006/main">
            <a:r>
              <a:t>https://www.mext.go.jp/content/20230606-mxt_jidou01-000030273_001.pdf</a:t>
            </a:r>
          </a:p>
          <a:p xmlns:a="http://schemas.openxmlformats.org/drawingml/2006/main">
            <a:r>
              <a:t>https://www.mext.go.jp/content/20220314-mxt_jidou01-000007080_1.pdf</a:t>
            </a:r>
          </a:p>
          <a:p xmlns:a="http://schemas.openxmlformats.org/drawingml/2006/main">
            <a:r>
              <a:t>本資料の授業例・問い・書式は独自に作成しています。低学年では設問を読み上げ、絵・口頭・代筆等で扱い、学年や支援の必要性に合わせて編集してください。</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作成：吉田正之。文部科学省の手引き等を参考に構成したオリジナルの学校向け支援資料。公式様式・文部科学省による推奨資料ではありません。</a:t>
            </a:r>
          </a:p>
          <a:p xmlns:a="http://schemas.openxmlformats.org/drawingml/2006/main">
            <a:r>
              <a:t>授業例と記入例は架空です。児童生徒の実際の成果を示すものではありません。</a:t>
            </a:r>
          </a:p>
          <a:p xmlns:a="http://schemas.openxmlformats.org/drawingml/2006/main">
            <a:r>
              <a:t>参考文献（ページ番号は冊子の表記）：</a:t>
            </a:r>
          </a:p>
          <a:p xmlns:a="http://schemas.openxmlformats.org/drawingml/2006/main">
            <a:r>
              <a:t>小学校キャリア教育の手引き（2022年3月）第3章 pp.64、66</a:t>
            </a:r>
          </a:p>
          <a:p xmlns:a="http://schemas.openxmlformats.org/drawingml/2006/main">
            <a:r>
              <a:t>中学校・高等学校キャリア教育の手引き（2023年3月）第1章 pp.27–28</a:t>
            </a:r>
          </a:p>
          <a:p xmlns:a="http://schemas.openxmlformats.org/drawingml/2006/main">
            <a:r>
              <a:t>「キャリア・パスポート」Q&amp;A（令和4年3月改訂）問5・6</a:t>
            </a:r>
          </a:p>
          <a:p xmlns:a="http://schemas.openxmlformats.org/drawingml/2006/main">
            <a:r>
              <a:t>https://www.mext.go.jp/a_menu/shotou/career/detail/mext_01951.html</a:t>
            </a:r>
          </a:p>
          <a:p xmlns:a="http://schemas.openxmlformats.org/drawingml/2006/main">
            <a:r>
              <a:t>https://www.mext.go.jp/a_menu/shotou/career/detail/mext_00010.html</a:t>
            </a:r>
          </a:p>
          <a:p xmlns:a="http://schemas.openxmlformats.org/drawingml/2006/main">
            <a:r>
              <a:t>https://www.mext.go.jp/a_menu/shotou/career/detail/1419917_00001.htm</a:t>
            </a:r>
          </a:p>
          <a:p xmlns:a="http://schemas.openxmlformats.org/drawingml/2006/main">
            <a:r>
              <a:t>該当章PDF：</a:t>
            </a:r>
          </a:p>
          <a:p xmlns:a="http://schemas.openxmlformats.org/drawingml/2006/main">
            <a:r>
              <a:t>https://www.mext.go.jp/content/20220825-mxt_jidou01-000024019_00001.pdf</a:t>
            </a:r>
          </a:p>
          <a:p xmlns:a="http://schemas.openxmlformats.org/drawingml/2006/main">
            <a:r>
              <a:t>https://www.mext.go.jp/content/20230606-mxt_jidou01-000030273_001.pdf</a:t>
            </a:r>
          </a:p>
          <a:p xmlns:a="http://schemas.openxmlformats.org/drawingml/2006/main">
            <a:r>
              <a:t>https://www.mext.go.jp/content/20220314-mxt_jidou01-000007080_1.pdf</a:t>
            </a:r>
          </a:p>
          <a:p xmlns:a="http://schemas.openxmlformats.org/drawingml/2006/main">
            <a:r>
              <a:t>本資料の授業例・問い・書式は独自に作成しています。低学年では設問を読み上げ、絵・口頭・代筆等で扱い、学年や支援の必要性に合わせて編集してください。</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作成：吉田正之。文部科学省の手引き等を参考に構成したオリジナルの学校向け支援資料。公式様式・文部科学省による推奨資料ではありません。</a:t>
            </a:r>
          </a:p>
          <a:p xmlns:a="http://schemas.openxmlformats.org/drawingml/2006/main">
            <a:r>
              <a:t>授業例と記入例は架空です。児童生徒の実際の成果を示すものではありません。</a:t>
            </a:r>
          </a:p>
          <a:p xmlns:a="http://schemas.openxmlformats.org/drawingml/2006/main">
            <a:r>
              <a:t>参考文献（ページ番号は冊子の表記）：</a:t>
            </a:r>
          </a:p>
          <a:p xmlns:a="http://schemas.openxmlformats.org/drawingml/2006/main">
            <a:r>
              <a:t>小学校キャリア教育の手引き（2022年3月）第3章 pp.64、66</a:t>
            </a:r>
          </a:p>
          <a:p xmlns:a="http://schemas.openxmlformats.org/drawingml/2006/main">
            <a:r>
              <a:t>中学校・高等学校キャリア教育の手引き（2023年3月）第1章 pp.27–28</a:t>
            </a:r>
          </a:p>
          <a:p xmlns:a="http://schemas.openxmlformats.org/drawingml/2006/main">
            <a:r>
              <a:t>「キャリア・パスポート」Q&amp;A（令和4年3月改訂）問5・6</a:t>
            </a:r>
          </a:p>
          <a:p xmlns:a="http://schemas.openxmlformats.org/drawingml/2006/main">
            <a:r>
              <a:t>https://www.mext.go.jp/a_menu/shotou/career/detail/mext_01951.html</a:t>
            </a:r>
          </a:p>
          <a:p xmlns:a="http://schemas.openxmlformats.org/drawingml/2006/main">
            <a:r>
              <a:t>https://www.mext.go.jp/a_menu/shotou/career/detail/mext_00010.html</a:t>
            </a:r>
          </a:p>
          <a:p xmlns:a="http://schemas.openxmlformats.org/drawingml/2006/main">
            <a:r>
              <a:t>https://www.mext.go.jp/a_menu/shotou/career/detail/1419917_00001.htm</a:t>
            </a:r>
          </a:p>
          <a:p xmlns:a="http://schemas.openxmlformats.org/drawingml/2006/main">
            <a:r>
              <a:t>該当章PDF：</a:t>
            </a:r>
          </a:p>
          <a:p xmlns:a="http://schemas.openxmlformats.org/drawingml/2006/main">
            <a:r>
              <a:t>https://www.mext.go.jp/content/20220825-mxt_jidou01-000024019_00001.pdf</a:t>
            </a:r>
          </a:p>
          <a:p xmlns:a="http://schemas.openxmlformats.org/drawingml/2006/main">
            <a:r>
              <a:t>https://www.mext.go.jp/content/20230606-mxt_jidou01-000030273_001.pdf</a:t>
            </a:r>
          </a:p>
          <a:p xmlns:a="http://schemas.openxmlformats.org/drawingml/2006/main">
            <a:r>
              <a:t>https://www.mext.go.jp/content/20220314-mxt_jidou01-000007080_1.pdf</a:t>
            </a:r>
          </a:p>
          <a:p xmlns:a="http://schemas.openxmlformats.org/drawingml/2006/main">
            <a:r>
              <a:t>本資料の授業例・問い・書式は独自に作成しています。低学年では設問を読み上げ、絵・口頭・代筆等で扱い、学年や支援の必要性に合わせて編集してください。</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b83c19b22f64ca0"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9a5b4226ddfe49be"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b8f92a3158684f55"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cd6c05101f204594"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82dd28106d94422d"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7c9abd445ef84d68"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97AA73CF-C178-4BDE-A1A8-4CDB0C148F6F}"/>
              </a:ext>
            </a:extLst>
          </p:cNvPr>
          <p:cNvSpPr>
            <a:spLocks xmlns:a="http://schemas.openxmlformats.org/drawingml/2006/main" noGrp="1"/>
          </p:cNvSpPr>
          <p:nvPr>
            <p:ph type="title" idx="0"/>
          </p:nvPr>
        </p:nvSpPr>
        <p:spPr>
          <a:xfrm xmlns:a="http://schemas.openxmlformats.org/drawingml/2006/main">
            <a:off x="1069200" y="2855997"/>
            <a:ext cx="8553602" cy="1091999"/>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9"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7F97865C-5553-4DA6-A201-71FCC363F563}"/>
              </a:ext>
            </a:extLst>
          </p:cNvPr>
          <p:cNvSpPr>
            <a:spLocks xmlns:a="http://schemas.openxmlformats.org/drawingml/2006/main" noGrp="1"/>
          </p:cNvSpPr>
          <p:nvPr>
            <p:ph type="subTitle" idx="1"/>
          </p:nvPr>
        </p:nvSpPr>
        <p:spPr>
          <a:xfrm xmlns:a="http://schemas.openxmlformats.org/drawingml/2006/main">
            <a:off x="1603800" y="4157996"/>
            <a:ext cx="7484402" cy="839999"/>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1842"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C7CF2C9A-534B-4811-9E15-1E3EAC5A0415}"/>
              </a:ext>
            </a:extLst>
          </p:cNvPr>
          <p:cNvSpPr>
            <a:spLocks xmlns:a="http://schemas.openxmlformats.org/drawingml/2006/main" noGrp="1"/>
          </p:cNvSpPr>
          <p:nvPr>
            <p:ph type="title" idx="0"/>
          </p:nvPr>
        </p:nvSpPr>
        <p:spPr>
          <a:xfrm xmlns:a="http://schemas.openxmlformats.org/drawingml/2006/main">
            <a:off x="1069200" y="3149997"/>
            <a:ext cx="8553602" cy="1259999"/>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3683"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17984B5C-4F23-45A9-A6AE-7553E44AB5FF}"/>
              </a:ext>
            </a:extLst>
          </p:cNvPr>
          <p:cNvSpPr>
            <a:spLocks xmlns:a="http://schemas.openxmlformats.org/drawingml/2006/main" noGrp="1"/>
          </p:cNvSpPr>
          <p:nvPr>
            <p:ph type="title" idx="0"/>
          </p:nvPr>
        </p:nvSpPr>
        <p:spPr>
          <a:xfrm xmlns:a="http://schemas.openxmlformats.org/drawingml/2006/main">
            <a:off x="601425" y="587999"/>
            <a:ext cx="9489153" cy="923999"/>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894"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7C46394F-0B57-4364-B84E-CA674A4109CB}"/>
              </a:ext>
            </a:extLst>
          </p:cNvPr>
          <p:cNvSpPr>
            <a:spLocks xmlns:a="http://schemas.openxmlformats.org/drawingml/2006/main" noGrp="1"/>
          </p:cNvSpPr>
          <p:nvPr>
            <p:ph type="body" idx="1"/>
          </p:nvPr>
        </p:nvSpPr>
        <p:spPr>
          <a:xfrm xmlns:a="http://schemas.openxmlformats.org/drawingml/2006/main">
            <a:off x="601425" y="2099998"/>
            <a:ext cx="9489153" cy="4703996"/>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1973" b="0">
                <a:solidFill>
                  <a:schemeClr val="tx1"/>
                </a:solidFill>
                <a:latin typeface="+mn-lt"/>
                <a:ea typeface="+mn-lt"/>
                <a:cs typeface="+mn-lt"/>
              </a:defRPr>
            </a:defPPr>
            <a:lvl1pPr marL="200475" indent="-200475">
              <a:lnSpc>
                <a:spcPct val="110000"/>
              </a:lnSpc>
              <a:spcBef>
                <a:spcPts val="0"/>
              </a:spcBef>
              <a:spcAft>
                <a:spcPts val="1052"/>
              </a:spcAft>
              <a:buChar char="•"/>
            </a:lvl1pPr>
            <a:lvl2pPr marL="467775" indent="-200475">
              <a:lnSpc>
                <a:spcPct val="110000"/>
              </a:lnSpc>
              <a:spcBef>
                <a:spcPts val="0"/>
              </a:spcBef>
              <a:spcAft>
                <a:spcPts val="1052"/>
              </a:spcAft>
              <a:buChar char="•"/>
            </a:lvl2pPr>
            <a:lvl3pPr marL="735075" indent="-200475">
              <a:lnSpc>
                <a:spcPct val="110000"/>
              </a:lnSpc>
              <a:spcBef>
                <a:spcPts val="0"/>
              </a:spcBef>
              <a:spcAft>
                <a:spcPts val="1052"/>
              </a:spcAft>
              <a:buChar char="•"/>
            </a:lvl3pPr>
            <a:lvl4pPr marL="1002375" indent="-200475">
              <a:lnSpc>
                <a:spcPct val="110000"/>
              </a:lnSpc>
              <a:spcBef>
                <a:spcPts val="0"/>
              </a:spcBef>
              <a:spcAft>
                <a:spcPts val="1052"/>
              </a:spcAft>
              <a:buChar char="•"/>
            </a:lvl4pPr>
            <a:lvl5pPr marL="1269675" indent="-200475">
              <a:lnSpc>
                <a:spcPct val="110000"/>
              </a:lnSpc>
              <a:spcBef>
                <a:spcPts val="0"/>
              </a:spcBef>
              <a:spcAft>
                <a:spcPts val="1052"/>
              </a:spcAft>
              <a:buChar char="•"/>
            </a:lvl5pPr>
            <a:lvl6pPr marL="1536975" indent="-200475">
              <a:lnSpc>
                <a:spcPct val="110000"/>
              </a:lnSpc>
              <a:spcBef>
                <a:spcPts val="0"/>
              </a:spcBef>
              <a:spcAft>
                <a:spcPts val="1052"/>
              </a:spcAft>
              <a:buChar char="•"/>
            </a:lvl6pPr>
            <a:lvl7pPr marL="1804276" indent="-200475">
              <a:lnSpc>
                <a:spcPct val="110000"/>
              </a:lnSpc>
              <a:spcBef>
                <a:spcPts val="0"/>
              </a:spcBef>
              <a:spcAft>
                <a:spcPts val="1052"/>
              </a:spcAft>
              <a:buChar char="•"/>
            </a:lvl7pPr>
            <a:lvl8pPr marL="2071576" indent="-200475">
              <a:lnSpc>
                <a:spcPct val="110000"/>
              </a:lnSpc>
              <a:spcBef>
                <a:spcPts val="0"/>
              </a:spcBef>
              <a:spcAft>
                <a:spcPts val="1052"/>
              </a:spcAft>
              <a:buChar char="•"/>
            </a:lvl8pPr>
            <a:lvl9pPr marL="2338876" indent="-200475">
              <a:lnSpc>
                <a:spcPct val="110000"/>
              </a:lnSpc>
              <a:spcBef>
                <a:spcPts val="0"/>
              </a:spcBef>
              <a:spcAft>
                <a:spcPts val="1052"/>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AB156B75-6A23-4EC9-9905-F2881767C76A}"/>
              </a:ext>
            </a:extLst>
          </p:cNvPr>
          <p:cNvSpPr>
            <a:spLocks xmlns:a="http://schemas.openxmlformats.org/drawingml/2006/main" noGrp="1"/>
          </p:cNvSpPr>
          <p:nvPr>
            <p:ph type="title" idx="0"/>
          </p:nvPr>
        </p:nvSpPr>
        <p:spPr>
          <a:xfrm xmlns:a="http://schemas.openxmlformats.org/drawingml/2006/main">
            <a:off x="601425" y="587999"/>
            <a:ext cx="9489153" cy="923999"/>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894"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0D47EE63-566E-4DD7-B962-201ADB4272E7}"/>
              </a:ext>
            </a:extLst>
          </p:cNvPr>
          <p:cNvSpPr>
            <a:spLocks xmlns:a="http://schemas.openxmlformats.org/drawingml/2006/main" noGrp="1"/>
          </p:cNvSpPr>
          <p:nvPr>
            <p:ph type="body" idx="1"/>
          </p:nvPr>
        </p:nvSpPr>
        <p:spPr>
          <a:xfrm xmlns:a="http://schemas.openxmlformats.org/drawingml/2006/main">
            <a:off x="601425" y="2099998"/>
            <a:ext cx="4410451" cy="4703996"/>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1842" b="0">
                <a:solidFill>
                  <a:schemeClr val="tx1"/>
                </a:solidFill>
                <a:latin typeface="+mn-lt"/>
                <a:ea typeface="+mn-lt"/>
                <a:cs typeface="+mn-lt"/>
              </a:defRPr>
            </a:defPPr>
            <a:lvl1pPr marL="200475" indent="-200475">
              <a:lnSpc>
                <a:spcPct val="110000"/>
              </a:lnSpc>
              <a:spcBef>
                <a:spcPts val="0"/>
              </a:spcBef>
              <a:spcAft>
                <a:spcPts val="1052"/>
              </a:spcAft>
              <a:buChar char="•"/>
            </a:lvl1pPr>
            <a:lvl2pPr marL="467775" indent="-200475">
              <a:lnSpc>
                <a:spcPct val="110000"/>
              </a:lnSpc>
              <a:spcBef>
                <a:spcPts val="0"/>
              </a:spcBef>
              <a:spcAft>
                <a:spcPts val="1052"/>
              </a:spcAft>
              <a:buChar char="•"/>
            </a:lvl2pPr>
            <a:lvl3pPr marL="735075" indent="-200475">
              <a:lnSpc>
                <a:spcPct val="110000"/>
              </a:lnSpc>
              <a:spcBef>
                <a:spcPts val="0"/>
              </a:spcBef>
              <a:spcAft>
                <a:spcPts val="1052"/>
              </a:spcAft>
              <a:buChar char="•"/>
            </a:lvl3pPr>
            <a:lvl4pPr marL="1002375" indent="-200475">
              <a:lnSpc>
                <a:spcPct val="110000"/>
              </a:lnSpc>
              <a:spcBef>
                <a:spcPts val="0"/>
              </a:spcBef>
              <a:spcAft>
                <a:spcPts val="1052"/>
              </a:spcAft>
              <a:buChar char="•"/>
            </a:lvl4pPr>
            <a:lvl5pPr marL="1269675" indent="-200475">
              <a:lnSpc>
                <a:spcPct val="110000"/>
              </a:lnSpc>
              <a:spcBef>
                <a:spcPts val="0"/>
              </a:spcBef>
              <a:spcAft>
                <a:spcPts val="1052"/>
              </a:spcAft>
              <a:buChar char="•"/>
            </a:lvl5pPr>
            <a:lvl6pPr marL="1536975" indent="-200475">
              <a:lnSpc>
                <a:spcPct val="110000"/>
              </a:lnSpc>
              <a:spcBef>
                <a:spcPts val="0"/>
              </a:spcBef>
              <a:spcAft>
                <a:spcPts val="1052"/>
              </a:spcAft>
              <a:buChar char="•"/>
            </a:lvl6pPr>
            <a:lvl7pPr marL="1804276" indent="-200475">
              <a:lnSpc>
                <a:spcPct val="110000"/>
              </a:lnSpc>
              <a:spcBef>
                <a:spcPts val="0"/>
              </a:spcBef>
              <a:spcAft>
                <a:spcPts val="1052"/>
              </a:spcAft>
              <a:buChar char="•"/>
            </a:lvl7pPr>
            <a:lvl8pPr marL="2071576" indent="-200475">
              <a:lnSpc>
                <a:spcPct val="110000"/>
              </a:lnSpc>
              <a:spcBef>
                <a:spcPts val="0"/>
              </a:spcBef>
              <a:spcAft>
                <a:spcPts val="1052"/>
              </a:spcAft>
              <a:buChar char="•"/>
            </a:lvl8pPr>
            <a:lvl9pPr marL="2338876" indent="-200475">
              <a:lnSpc>
                <a:spcPct val="110000"/>
              </a:lnSpc>
              <a:spcBef>
                <a:spcPts val="0"/>
              </a:spcBef>
              <a:spcAft>
                <a:spcPts val="1052"/>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641C5710-5C5B-42E0-9A20-BAA59C1952B0}"/>
              </a:ext>
            </a:extLst>
          </p:cNvPr>
          <p:cNvSpPr>
            <a:spLocks xmlns:a="http://schemas.openxmlformats.org/drawingml/2006/main" noGrp="1"/>
          </p:cNvSpPr>
          <p:nvPr>
            <p:ph type="body" idx="2"/>
          </p:nvPr>
        </p:nvSpPr>
        <p:spPr>
          <a:xfrm xmlns:a="http://schemas.openxmlformats.org/drawingml/2006/main">
            <a:off x="5680127" y="2099998"/>
            <a:ext cx="4410451" cy="4703996"/>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1842" b="0">
                <a:solidFill>
                  <a:schemeClr val="tx1"/>
                </a:solidFill>
                <a:latin typeface="+mn-lt"/>
                <a:ea typeface="+mn-lt"/>
                <a:cs typeface="+mn-lt"/>
              </a:defRPr>
            </a:defPPr>
            <a:lvl1pPr marL="200475" indent="-200475">
              <a:lnSpc>
                <a:spcPct val="110000"/>
              </a:lnSpc>
              <a:spcBef>
                <a:spcPts val="0"/>
              </a:spcBef>
              <a:spcAft>
                <a:spcPts val="1052"/>
              </a:spcAft>
              <a:buChar char="•"/>
            </a:lvl1pPr>
            <a:lvl2pPr marL="467775" indent="-200475">
              <a:lnSpc>
                <a:spcPct val="110000"/>
              </a:lnSpc>
              <a:spcBef>
                <a:spcPts val="0"/>
              </a:spcBef>
              <a:spcAft>
                <a:spcPts val="1052"/>
              </a:spcAft>
              <a:buChar char="•"/>
            </a:lvl2pPr>
            <a:lvl3pPr marL="735075" indent="-200475">
              <a:lnSpc>
                <a:spcPct val="110000"/>
              </a:lnSpc>
              <a:spcBef>
                <a:spcPts val="0"/>
              </a:spcBef>
              <a:spcAft>
                <a:spcPts val="1052"/>
              </a:spcAft>
              <a:buChar char="•"/>
            </a:lvl3pPr>
            <a:lvl4pPr marL="1002375" indent="-200475">
              <a:lnSpc>
                <a:spcPct val="110000"/>
              </a:lnSpc>
              <a:spcBef>
                <a:spcPts val="0"/>
              </a:spcBef>
              <a:spcAft>
                <a:spcPts val="1052"/>
              </a:spcAft>
              <a:buChar char="•"/>
            </a:lvl4pPr>
            <a:lvl5pPr marL="1269675" indent="-200475">
              <a:lnSpc>
                <a:spcPct val="110000"/>
              </a:lnSpc>
              <a:spcBef>
                <a:spcPts val="0"/>
              </a:spcBef>
              <a:spcAft>
                <a:spcPts val="1052"/>
              </a:spcAft>
              <a:buChar char="•"/>
            </a:lvl5pPr>
            <a:lvl6pPr marL="1536975" indent="-200475">
              <a:lnSpc>
                <a:spcPct val="110000"/>
              </a:lnSpc>
              <a:spcBef>
                <a:spcPts val="0"/>
              </a:spcBef>
              <a:spcAft>
                <a:spcPts val="1052"/>
              </a:spcAft>
              <a:buChar char="•"/>
            </a:lvl6pPr>
            <a:lvl7pPr marL="1804276" indent="-200475">
              <a:lnSpc>
                <a:spcPct val="110000"/>
              </a:lnSpc>
              <a:spcBef>
                <a:spcPts val="0"/>
              </a:spcBef>
              <a:spcAft>
                <a:spcPts val="1052"/>
              </a:spcAft>
              <a:buChar char="•"/>
            </a:lvl7pPr>
            <a:lvl8pPr marL="2071576" indent="-200475">
              <a:lnSpc>
                <a:spcPct val="110000"/>
              </a:lnSpc>
              <a:spcBef>
                <a:spcPts val="0"/>
              </a:spcBef>
              <a:spcAft>
                <a:spcPts val="1052"/>
              </a:spcAft>
              <a:buChar char="•"/>
            </a:lvl8pPr>
            <a:lvl9pPr marL="2338876" indent="-200475">
              <a:lnSpc>
                <a:spcPct val="110000"/>
              </a:lnSpc>
              <a:spcBef>
                <a:spcPts val="0"/>
              </a:spcBef>
              <a:spcAft>
                <a:spcPts val="1052"/>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5916A92A-00F0-43FA-91C8-1366CFEB7FCF}"/>
              </a:ext>
            </a:extLst>
          </p:cNvPr>
          <p:cNvSpPr>
            <a:spLocks xmlns:a="http://schemas.openxmlformats.org/drawingml/2006/main" noGrp="1"/>
          </p:cNvSpPr>
          <p:nvPr>
            <p:ph type="title" idx="0"/>
          </p:nvPr>
        </p:nvSpPr>
        <p:spPr>
          <a:xfrm xmlns:a="http://schemas.openxmlformats.org/drawingml/2006/main">
            <a:off x="601425" y="587999"/>
            <a:ext cx="9489153" cy="923999"/>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894"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7B5C2AF8-115E-45F9-80FD-DB27A142E9C8}"/>
              </a:ext>
            </a:extLst>
          </p:cNvPr>
          <p:cNvSpPr>
            <a:spLocks xmlns:a="http://schemas.openxmlformats.org/drawingml/2006/main" noGrp="1"/>
          </p:cNvSpPr>
          <p:nvPr>
            <p:ph type="body" idx="1"/>
          </p:nvPr>
        </p:nvSpPr>
        <p:spPr>
          <a:xfrm xmlns:a="http://schemas.openxmlformats.org/drawingml/2006/main">
            <a:off x="601425" y="2099998"/>
            <a:ext cx="4410451" cy="4703996"/>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1973" b="0">
                <a:solidFill>
                  <a:schemeClr val="tx1"/>
                </a:solidFill>
                <a:latin typeface="+mn-lt"/>
                <a:ea typeface="+mn-lt"/>
                <a:cs typeface="+mn-lt"/>
              </a:defRPr>
            </a:defPPr>
            <a:lvl1pPr marL="200475" indent="-200475">
              <a:lnSpc>
                <a:spcPct val="110000"/>
              </a:lnSpc>
              <a:spcBef>
                <a:spcPts val="0"/>
              </a:spcBef>
              <a:spcAft>
                <a:spcPts val="1052"/>
              </a:spcAft>
              <a:buChar char="•"/>
            </a:lvl1pPr>
            <a:lvl2pPr marL="467775" indent="-200475">
              <a:lnSpc>
                <a:spcPct val="110000"/>
              </a:lnSpc>
              <a:spcBef>
                <a:spcPts val="0"/>
              </a:spcBef>
              <a:spcAft>
                <a:spcPts val="1052"/>
              </a:spcAft>
              <a:buChar char="•"/>
            </a:lvl2pPr>
            <a:lvl3pPr marL="735075" indent="-200475">
              <a:lnSpc>
                <a:spcPct val="110000"/>
              </a:lnSpc>
              <a:spcBef>
                <a:spcPts val="0"/>
              </a:spcBef>
              <a:spcAft>
                <a:spcPts val="1052"/>
              </a:spcAft>
              <a:buChar char="•"/>
            </a:lvl3pPr>
            <a:lvl4pPr marL="1002375" indent="-200475">
              <a:lnSpc>
                <a:spcPct val="110000"/>
              </a:lnSpc>
              <a:spcBef>
                <a:spcPts val="0"/>
              </a:spcBef>
              <a:spcAft>
                <a:spcPts val="1052"/>
              </a:spcAft>
              <a:buChar char="•"/>
            </a:lvl4pPr>
            <a:lvl5pPr marL="1269675" indent="-200475">
              <a:lnSpc>
                <a:spcPct val="110000"/>
              </a:lnSpc>
              <a:spcBef>
                <a:spcPts val="0"/>
              </a:spcBef>
              <a:spcAft>
                <a:spcPts val="1052"/>
              </a:spcAft>
              <a:buChar char="•"/>
            </a:lvl5pPr>
            <a:lvl6pPr marL="1536975" indent="-200475">
              <a:lnSpc>
                <a:spcPct val="110000"/>
              </a:lnSpc>
              <a:spcBef>
                <a:spcPts val="0"/>
              </a:spcBef>
              <a:spcAft>
                <a:spcPts val="1052"/>
              </a:spcAft>
              <a:buChar char="•"/>
            </a:lvl6pPr>
            <a:lvl7pPr marL="1804276" indent="-200475">
              <a:lnSpc>
                <a:spcPct val="110000"/>
              </a:lnSpc>
              <a:spcBef>
                <a:spcPts val="0"/>
              </a:spcBef>
              <a:spcAft>
                <a:spcPts val="1052"/>
              </a:spcAft>
              <a:buChar char="•"/>
            </a:lvl7pPr>
            <a:lvl8pPr marL="2071576" indent="-200475">
              <a:lnSpc>
                <a:spcPct val="110000"/>
              </a:lnSpc>
              <a:spcBef>
                <a:spcPts val="0"/>
              </a:spcBef>
              <a:spcAft>
                <a:spcPts val="1052"/>
              </a:spcAft>
              <a:buChar char="•"/>
            </a:lvl8pPr>
            <a:lvl9pPr marL="2338876" indent="-200475">
              <a:lnSpc>
                <a:spcPct val="110000"/>
              </a:lnSpc>
              <a:spcBef>
                <a:spcPts val="0"/>
              </a:spcBef>
              <a:spcAft>
                <a:spcPts val="1052"/>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e52f5ff830c440e" /><Relationship Type="http://schemas.openxmlformats.org/officeDocument/2006/relationships/slideLayout" Target="/ppt/slideLayouts/slideLayout1.xml" Id="R049f5a54fe3b4e1a" /><Relationship Type="http://schemas.openxmlformats.org/officeDocument/2006/relationships/slideLayout" Target="/ppt/slideLayouts/slideLayout2.xml" Id="R5630a7dab2c849f9" /><Relationship Type="http://schemas.openxmlformats.org/officeDocument/2006/relationships/slideLayout" Target="/ppt/slideLayouts/slideLayout3.xml" Id="Rba88f75887a54d7a" /><Relationship Type="http://schemas.openxmlformats.org/officeDocument/2006/relationships/slideLayout" Target="/ppt/slideLayouts/slideLayout4.xml" Id="Rd2afdb8829df4887" /><Relationship Type="http://schemas.openxmlformats.org/officeDocument/2006/relationships/slideLayout" Target="/ppt/slideLayouts/slideLayout5.xml" Id="Ra9807277df2b4435" /><Relationship Type="http://schemas.openxmlformats.org/officeDocument/2006/relationships/slideLayout" Target="/ppt/slideLayouts/slideLayout6.xml" Id="R0d070f97d2074a2e"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49f5a54fe3b4e1a"/>
    <p:sldLayoutId xmlns:r="http://schemas.openxmlformats.org/officeDocument/2006/relationships" id="2147483650" r:id="R5630a7dab2c849f9"/>
    <p:sldLayoutId xmlns:r="http://schemas.openxmlformats.org/officeDocument/2006/relationships" id="2147483651" r:id="Rba88f75887a54d7a"/>
    <p:sldLayoutId xmlns:r="http://schemas.openxmlformats.org/officeDocument/2006/relationships" id="2147483652" r:id="Rd2afdb8829df4887"/>
    <p:sldLayoutId xmlns:r="http://schemas.openxmlformats.org/officeDocument/2006/relationships" id="2147483653" r:id="Ra9807277df2b4435"/>
    <p:sldLayoutId xmlns:r="http://schemas.openxmlformats.org/officeDocument/2006/relationships" id="2147483654" r:id="R0d070f97d2074a2e"/>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fef40c6d60a644fb" /><Relationship Type="http://schemas.openxmlformats.org/officeDocument/2006/relationships/notesSlide" Target="/ppt/notesSlides/notesSlide1.xml" Id="R3420333be5f141f2"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a186285e46034242" /><Relationship Type="http://schemas.openxmlformats.org/officeDocument/2006/relationships/notesSlide" Target="/ppt/notesSlides/notesSlide2.xml" Id="Rc8440902682345ad"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9ca851b25e004036" /><Relationship Type="http://schemas.openxmlformats.org/officeDocument/2006/relationships/notesSlide" Target="/ppt/notesSlides/notesSlide3.xml" Id="Refa613f617d8444f"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77c78558cb944963" /><Relationship Type="http://schemas.openxmlformats.org/officeDocument/2006/relationships/notesSlide" Target="/ppt/notesSlides/notesSlide4.xml" Id="Rb6fbe8edb98b4594"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69907b3dbbe145b1" /><Relationship Type="http://schemas.openxmlformats.org/officeDocument/2006/relationships/notesSlide" Target="/ppt/notesSlides/notesSlide5.xml" Id="R09fbc93098724da6"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c566bb7a6cb8481c" /><Relationship Type="http://schemas.openxmlformats.org/officeDocument/2006/relationships/hyperlink" Target="https://www.mext.go.jp/a_menu/shotou/career/detail/mext_01951.html" TargetMode="External" Id="R2b821252a3184550" /><Relationship Type="http://schemas.openxmlformats.org/officeDocument/2006/relationships/hyperlink" Target="https://www.mext.go.jp/a_menu/shotou/career/detail/mext_00010.html" TargetMode="External" Id="Rb3d868f880b4495e" /><Relationship Type="http://schemas.openxmlformats.org/officeDocument/2006/relationships/hyperlink" Target="https://www.mext.go.jp/a_menu/shotou/career/detail/1419917_00001.htm" TargetMode="External" Id="R6e667abbb80b4337" /><Relationship Type="http://schemas.openxmlformats.org/officeDocument/2006/relationships/notesSlide" Target="/ppt/notesSlides/notesSlide6.xml" Id="R3fa8c7ed32094097"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496077be34dc4a63" /><Relationship Type="http://schemas.openxmlformats.org/officeDocument/2006/relationships/notesSlide" Target="/ppt/notesSlides/notesSlide7.xml" Id="Rbd0f5d16dd524869"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69b049512bb04043" /><Relationship Type="http://schemas.openxmlformats.org/officeDocument/2006/relationships/notesSlide" Target="/ppt/notesSlides/notesSlide8.xml" Id="R5c994cbd385c4849"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material-role">
            <a:extLst xmlns:a="http://schemas.openxmlformats.org/drawingml/2006/main">
              <a:ext uri="{FF2B5EF4-FFF2-40B4-BE49-F238E27FC236}">
                <a16:creationId xmlns:a16="http://schemas.microsoft.com/office/drawing/2014/main" id="{BCA17350-F766-4095-BDEC-A8DB6EAFE82B}"/>
              </a:ext>
            </a:extLst>
          </p:cNvPr>
          <p:cNvSpPr>
            <a:spLocks xmlns:a="http://schemas.openxmlformats.org/drawingml/2006/main" noGrp="1"/>
          </p:cNvSpPr>
          <p:nvPr/>
        </p:nvSpPr>
        <p:spPr>
          <a:xfrm xmlns:a="http://schemas.openxmlformats.org/drawingml/2006/main">
            <a:off x="514350" y="238125"/>
            <a:ext cx="96012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200" b="1">
                <a:solidFill>
                  <a:srgbClr val="245541"/>
                </a:solidFill>
                <a:latin typeface="Noto Sans JP"/>
                <a:ea typeface="Noto Sans JP"/>
                <a:cs typeface="Noto Sans JP"/>
              </a:defRPr>
            </a:defPPr>
          </a:lstStyle>
          <a:p xmlns:a="http://schemas.openxmlformats.org/drawingml/2006/main">
            <a:pPr>
              <a:defRPr sz="1200" b="1">
                <a:solidFill>
                  <a:srgbClr val="245541"/>
                </a:solidFill>
                <a:latin typeface="Noto Sans JP"/>
                <a:ea typeface="Noto Sans JP"/>
                <a:cs typeface="Noto Sans JP"/>
              </a:defRPr>
            </a:pPr>
            <a:r>
              <a:rPr sz="1200" b="1">
                <a:solidFill>
                  <a:srgbClr val="245541"/>
                </a:solidFill>
                <a:latin typeface="Noto Sans JP"/>
                <a:ea typeface="Noto Sans JP"/>
                <a:cs typeface="Noto Sans JP"/>
              </a:rPr>
              <a:t>08　先生向け解説</a:t>
            </a:r>
          </a:p>
        </p:txBody>
      </p:sp>
      <p:sp>
        <p:nvSpPr>
          <p:cNvPr id="2" name="page-heading">
            <a:extLst xmlns:a="http://schemas.openxmlformats.org/drawingml/2006/main">
              <a:ext uri="{FF2B5EF4-FFF2-40B4-BE49-F238E27FC236}">
                <a16:creationId xmlns:a16="http://schemas.microsoft.com/office/drawing/2014/main" id="{C941165F-00C5-44A0-A3CB-AE9713A4F4E1}"/>
              </a:ext>
            </a:extLst>
          </p:cNvPr>
          <p:cNvSpPr>
            <a:spLocks xmlns:a="http://schemas.openxmlformats.org/drawingml/2006/main" noGrp="1"/>
          </p:cNvSpPr>
          <p:nvPr/>
        </p:nvSpPr>
        <p:spPr>
          <a:xfrm xmlns:a="http://schemas.openxmlformats.org/drawingml/2006/main">
            <a:off x="514350" y="619125"/>
            <a:ext cx="96012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150" b="1">
                <a:solidFill>
                  <a:srgbClr val="243A32"/>
                </a:solidFill>
                <a:latin typeface="Noto Sans JP"/>
                <a:ea typeface="Noto Sans JP"/>
                <a:cs typeface="Noto Sans JP"/>
              </a:defRPr>
            </a:defPPr>
          </a:lstStyle>
          <a:p xmlns:a="http://schemas.openxmlformats.org/drawingml/2006/main">
            <a:pPr>
              <a:defRPr sz="3150" b="1">
                <a:solidFill>
                  <a:srgbClr val="243A32"/>
                </a:solidFill>
                <a:latin typeface="Noto Sans JP"/>
                <a:ea typeface="Noto Sans JP"/>
                <a:cs typeface="Noto Sans JP"/>
              </a:defRPr>
            </a:pPr>
            <a:r>
              <a:rPr sz="3150" b="1">
                <a:solidFill>
                  <a:srgbClr val="243A32"/>
                </a:solidFill>
                <a:latin typeface="Noto Sans JP"/>
                <a:ea typeface="Noto Sans JP"/>
                <a:cs typeface="Noto Sans JP"/>
              </a:rPr>
              <a:t>小・中・高校の学びのつながり</a:t>
            </a:r>
          </a:p>
        </p:txBody>
      </p:sp>
      <p:sp>
        <p:nvSpPr>
          <p:cNvPr id="3" name="page-intro">
            <a:extLst xmlns:a="http://schemas.openxmlformats.org/drawingml/2006/main">
              <a:ext uri="{FF2B5EF4-FFF2-40B4-BE49-F238E27FC236}">
                <a16:creationId xmlns:a16="http://schemas.microsoft.com/office/drawing/2014/main" id="{DF073F32-F799-4194-9EC7-711024DE9110}"/>
              </a:ext>
            </a:extLst>
          </p:cNvPr>
          <p:cNvSpPr>
            <a:spLocks xmlns:a="http://schemas.openxmlformats.org/drawingml/2006/main" noGrp="1"/>
          </p:cNvSpPr>
          <p:nvPr/>
        </p:nvSpPr>
        <p:spPr>
          <a:xfrm xmlns:a="http://schemas.openxmlformats.org/drawingml/2006/main">
            <a:off x="514350" y="1285875"/>
            <a:ext cx="96012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725" b="0">
                <a:solidFill>
                  <a:srgbClr val="243A32"/>
                </a:solidFill>
                <a:latin typeface="Noto Sans JP"/>
                <a:ea typeface="Noto Sans JP"/>
                <a:cs typeface="Noto Sans JP"/>
              </a:defRPr>
            </a:defPPr>
          </a:lstStyle>
          <a:p xmlns:a="http://schemas.openxmlformats.org/drawingml/2006/main">
            <a:pPr>
              <a:defRPr sz="1725" b="0">
                <a:solidFill>
                  <a:srgbClr val="243A32"/>
                </a:solidFill>
                <a:latin typeface="Noto Sans JP"/>
                <a:ea typeface="Noto Sans JP"/>
                <a:cs typeface="Noto Sans JP"/>
              </a:defRPr>
            </a:pPr>
            <a:r>
              <a:rPr sz="1725" b="0">
                <a:solidFill>
                  <a:srgbClr val="243A32"/>
                </a:solidFill>
                <a:latin typeface="Noto Sans JP"/>
                <a:ea typeface="Noto Sans JP"/>
                <a:cs typeface="Noto Sans JP"/>
              </a:rPr>
              <a:t>同じ活動を繰り返すだけでなく、これまでの経験を次の学習でどう生かすかを確かめます。</a:t>
            </a:r>
          </a:p>
        </p:txBody>
      </p:sp>
      <p:sp>
        <p:nvSpPr>
          <p:cNvPr id="4" name="page-footer">
            <a:extLst xmlns:a="http://schemas.openxmlformats.org/drawingml/2006/main">
              <a:ext uri="{FF2B5EF4-FFF2-40B4-BE49-F238E27FC236}">
                <a16:creationId xmlns:a16="http://schemas.microsoft.com/office/drawing/2014/main" id="{A44A3800-0FE4-4B35-B9A1-C3943DE2CFE2}"/>
              </a:ext>
            </a:extLst>
          </p:cNvPr>
          <p:cNvSpPr>
            <a:spLocks xmlns:a="http://schemas.openxmlformats.org/drawingml/2006/main" noGrp="1"/>
          </p:cNvSpPr>
          <p:nvPr/>
        </p:nvSpPr>
        <p:spPr>
          <a:xfrm xmlns:a="http://schemas.openxmlformats.org/drawingml/2006/main">
            <a:off x="514350" y="7200900"/>
            <a:ext cx="9620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938" b="0">
                <a:solidFill>
                  <a:srgbClr val="59665F"/>
                </a:solidFill>
                <a:latin typeface="Noto Sans JP"/>
                <a:ea typeface="Noto Sans JP"/>
                <a:cs typeface="Noto Sans JP"/>
              </a:defRPr>
            </a:defPPr>
          </a:lstStyle>
          <a:p xmlns:a="http://schemas.openxmlformats.org/drawingml/2006/main">
            <a:pPr>
              <a:defRPr sz="938" b="0">
                <a:solidFill>
                  <a:srgbClr val="59665F"/>
                </a:solidFill>
                <a:latin typeface="Noto Sans JP"/>
                <a:ea typeface="Noto Sans JP"/>
                <a:cs typeface="Noto Sans JP"/>
              </a:defRPr>
            </a:pPr>
            <a:r>
              <a:rPr sz="938" b="0">
                <a:solidFill>
                  <a:srgbClr val="59665F"/>
                </a:solidFill>
                <a:latin typeface="Noto Sans JP"/>
                <a:ea typeface="Noto Sans JP"/>
                <a:cs typeface="Noto Sans JP"/>
              </a:rPr>
              <a:t>吉田正之　キャリア教育案内人　　2026年10月15日　　資料08　1/8</a:t>
            </a:r>
          </a:p>
        </p:txBody>
      </p:sp>
      <p:graphicFrame>
        <p:nvGraphicFramePr>
          <p:cNvPr id="5" name="">
            <a:extLst xmlns:a="http://schemas.openxmlformats.org/drawingml/2006/main">
              <a:ext uri="{FF2B5EF4-FFF2-40B4-BE49-F238E27FC236}">
                <a16:creationId xmlns:a16="http://schemas.microsoft.com/office/drawing/2014/main" id="{88B05E10-027C-4FED-9C2C-CCE7B726450D}"/>
              </a:ext>
            </a:extLst>
          </p:cNvPr>
          <p:cNvGraphicFramePr/>
          <p:nvPr/>
        </p:nvGraphicFramePr>
        <p:xfrm>
          <a:off xmlns:a="http://schemas.openxmlformats.org/drawingml/2006/main" x="514350" y="2047875"/>
          <a:ext xmlns:a="http://schemas.openxmlformats.org/drawingml/2006/main" cx="9620250" cy="3257550"/>
        </p:xfrm>
        <a:graphic xmlns:a="http://schemas.openxmlformats.org/drawingml/2006/main">
          <a:graphicData uri="http://schemas.openxmlformats.org/drawingml/2006/table">
            <a:tbl>
              <a:tblPr firstRow="0" bandRow="0"/>
              <a:tblGrid>
                <a:gridCol w="3333750"/>
                <a:gridCol w="6286500"/>
              </a:tblGrid>
              <a:tr h="542925">
                <a:tc>
                  <a:txBody>
                    <a:bodyPr wrap="square" lIns="123825" tIns="95250" rIns="123825" bIns="95250">
                      <a:noAutofit/>
                    </a:bodyPr>
                    <a:lstStyle/>
                    <a:p>
                      <a:r>
                        <a:rPr sz="1500" b="1">
                          <a:solidFill>
                            <a:srgbClr val="FFFFFF"/>
                          </a:solidFill>
                          <a:latin typeface="Noto Sans JP"/>
                          <a:ea typeface="Noto Sans JP"/>
                          <a:cs typeface="Noto Sans JP"/>
                        </a:rPr>
                        <a:t>段階</a:t>
                      </a:r>
                    </a:p>
                  </a:txBody>
                  <a:tcPr marL="91440" marR="91440" marT="45720" marB="45720" anchor="ctr">
                    <a:lnL w="9525">
                      <a:solidFill>
                        <a:srgbClr val="BEC9C1"/>
                      </a:solidFill>
                      <a:prstDash val="solid"/>
                    </a:lnL>
                    <a:lnR w="9525">
                      <a:solidFill>
                        <a:srgbClr val="BEC9C1"/>
                      </a:solidFill>
                      <a:prstDash val="solid"/>
                    </a:lnR>
                    <a:lnT w="9525">
                      <a:solidFill>
                        <a:srgbClr val="BEC9C1"/>
                      </a:solidFill>
                      <a:prstDash val="solid"/>
                    </a:lnT>
                    <a:lnB w="9525">
                      <a:solidFill>
                        <a:srgbClr val="BEC9C1"/>
                      </a:solidFill>
                      <a:prstDash val="solid"/>
                    </a:lnB>
                    <a:solidFill>
                      <a:srgbClr val="245541"/>
                    </a:solidFill>
                  </a:tcPr>
                </a:tc>
                <a:tc>
                  <a:txBody>
                    <a:bodyPr wrap="square" lIns="123825" tIns="95250" rIns="123825" bIns="95250">
                      <a:noAutofit/>
                    </a:bodyPr>
                    <a:lstStyle/>
                    <a:p>
                      <a:r>
                        <a:rPr sz="1500" b="1">
                          <a:solidFill>
                            <a:srgbClr val="FFFFFF"/>
                          </a:solidFill>
                          <a:latin typeface="Noto Sans JP"/>
                          <a:ea typeface="Noto Sans JP"/>
                          <a:cs typeface="Noto Sans JP"/>
                        </a:rPr>
                        <a:t>重点の例と授業への生かし方</a:t>
                      </a:r>
                    </a:p>
                  </a:txBody>
                  <a:tcPr marL="91440" marR="91440" marT="45720" marB="45720" anchor="ctr">
                    <a:lnR w="9525">
                      <a:solidFill>
                        <a:srgbClr val="BEC9C1"/>
                      </a:solidFill>
                      <a:prstDash val="solid"/>
                    </a:lnR>
                    <a:lnT w="9525">
                      <a:solidFill>
                        <a:srgbClr val="BEC9C1"/>
                      </a:solidFill>
                      <a:prstDash val="solid"/>
                    </a:lnT>
                    <a:lnB w="9525">
                      <a:solidFill>
                        <a:srgbClr val="BEC9C1"/>
                      </a:solidFill>
                      <a:prstDash val="solid"/>
                    </a:lnB>
                    <a:solidFill>
                      <a:srgbClr val="245541"/>
                    </a:solidFill>
                  </a:tcPr>
                </a:tc>
              </a:tr>
              <a:tr h="542925">
                <a:tc>
                  <a:txBody>
                    <a:bodyPr wrap="square" lIns="123825" tIns="95250" rIns="123825" bIns="95250">
                      <a:noAutofit/>
                    </a:bodyPr>
                    <a:lstStyle/>
                    <a:p>
                      <a:r>
                        <a:rPr sz="1500" b="0">
                          <a:solidFill>
                            <a:srgbClr val="243A32"/>
                          </a:solidFill>
                          <a:latin typeface="Noto Sans JP"/>
                          <a:ea typeface="Noto Sans JP"/>
                          <a:cs typeface="Noto Sans JP"/>
                        </a:rPr>
                        <a:t>小学校・低学年</a:t>
                      </a:r>
                    </a:p>
                  </a:txBody>
                  <a:tcPr marL="91440" marR="91440" marT="45720" marB="45720" anchor="ctr">
                    <a:lnL w="9525">
                      <a:solidFill>
                        <a:srgbClr val="BEC9C1"/>
                      </a:solidFill>
                      <a:prstDash val="solid"/>
                    </a:lnL>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500" b="0">
                          <a:solidFill>
                            <a:srgbClr val="243A32"/>
                          </a:solidFill>
                          <a:latin typeface="Noto Sans JP"/>
                          <a:ea typeface="Noto Sans JP"/>
                          <a:cs typeface="Noto Sans JP"/>
                        </a:rPr>
                        <a:t>好きなことや身近な役割に気付く。絵や対話で経験を表す。</a:t>
                      </a:r>
                    </a:p>
                  </a:txBody>
                  <a:tcPr marL="91440" marR="91440" marT="45720" marB="45720" anchor="ctr">
                    <a:lnR w="9525">
                      <a:solidFill>
                        <a:srgbClr val="BEC9C1"/>
                      </a:solidFill>
                      <a:prstDash val="solid"/>
                    </a:lnR>
                    <a:lnB w="9525">
                      <a:solidFill>
                        <a:srgbClr val="BEC9C1"/>
                      </a:solidFill>
                      <a:prstDash val="solid"/>
                    </a:lnB>
                    <a:solidFill>
                      <a:srgbClr val="FFFFFF"/>
                    </a:solidFill>
                  </a:tcPr>
                </a:tc>
              </a:tr>
              <a:tr h="542925">
                <a:tc>
                  <a:txBody>
                    <a:bodyPr wrap="square" lIns="123825" tIns="95250" rIns="123825" bIns="95250">
                      <a:noAutofit/>
                    </a:bodyPr>
                    <a:lstStyle/>
                    <a:p>
                      <a:r>
                        <a:rPr sz="1500" b="0">
                          <a:solidFill>
                            <a:srgbClr val="243A32"/>
                          </a:solidFill>
                          <a:latin typeface="Noto Sans JP"/>
                          <a:ea typeface="Noto Sans JP"/>
                          <a:cs typeface="Noto Sans JP"/>
                        </a:rPr>
                        <a:t>小学校・中学年</a:t>
                      </a:r>
                    </a:p>
                  </a:txBody>
                  <a:tcPr marL="91440" marR="91440" marT="45720" marB="45720" anchor="ctr">
                    <a:lnL w="9525">
                      <a:solidFill>
                        <a:srgbClr val="BEC9C1"/>
                      </a:solidFill>
                      <a:prstDash val="solid"/>
                    </a:lnL>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500" b="0">
                          <a:solidFill>
                            <a:srgbClr val="243A32"/>
                          </a:solidFill>
                          <a:latin typeface="Noto Sans JP"/>
                          <a:ea typeface="Noto Sans JP"/>
                          <a:cs typeface="Noto Sans JP"/>
                        </a:rPr>
                        <a:t>友達との協力や、地域の人との関わりを広げる。</a:t>
                      </a:r>
                    </a:p>
                  </a:txBody>
                  <a:tcPr marL="91440" marR="91440" marT="45720" marB="45720" anchor="ctr">
                    <a:lnR w="9525">
                      <a:solidFill>
                        <a:srgbClr val="BEC9C1"/>
                      </a:solidFill>
                      <a:prstDash val="solid"/>
                    </a:lnR>
                    <a:lnB w="9525">
                      <a:solidFill>
                        <a:srgbClr val="BEC9C1"/>
                      </a:solidFill>
                      <a:prstDash val="solid"/>
                    </a:lnB>
                    <a:solidFill>
                      <a:srgbClr val="FFFFFF"/>
                    </a:solidFill>
                  </a:tcPr>
                </a:tc>
              </a:tr>
              <a:tr h="542925">
                <a:tc>
                  <a:txBody>
                    <a:bodyPr wrap="square" lIns="123825" tIns="95250" rIns="123825" bIns="95250">
                      <a:noAutofit/>
                    </a:bodyPr>
                    <a:lstStyle/>
                    <a:p>
                      <a:r>
                        <a:rPr sz="1500" b="0">
                          <a:solidFill>
                            <a:srgbClr val="243A32"/>
                          </a:solidFill>
                          <a:latin typeface="Noto Sans JP"/>
                          <a:ea typeface="Noto Sans JP"/>
                          <a:cs typeface="Noto Sans JP"/>
                        </a:rPr>
                        <a:t>小学校・高学年</a:t>
                      </a:r>
                    </a:p>
                  </a:txBody>
                  <a:tcPr marL="91440" marR="91440" marT="45720" marB="45720" anchor="ctr">
                    <a:lnL w="9525">
                      <a:solidFill>
                        <a:srgbClr val="BEC9C1"/>
                      </a:solidFill>
                      <a:prstDash val="solid"/>
                    </a:lnL>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500" b="0">
                          <a:solidFill>
                            <a:srgbClr val="243A32"/>
                          </a:solidFill>
                          <a:latin typeface="Noto Sans JP"/>
                          <a:ea typeface="Noto Sans JP"/>
                          <a:cs typeface="Noto Sans JP"/>
                        </a:rPr>
                        <a:t>集団で役割を果たし、自分と社会との関わりを考える。</a:t>
                      </a:r>
                    </a:p>
                  </a:txBody>
                  <a:tcPr marL="91440" marR="91440" marT="45720" marB="45720" anchor="ctr">
                    <a:lnR w="9525">
                      <a:solidFill>
                        <a:srgbClr val="BEC9C1"/>
                      </a:solidFill>
                      <a:prstDash val="solid"/>
                    </a:lnR>
                    <a:lnB w="9525">
                      <a:solidFill>
                        <a:srgbClr val="BEC9C1"/>
                      </a:solidFill>
                      <a:prstDash val="solid"/>
                    </a:lnB>
                    <a:solidFill>
                      <a:srgbClr val="FFFFFF"/>
                    </a:solidFill>
                  </a:tcPr>
                </a:tc>
              </a:tr>
              <a:tr h="542925">
                <a:tc>
                  <a:txBody>
                    <a:bodyPr wrap="square" lIns="123825" tIns="95250" rIns="123825" bIns="95250">
                      <a:noAutofit/>
                    </a:bodyPr>
                    <a:lstStyle/>
                    <a:p>
                      <a:r>
                        <a:rPr sz="1500" b="0">
                          <a:solidFill>
                            <a:srgbClr val="243A32"/>
                          </a:solidFill>
                          <a:latin typeface="Noto Sans JP"/>
                          <a:ea typeface="Noto Sans JP"/>
                          <a:cs typeface="Noto Sans JP"/>
                        </a:rPr>
                        <a:t>中学校</a:t>
                      </a:r>
                    </a:p>
                  </a:txBody>
                  <a:tcPr marL="91440" marR="91440" marT="45720" marB="45720" anchor="ctr">
                    <a:lnL w="9525">
                      <a:solidFill>
                        <a:srgbClr val="BEC9C1"/>
                      </a:solidFill>
                      <a:prstDash val="solid"/>
                    </a:lnL>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500" b="0">
                          <a:solidFill>
                            <a:srgbClr val="243A32"/>
                          </a:solidFill>
                          <a:latin typeface="Noto Sans JP"/>
                          <a:ea typeface="Noto Sans JP"/>
                          <a:cs typeface="Noto Sans JP"/>
                        </a:rPr>
                        <a:t>体験と学習をつなぎ、自分の関心や選択の理由を考える。</a:t>
                      </a:r>
                    </a:p>
                  </a:txBody>
                  <a:tcPr marL="91440" marR="91440" marT="45720" marB="45720" anchor="ctr">
                    <a:lnR w="9525">
                      <a:solidFill>
                        <a:srgbClr val="BEC9C1"/>
                      </a:solidFill>
                      <a:prstDash val="solid"/>
                    </a:lnR>
                    <a:lnB w="9525">
                      <a:solidFill>
                        <a:srgbClr val="BEC9C1"/>
                      </a:solidFill>
                      <a:prstDash val="solid"/>
                    </a:lnB>
                    <a:solidFill>
                      <a:srgbClr val="FFFFFF"/>
                    </a:solidFill>
                  </a:tcPr>
                </a:tc>
              </a:tr>
              <a:tr h="542925">
                <a:tc>
                  <a:txBody>
                    <a:bodyPr wrap="square" lIns="123825" tIns="95250" rIns="123825" bIns="95250">
                      <a:noAutofit/>
                    </a:bodyPr>
                    <a:lstStyle/>
                    <a:p>
                      <a:r>
                        <a:rPr sz="1500" b="0">
                          <a:solidFill>
                            <a:srgbClr val="243A32"/>
                          </a:solidFill>
                          <a:latin typeface="Noto Sans JP"/>
                          <a:ea typeface="Noto Sans JP"/>
                          <a:cs typeface="Noto Sans JP"/>
                        </a:rPr>
                        <a:t>高等学校</a:t>
                      </a:r>
                    </a:p>
                  </a:txBody>
                  <a:tcPr marL="91440" marR="91440" marT="45720" marB="45720" anchor="ctr">
                    <a:lnL w="9525">
                      <a:solidFill>
                        <a:srgbClr val="BEC9C1"/>
                      </a:solidFill>
                      <a:prstDash val="solid"/>
                    </a:lnL>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500" b="0">
                          <a:solidFill>
                            <a:srgbClr val="243A32"/>
                          </a:solidFill>
                          <a:latin typeface="Noto Sans JP"/>
                          <a:ea typeface="Noto Sans JP"/>
                          <a:cs typeface="Noto Sans JP"/>
                        </a:rPr>
                        <a:t>複数の可能性を検討し、社会への関わり方や将来を考える。</a:t>
                      </a:r>
                    </a:p>
                  </a:txBody>
                  <a:tcPr marL="91440" marR="91440" marT="45720" marB="45720" anchor="ctr">
                    <a:lnR w="9525">
                      <a:solidFill>
                        <a:srgbClr val="BEC9C1"/>
                      </a:solidFill>
                      <a:prstDash val="solid"/>
                    </a:lnR>
                    <a:lnB w="9525">
                      <a:solidFill>
                        <a:srgbClr val="BEC9C1"/>
                      </a:solidFill>
                      <a:prstDash val="solid"/>
                    </a:lnB>
                    <a:solidFill>
                      <a:srgbClr val="FFFFFF"/>
                    </a:solidFill>
                  </a:tcPr>
                </a:tc>
              </a:tr>
            </a:tbl>
          </a:graphicData>
        </a:graphic>
      </p:graphicFrame>
      <p:sp>
        <p:nvSpPr>
          <p:cNvPr id="6" name="guide-principle">
            <a:extLst xmlns:a="http://schemas.openxmlformats.org/drawingml/2006/main">
              <a:ext uri="{FF2B5EF4-FFF2-40B4-BE49-F238E27FC236}">
                <a16:creationId xmlns:a16="http://schemas.microsoft.com/office/drawing/2014/main" id="{7FB3CBEC-7BA1-4957-8F3C-7FC4D1166981}"/>
              </a:ext>
            </a:extLst>
          </p:cNvPr>
          <p:cNvSpPr>
            <a:spLocks xmlns:a="http://schemas.openxmlformats.org/drawingml/2006/main" noGrp="1"/>
          </p:cNvSpPr>
          <p:nvPr/>
        </p:nvSpPr>
        <p:spPr>
          <a:xfrm xmlns:a="http://schemas.openxmlformats.org/drawingml/2006/main">
            <a:off x="514350" y="5619750"/>
            <a:ext cx="96202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800" b="0">
                <a:solidFill>
                  <a:srgbClr val="243A32"/>
                </a:solidFill>
                <a:latin typeface="Noto Sans JP"/>
                <a:ea typeface="Noto Sans JP"/>
                <a:cs typeface="Noto Sans JP"/>
              </a:defRPr>
            </a:defPPr>
          </a:lstStyle>
          <a:p xmlns:a="http://schemas.openxmlformats.org/drawingml/2006/main">
            <a:pPr>
              <a:defRPr sz="1800" b="0">
                <a:solidFill>
                  <a:srgbClr val="243A32"/>
                </a:solidFill>
                <a:latin typeface="Noto Sans JP"/>
                <a:ea typeface="Noto Sans JP"/>
                <a:cs typeface="Noto Sans JP"/>
              </a:defRPr>
            </a:pPr>
            <a:r>
              <a:rPr sz="1800" b="0">
                <a:solidFill>
                  <a:srgbClr val="243A32"/>
                </a:solidFill>
                <a:latin typeface="Noto Sans JP"/>
                <a:ea typeface="Noto Sans JP"/>
                <a:cs typeface="Noto Sans JP"/>
              </a:rPr>
              <a:t>上は重点の例です。実際の発達や経験には個人差があります。学年の標準像に当てはめず、本人の声を確かめて調整します。</a:t>
            </a:r>
          </a:p>
        </p:txBody>
      </p:sp>
      <p:sp>
        <p:nvSpPr>
          <p:cNvPr id="7" name="guide-navigation">
            <a:extLst xmlns:a="http://schemas.openxmlformats.org/drawingml/2006/main">
              <a:ext uri="{FF2B5EF4-FFF2-40B4-BE49-F238E27FC236}">
                <a16:creationId xmlns:a16="http://schemas.microsoft.com/office/drawing/2014/main" id="{5208D6E6-FE1A-48FF-8FDC-D908781FEFC3}"/>
              </a:ext>
            </a:extLst>
          </p:cNvPr>
          <p:cNvSpPr>
            <a:spLocks xmlns:a="http://schemas.openxmlformats.org/drawingml/2006/main" noGrp="1"/>
          </p:cNvSpPr>
          <p:nvPr/>
        </p:nvSpPr>
        <p:spPr>
          <a:xfrm xmlns:a="http://schemas.openxmlformats.org/drawingml/2006/main">
            <a:off x="514350" y="6819900"/>
            <a:ext cx="962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125" b="0">
                <a:solidFill>
                  <a:srgbClr val="59665F"/>
                </a:solidFill>
                <a:latin typeface="Noto Sans JP"/>
                <a:ea typeface="Noto Sans JP"/>
                <a:cs typeface="Noto Sans JP"/>
              </a:defRPr>
            </a:defPPr>
          </a:lstStyle>
          <a:p xmlns:a="http://schemas.openxmlformats.org/drawingml/2006/main">
            <a:pPr>
              <a:defRPr sz="1125" b="0">
                <a:solidFill>
                  <a:srgbClr val="59665F"/>
                </a:solidFill>
                <a:latin typeface="Noto Sans JP"/>
                <a:ea typeface="Noto Sans JP"/>
                <a:cs typeface="Noto Sans JP"/>
              </a:defRPr>
            </a:pPr>
            <a:r>
              <a:rPr sz="1125" b="0">
                <a:solidFill>
                  <a:srgbClr val="59665F"/>
                </a:solidFill>
                <a:latin typeface="Noto Sans JP"/>
                <a:ea typeface="Noto Sans JP"/>
                <a:cs typeface="Noto Sans JP"/>
              </a:rPr>
              <a:t>2 設計　3 児童生徒用　4 記入例　5 校種別例　6 研修・出典　7 進行例　8 実践用の表</a:t>
            </a:r>
          </a:p>
        </p:txBody>
      </p:sp>
    </p:spTree>
    <p:extLst>
      <p:ext uri="{BB962C8B-B14F-4D97-AF65-F5344CB8AC3E}">
        <p14:creationId xmlns:p14="http://schemas.microsoft.com/office/powerpoint/2010/main" val="1282844763"/>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material-role">
            <a:extLst xmlns:a="http://schemas.openxmlformats.org/drawingml/2006/main">
              <a:ext uri="{FF2B5EF4-FFF2-40B4-BE49-F238E27FC236}">
                <a16:creationId xmlns:a16="http://schemas.microsoft.com/office/drawing/2014/main" id="{8312F4FB-88D9-4925-B8EB-A11698767DDF}"/>
              </a:ext>
            </a:extLst>
          </p:cNvPr>
          <p:cNvSpPr>
            <a:spLocks xmlns:a="http://schemas.openxmlformats.org/drawingml/2006/main" noGrp="1"/>
          </p:cNvSpPr>
          <p:nvPr/>
        </p:nvSpPr>
        <p:spPr>
          <a:xfrm xmlns:a="http://schemas.openxmlformats.org/drawingml/2006/main">
            <a:off x="514350" y="238125"/>
            <a:ext cx="96012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200" b="1">
                <a:solidFill>
                  <a:srgbClr val="245541"/>
                </a:solidFill>
                <a:latin typeface="Noto Sans JP"/>
                <a:ea typeface="Noto Sans JP"/>
                <a:cs typeface="Noto Sans JP"/>
              </a:defRPr>
            </a:defPPr>
          </a:lstStyle>
          <a:p xmlns:a="http://schemas.openxmlformats.org/drawingml/2006/main">
            <a:pPr>
              <a:defRPr sz="1200" b="1">
                <a:solidFill>
                  <a:srgbClr val="245541"/>
                </a:solidFill>
                <a:latin typeface="Noto Sans JP"/>
                <a:ea typeface="Noto Sans JP"/>
                <a:cs typeface="Noto Sans JP"/>
              </a:defRPr>
            </a:pPr>
            <a:r>
              <a:rPr sz="1200" b="1">
                <a:solidFill>
                  <a:srgbClr val="245541"/>
                </a:solidFill>
                <a:latin typeface="Noto Sans JP"/>
                <a:ea typeface="Noto Sans JP"/>
                <a:cs typeface="Noto Sans JP"/>
              </a:rPr>
              <a:t>08　授業の準備・設計</a:t>
            </a:r>
          </a:p>
        </p:txBody>
      </p:sp>
      <p:sp>
        <p:nvSpPr>
          <p:cNvPr id="2" name="page-heading">
            <a:extLst xmlns:a="http://schemas.openxmlformats.org/drawingml/2006/main">
              <a:ext uri="{FF2B5EF4-FFF2-40B4-BE49-F238E27FC236}">
                <a16:creationId xmlns:a16="http://schemas.microsoft.com/office/drawing/2014/main" id="{1F261BD6-F71B-4B38-B4F8-05D0FFD99D15}"/>
              </a:ext>
            </a:extLst>
          </p:cNvPr>
          <p:cNvSpPr>
            <a:spLocks xmlns:a="http://schemas.openxmlformats.org/drawingml/2006/main" noGrp="1"/>
          </p:cNvSpPr>
          <p:nvPr/>
        </p:nvSpPr>
        <p:spPr>
          <a:xfrm xmlns:a="http://schemas.openxmlformats.org/drawingml/2006/main">
            <a:off x="514350" y="619125"/>
            <a:ext cx="96012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150" b="1">
                <a:solidFill>
                  <a:srgbClr val="243A32"/>
                </a:solidFill>
                <a:latin typeface="Noto Sans JP"/>
                <a:ea typeface="Noto Sans JP"/>
                <a:cs typeface="Noto Sans JP"/>
              </a:defRPr>
            </a:defPPr>
          </a:lstStyle>
          <a:p xmlns:a="http://schemas.openxmlformats.org/drawingml/2006/main">
            <a:pPr>
              <a:defRPr sz="3150" b="1">
                <a:solidFill>
                  <a:srgbClr val="243A32"/>
                </a:solidFill>
                <a:latin typeface="Noto Sans JP"/>
                <a:ea typeface="Noto Sans JP"/>
                <a:cs typeface="Noto Sans JP"/>
              </a:defRPr>
            </a:pPr>
            <a:r>
              <a:rPr sz="3150" b="1">
                <a:solidFill>
                  <a:srgbClr val="243A32"/>
                </a:solidFill>
                <a:latin typeface="Noto Sans JP"/>
                <a:ea typeface="Noto Sans JP"/>
                <a:cs typeface="Noto Sans JP"/>
              </a:rPr>
              <a:t>学年・校種をつなぐ打合せシート</a:t>
            </a:r>
          </a:p>
        </p:txBody>
      </p:sp>
      <p:sp>
        <p:nvSpPr>
          <p:cNvPr id="3" name="page-intro">
            <a:extLst xmlns:a="http://schemas.openxmlformats.org/drawingml/2006/main">
              <a:ext uri="{FF2B5EF4-FFF2-40B4-BE49-F238E27FC236}">
                <a16:creationId xmlns:a16="http://schemas.microsoft.com/office/drawing/2014/main" id="{B35B1A45-B3CD-4063-B160-3FA62C5504BD}"/>
              </a:ext>
            </a:extLst>
          </p:cNvPr>
          <p:cNvSpPr>
            <a:spLocks xmlns:a="http://schemas.openxmlformats.org/drawingml/2006/main" noGrp="1"/>
          </p:cNvSpPr>
          <p:nvPr/>
        </p:nvSpPr>
        <p:spPr>
          <a:xfrm xmlns:a="http://schemas.openxmlformats.org/drawingml/2006/main">
            <a:off x="514350" y="1285875"/>
            <a:ext cx="96012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725" b="0">
                <a:solidFill>
                  <a:srgbClr val="243A32"/>
                </a:solidFill>
                <a:latin typeface="Noto Sans JP"/>
                <a:ea typeface="Noto Sans JP"/>
                <a:cs typeface="Noto Sans JP"/>
              </a:defRPr>
            </a:defPPr>
          </a:lstStyle>
          <a:p xmlns:a="http://schemas.openxmlformats.org/drawingml/2006/main">
            <a:pPr>
              <a:defRPr sz="1725" b="0">
                <a:solidFill>
                  <a:srgbClr val="243A32"/>
                </a:solidFill>
                <a:latin typeface="Noto Sans JP"/>
                <a:ea typeface="Noto Sans JP"/>
                <a:cs typeface="Noto Sans JP"/>
              </a:defRPr>
            </a:pPr>
            <a:r>
              <a:rPr sz="1725" b="0">
                <a:solidFill>
                  <a:srgbClr val="243A32"/>
                </a:solidFill>
                <a:latin typeface="Noto Sans JP"/>
                <a:ea typeface="Noto Sans JP"/>
                <a:cs typeface="Noto Sans JP"/>
              </a:rPr>
              <a:t>学年会や校種間の打合せで、既存の年間指導計画と記録を見ながら使います。</a:t>
            </a:r>
          </a:p>
        </p:txBody>
      </p:sp>
      <p:sp>
        <p:nvSpPr>
          <p:cNvPr id="4" name="page-footer">
            <a:extLst xmlns:a="http://schemas.openxmlformats.org/drawingml/2006/main">
              <a:ext uri="{FF2B5EF4-FFF2-40B4-BE49-F238E27FC236}">
                <a16:creationId xmlns:a16="http://schemas.microsoft.com/office/drawing/2014/main" id="{ED6F56E7-DFA2-43DE-8EC3-573E7E506424}"/>
              </a:ext>
            </a:extLst>
          </p:cNvPr>
          <p:cNvSpPr>
            <a:spLocks xmlns:a="http://schemas.openxmlformats.org/drawingml/2006/main" noGrp="1"/>
          </p:cNvSpPr>
          <p:nvPr/>
        </p:nvSpPr>
        <p:spPr>
          <a:xfrm xmlns:a="http://schemas.openxmlformats.org/drawingml/2006/main">
            <a:off x="514350" y="7200900"/>
            <a:ext cx="9620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938" b="0">
                <a:solidFill>
                  <a:srgbClr val="59665F"/>
                </a:solidFill>
                <a:latin typeface="Noto Sans JP"/>
                <a:ea typeface="Noto Sans JP"/>
                <a:cs typeface="Noto Sans JP"/>
              </a:defRPr>
            </a:defPPr>
          </a:lstStyle>
          <a:p xmlns:a="http://schemas.openxmlformats.org/drawingml/2006/main">
            <a:pPr>
              <a:defRPr sz="938" b="0">
                <a:solidFill>
                  <a:srgbClr val="59665F"/>
                </a:solidFill>
                <a:latin typeface="Noto Sans JP"/>
                <a:ea typeface="Noto Sans JP"/>
                <a:cs typeface="Noto Sans JP"/>
              </a:defRPr>
            </a:pPr>
            <a:r>
              <a:rPr sz="938" b="0">
                <a:solidFill>
                  <a:srgbClr val="59665F"/>
                </a:solidFill>
                <a:latin typeface="Noto Sans JP"/>
                <a:ea typeface="Noto Sans JP"/>
                <a:cs typeface="Noto Sans JP"/>
              </a:rPr>
              <a:t>吉田正之　キャリア教育案内人　　2026年10月15日　　資料08　2/8</a:t>
            </a:r>
          </a:p>
        </p:txBody>
      </p:sp>
      <p:graphicFrame>
        <p:nvGraphicFramePr>
          <p:cNvPr id="5" name="">
            <a:extLst xmlns:a="http://schemas.openxmlformats.org/drawingml/2006/main">
              <a:ext uri="{FF2B5EF4-FFF2-40B4-BE49-F238E27FC236}">
                <a16:creationId xmlns:a16="http://schemas.microsoft.com/office/drawing/2014/main" id="{8A8019DA-D75C-46CD-88E3-C3DF23C62A2D}"/>
              </a:ext>
            </a:extLst>
          </p:cNvPr>
          <p:cNvGraphicFramePr/>
          <p:nvPr/>
        </p:nvGraphicFramePr>
        <p:xfrm>
          <a:off xmlns:a="http://schemas.openxmlformats.org/drawingml/2006/main" x="514350" y="2000250"/>
          <a:ext xmlns:a="http://schemas.openxmlformats.org/drawingml/2006/main" cx="9620250" cy="4629150"/>
        </p:xfrm>
        <a:graphic xmlns:a="http://schemas.openxmlformats.org/drawingml/2006/main">
          <a:graphicData uri="http://schemas.openxmlformats.org/drawingml/2006/table">
            <a:tbl>
              <a:tblPr firstRow="0" bandRow="0"/>
              <a:tblGrid>
                <a:gridCol w="3143250"/>
                <a:gridCol w="6477000"/>
              </a:tblGrid>
              <a:tr h="661307">
                <a:tc>
                  <a:txBody>
                    <a:bodyPr wrap="square" lIns="123825" tIns="95250" rIns="123825" bIns="95250">
                      <a:noAutofit/>
                    </a:bodyPr>
                    <a:lstStyle/>
                    <a:p>
                      <a:r>
                        <a:rPr sz="1425" b="1">
                          <a:solidFill>
                            <a:srgbClr val="FFFFFF"/>
                          </a:solidFill>
                          <a:latin typeface="Noto Sans JP"/>
                          <a:ea typeface="Noto Sans JP"/>
                          <a:cs typeface="Noto Sans JP"/>
                        </a:rPr>
                        <a:t>確認する項目</a:t>
                      </a:r>
                    </a:p>
                  </a:txBody>
                  <a:tcPr marL="91440" marR="91440" marT="45720" marB="45720" anchor="t">
                    <a:lnL w="9525">
                      <a:solidFill>
                        <a:srgbClr val="BEC9C1"/>
                      </a:solidFill>
                      <a:prstDash val="solid"/>
                    </a:lnL>
                    <a:lnR w="9525">
                      <a:solidFill>
                        <a:srgbClr val="BEC9C1"/>
                      </a:solidFill>
                      <a:prstDash val="solid"/>
                    </a:lnR>
                    <a:lnT w="9525">
                      <a:solidFill>
                        <a:srgbClr val="BEC9C1"/>
                      </a:solidFill>
                      <a:prstDash val="solid"/>
                    </a:lnT>
                    <a:lnB w="9525">
                      <a:solidFill>
                        <a:srgbClr val="BEC9C1"/>
                      </a:solidFill>
                      <a:prstDash val="solid"/>
                    </a:lnB>
                    <a:solidFill>
                      <a:srgbClr val="245541"/>
                    </a:solidFill>
                  </a:tcPr>
                </a:tc>
                <a:tc>
                  <a:txBody>
                    <a:bodyPr wrap="square" lIns="123825" tIns="95250" rIns="123825" bIns="95250">
                      <a:noAutofit/>
                    </a:bodyPr>
                    <a:lstStyle/>
                    <a:p>
                      <a:r>
                        <a:rPr sz="1425" b="1">
                          <a:solidFill>
                            <a:srgbClr val="FFFFFF"/>
                          </a:solidFill>
                          <a:latin typeface="Noto Sans JP"/>
                          <a:ea typeface="Noto Sans JP"/>
                          <a:cs typeface="Noto Sans JP"/>
                        </a:rPr>
                        <a:t>記入欄（案内文は書き換えて使えます）</a:t>
                      </a:r>
                    </a:p>
                  </a:txBody>
                  <a:tcPr marL="91440" marR="91440" marT="45720" marB="45720" anchor="t">
                    <a:lnR w="9525">
                      <a:solidFill>
                        <a:srgbClr val="BEC9C1"/>
                      </a:solidFill>
                      <a:prstDash val="solid"/>
                    </a:lnR>
                    <a:lnT w="9525">
                      <a:solidFill>
                        <a:srgbClr val="BEC9C1"/>
                      </a:solidFill>
                      <a:prstDash val="solid"/>
                    </a:lnT>
                    <a:lnB w="9525">
                      <a:solidFill>
                        <a:srgbClr val="BEC9C1"/>
                      </a:solidFill>
                      <a:prstDash val="solid"/>
                    </a:lnB>
                    <a:solidFill>
                      <a:srgbClr val="245541"/>
                    </a:solidFill>
                  </a:tcPr>
                </a:tc>
              </a:tr>
              <a:tr h="661307">
                <a:tc>
                  <a:txBody>
                    <a:bodyPr wrap="square" lIns="123825" tIns="95250" rIns="123825" bIns="95250">
                      <a:noAutofit/>
                    </a:bodyPr>
                    <a:lstStyle/>
                    <a:p>
                      <a:r>
                        <a:rPr sz="1425" b="0">
                          <a:solidFill>
                            <a:srgbClr val="243A32"/>
                          </a:solidFill>
                          <a:latin typeface="Noto Sans JP"/>
                          <a:ea typeface="Noto Sans JP"/>
                          <a:cs typeface="Noto Sans JP"/>
                        </a:rPr>
                        <a:t>接続する学年・校種と共通の目標</a:t>
                      </a:r>
                    </a:p>
                  </a:txBody>
                  <a:tcPr marL="91440" marR="91440" marT="45720" marB="45720" anchor="t">
                    <a:lnL w="9525">
                      <a:solidFill>
                        <a:srgbClr val="BEC9C1"/>
                      </a:solidFill>
                      <a:prstDash val="solid"/>
                    </a:lnL>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425" b="0">
                          <a:solidFill>
                            <a:srgbClr val="243A32"/>
                          </a:solidFill>
                          <a:latin typeface="Noto Sans JP"/>
                          <a:ea typeface="Noto Sans JP"/>
                          <a:cs typeface="Noto Sans JP"/>
                        </a:rPr>
                        <a:t/>
                      </a:r>
                    </a:p>
                  </a:txBody>
                  <a:tcPr marL="91440" marR="91440" marT="45720" marB="45720" anchor="t">
                    <a:lnR w="9525">
                      <a:solidFill>
                        <a:srgbClr val="BEC9C1"/>
                      </a:solidFill>
                      <a:prstDash val="solid"/>
                    </a:lnR>
                    <a:lnB w="9525">
                      <a:solidFill>
                        <a:srgbClr val="BEC9C1"/>
                      </a:solidFill>
                      <a:prstDash val="solid"/>
                    </a:lnB>
                    <a:solidFill>
                      <a:srgbClr val="FFFFFF"/>
                    </a:solidFill>
                  </a:tcPr>
                </a:tc>
              </a:tr>
              <a:tr h="661307">
                <a:tc>
                  <a:txBody>
                    <a:bodyPr wrap="square" lIns="123825" tIns="95250" rIns="123825" bIns="95250">
                      <a:noAutofit/>
                    </a:bodyPr>
                    <a:lstStyle/>
                    <a:p>
                      <a:r>
                        <a:rPr sz="1425" b="0">
                          <a:solidFill>
                            <a:srgbClr val="243A32"/>
                          </a:solidFill>
                          <a:latin typeface="Noto Sans JP"/>
                          <a:ea typeface="Noto Sans JP"/>
                          <a:cs typeface="Noto Sans JP"/>
                        </a:rPr>
                        <a:t>これまでの学習・経験と本人の声</a:t>
                      </a:r>
                    </a:p>
                  </a:txBody>
                  <a:tcPr marL="91440" marR="91440" marT="45720" marB="45720" anchor="t">
                    <a:lnL w="9525">
                      <a:solidFill>
                        <a:srgbClr val="BEC9C1"/>
                      </a:solidFill>
                      <a:prstDash val="solid"/>
                    </a:lnL>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425" b="0">
                          <a:solidFill>
                            <a:srgbClr val="243A32"/>
                          </a:solidFill>
                          <a:latin typeface="Noto Sans JP"/>
                          <a:ea typeface="Noto Sans JP"/>
                          <a:cs typeface="Noto Sans JP"/>
                        </a:rPr>
                        <a:t>重複する活動や、経験していない内容も確認する。</a:t>
                      </a:r>
                    </a:p>
                  </a:txBody>
                  <a:tcPr marL="91440" marR="91440" marT="45720" marB="45720" anchor="t">
                    <a:lnR w="9525">
                      <a:solidFill>
                        <a:srgbClr val="BEC9C1"/>
                      </a:solidFill>
                      <a:prstDash val="solid"/>
                    </a:lnR>
                    <a:lnB w="9525">
                      <a:solidFill>
                        <a:srgbClr val="BEC9C1"/>
                      </a:solidFill>
                      <a:prstDash val="solid"/>
                    </a:lnB>
                    <a:solidFill>
                      <a:srgbClr val="FFFFFF"/>
                    </a:solidFill>
                  </a:tcPr>
                </a:tc>
              </a:tr>
              <a:tr h="661307">
                <a:tc>
                  <a:txBody>
                    <a:bodyPr wrap="square" lIns="123825" tIns="95250" rIns="123825" bIns="95250">
                      <a:noAutofit/>
                    </a:bodyPr>
                    <a:lstStyle/>
                    <a:p>
                      <a:r>
                        <a:rPr sz="1425" b="0">
                          <a:solidFill>
                            <a:srgbClr val="243A32"/>
                          </a:solidFill>
                          <a:latin typeface="Noto Sans JP"/>
                          <a:ea typeface="Noto Sans JP"/>
                          <a:cs typeface="Noto Sans JP"/>
                        </a:rPr>
                        <a:t>次の学習で深めたい姿</a:t>
                      </a:r>
                    </a:p>
                  </a:txBody>
                  <a:tcPr marL="91440" marR="91440" marT="45720" marB="45720" anchor="t">
                    <a:lnL w="9525">
                      <a:solidFill>
                        <a:srgbClr val="BEC9C1"/>
                      </a:solidFill>
                      <a:prstDash val="solid"/>
                    </a:lnL>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425" b="0">
                          <a:solidFill>
                            <a:srgbClr val="243A32"/>
                          </a:solidFill>
                          <a:latin typeface="Noto Sans JP"/>
                          <a:ea typeface="Noto Sans JP"/>
                          <a:cs typeface="Noto Sans JP"/>
                        </a:rPr>
                        <a:t>過去の経験が、どんな問いや選択につながるか。</a:t>
                      </a:r>
                    </a:p>
                  </a:txBody>
                  <a:tcPr marL="91440" marR="91440" marT="45720" marB="45720" anchor="t">
                    <a:lnR w="9525">
                      <a:solidFill>
                        <a:srgbClr val="BEC9C1"/>
                      </a:solidFill>
                      <a:prstDash val="solid"/>
                    </a:lnR>
                    <a:lnB w="9525">
                      <a:solidFill>
                        <a:srgbClr val="BEC9C1"/>
                      </a:solidFill>
                      <a:prstDash val="solid"/>
                    </a:lnB>
                    <a:solidFill>
                      <a:srgbClr val="FFFFFF"/>
                    </a:solidFill>
                  </a:tcPr>
                </a:tc>
              </a:tr>
              <a:tr h="661307">
                <a:tc>
                  <a:txBody>
                    <a:bodyPr wrap="square" lIns="123825" tIns="95250" rIns="123825" bIns="95250">
                      <a:noAutofit/>
                    </a:bodyPr>
                    <a:lstStyle/>
                    <a:p>
                      <a:r>
                        <a:rPr sz="1425" b="0">
                          <a:solidFill>
                            <a:srgbClr val="243A32"/>
                          </a:solidFill>
                          <a:latin typeface="Noto Sans JP"/>
                          <a:ea typeface="Noto Sans JP"/>
                          <a:cs typeface="Noto Sans JP"/>
                        </a:rPr>
                        <a:t>教科・特別活動・総合等との関連</a:t>
                      </a:r>
                    </a:p>
                  </a:txBody>
                  <a:tcPr marL="91440" marR="91440" marT="45720" marB="45720" anchor="t">
                    <a:lnL w="9525">
                      <a:solidFill>
                        <a:srgbClr val="BEC9C1"/>
                      </a:solidFill>
                      <a:prstDash val="solid"/>
                    </a:lnL>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425" b="0">
                          <a:solidFill>
                            <a:srgbClr val="243A32"/>
                          </a:solidFill>
                          <a:latin typeface="Noto Sans JP"/>
                          <a:ea typeface="Noto Sans JP"/>
                          <a:cs typeface="Noto Sans JP"/>
                        </a:rPr>
                        <a:t>前後の単元、時期、担当を書き合わせる。</a:t>
                      </a:r>
                    </a:p>
                  </a:txBody>
                  <a:tcPr marL="91440" marR="91440" marT="45720" marB="45720" anchor="t">
                    <a:lnR w="9525">
                      <a:solidFill>
                        <a:srgbClr val="BEC9C1"/>
                      </a:solidFill>
                      <a:prstDash val="solid"/>
                    </a:lnR>
                    <a:lnB w="9525">
                      <a:solidFill>
                        <a:srgbClr val="BEC9C1"/>
                      </a:solidFill>
                      <a:prstDash val="solid"/>
                    </a:lnB>
                    <a:solidFill>
                      <a:srgbClr val="FFFFFF"/>
                    </a:solidFill>
                  </a:tcPr>
                </a:tc>
              </a:tr>
              <a:tr h="661307">
                <a:tc>
                  <a:txBody>
                    <a:bodyPr wrap="square" lIns="123825" tIns="95250" rIns="123825" bIns="95250">
                      <a:noAutofit/>
                    </a:bodyPr>
                    <a:lstStyle/>
                    <a:p>
                      <a:r>
                        <a:rPr sz="1425" b="0">
                          <a:solidFill>
                            <a:srgbClr val="243A32"/>
                          </a:solidFill>
                          <a:latin typeface="Noto Sans JP"/>
                          <a:ea typeface="Noto Sans JP"/>
                          <a:cs typeface="Noto Sans JP"/>
                        </a:rPr>
                        <a:t>本人と確かめること・必要な支援</a:t>
                      </a:r>
                    </a:p>
                  </a:txBody>
                  <a:tcPr marL="91440" marR="91440" marT="45720" marB="45720" anchor="t">
                    <a:lnL w="9525">
                      <a:solidFill>
                        <a:srgbClr val="BEC9C1"/>
                      </a:solidFill>
                      <a:prstDash val="solid"/>
                    </a:lnL>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425" b="0">
                          <a:solidFill>
                            <a:srgbClr val="243A32"/>
                          </a:solidFill>
                          <a:latin typeface="Noto Sans JP"/>
                          <a:ea typeface="Noto Sans JP"/>
                          <a:cs typeface="Noto Sans JP"/>
                        </a:rPr>
                        <a:t>本人の言葉と教師の解釈を分け、共有範囲を確認。</a:t>
                      </a:r>
                    </a:p>
                  </a:txBody>
                  <a:tcPr marL="91440" marR="91440" marT="45720" marB="45720" anchor="t">
                    <a:lnR w="9525">
                      <a:solidFill>
                        <a:srgbClr val="BEC9C1"/>
                      </a:solidFill>
                      <a:prstDash val="solid"/>
                    </a:lnR>
                    <a:lnB w="9525">
                      <a:solidFill>
                        <a:srgbClr val="BEC9C1"/>
                      </a:solidFill>
                      <a:prstDash val="solid"/>
                    </a:lnB>
                    <a:solidFill>
                      <a:srgbClr val="FFFFFF"/>
                    </a:solidFill>
                  </a:tcPr>
                </a:tc>
              </a:tr>
              <a:tr h="661307">
                <a:tc>
                  <a:txBody>
                    <a:bodyPr wrap="square" lIns="123825" tIns="95250" rIns="123825" bIns="95250">
                      <a:noAutofit/>
                    </a:bodyPr>
                    <a:lstStyle/>
                    <a:p>
                      <a:r>
                        <a:rPr sz="1425" b="0">
                          <a:solidFill>
                            <a:srgbClr val="243A32"/>
                          </a:solidFill>
                          <a:latin typeface="Noto Sans JP"/>
                          <a:ea typeface="Noto Sans JP"/>
                          <a:cs typeface="Noto Sans JP"/>
                        </a:rPr>
                        <a:t>引継ぎの方法・担当・確認日</a:t>
                      </a:r>
                    </a:p>
                  </a:txBody>
                  <a:tcPr marL="91440" marR="91440" marT="45720" marB="45720" anchor="t">
                    <a:lnL w="9525">
                      <a:solidFill>
                        <a:srgbClr val="BEC9C1"/>
                      </a:solidFill>
                      <a:prstDash val="solid"/>
                    </a:lnL>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425" b="0">
                          <a:solidFill>
                            <a:srgbClr val="243A32"/>
                          </a:solidFill>
                          <a:latin typeface="Noto Sans JP"/>
                          <a:ea typeface="Noto Sans JP"/>
                          <a:cs typeface="Noto Sans JP"/>
                        </a:rPr>
                        <a:t>キャリア・パスポート等、学校の手順に沿って決める。</a:t>
                      </a:r>
                    </a:p>
                  </a:txBody>
                  <a:tcPr marL="91440" marR="91440" marT="45720" marB="45720" anchor="t">
                    <a:lnR w="9525">
                      <a:solidFill>
                        <a:srgbClr val="BEC9C1"/>
                      </a:solidFill>
                      <a:prstDash val="solid"/>
                    </a:lnR>
                    <a:lnB w="9525">
                      <a:solidFill>
                        <a:srgbClr val="BEC9C1"/>
                      </a:solidFill>
                      <a:prstDash val="solid"/>
                    </a:lnB>
                    <a:solidFill>
                      <a:srgbClr val="FFFFFF"/>
                    </a:solidFill>
                  </a:tcPr>
                </a:tc>
              </a:tr>
            </a:tbl>
          </a:graphicData>
        </a:graphic>
      </p:graphicFrame>
      <p:sp>
        <p:nvSpPr>
          <p:cNvPr id="6" name="teacher-note">
            <a:extLst xmlns:a="http://schemas.openxmlformats.org/drawingml/2006/main">
              <a:ext uri="{FF2B5EF4-FFF2-40B4-BE49-F238E27FC236}">
                <a16:creationId xmlns:a16="http://schemas.microsoft.com/office/drawing/2014/main" id="{E632BD2A-111D-47D0-AECD-E5C699DBFD16}"/>
              </a:ext>
            </a:extLst>
          </p:cNvPr>
          <p:cNvSpPr>
            <a:spLocks xmlns:a="http://schemas.openxmlformats.org/drawingml/2006/main" noGrp="1"/>
          </p:cNvSpPr>
          <p:nvPr/>
        </p:nvSpPr>
        <p:spPr>
          <a:xfrm xmlns:a="http://schemas.openxmlformats.org/drawingml/2006/main">
            <a:off x="514350" y="6800850"/>
            <a:ext cx="9620250" cy="276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275" b="0">
                <a:solidFill>
                  <a:srgbClr val="59665F"/>
                </a:solidFill>
                <a:latin typeface="Noto Sans JP"/>
                <a:ea typeface="Noto Sans JP"/>
                <a:cs typeface="Noto Sans JP"/>
              </a:defRPr>
            </a:defPPr>
          </a:lstStyle>
          <a:p xmlns:a="http://schemas.openxmlformats.org/drawingml/2006/main">
            <a:pPr>
              <a:defRPr sz="1275" b="0">
                <a:solidFill>
                  <a:srgbClr val="59665F"/>
                </a:solidFill>
                <a:latin typeface="Noto Sans JP"/>
                <a:ea typeface="Noto Sans JP"/>
                <a:cs typeface="Noto Sans JP"/>
              </a:defRPr>
            </a:pPr>
            <a:r>
              <a:rPr sz="1275" b="0">
                <a:solidFill>
                  <a:srgbClr val="59665F"/>
                </a:solidFill>
                <a:latin typeface="Noto Sans JP"/>
                <a:ea typeface="Noto Sans JP"/>
                <a:cs typeface="Noto Sans JP"/>
              </a:rPr>
              <a:t>低学年や支援が必要な児童生徒には、絵・口頭・代筆などで参加できる方法を選びます。</a:t>
            </a:r>
          </a:p>
        </p:txBody>
      </p:sp>
    </p:spTree>
    <p:extLst>
      <p:ext uri="{BB962C8B-B14F-4D97-AF65-F5344CB8AC3E}">
        <p14:creationId xmlns:p14="http://schemas.microsoft.com/office/powerpoint/2010/main" val="1177270117"/>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material-role">
            <a:extLst xmlns:a="http://schemas.openxmlformats.org/drawingml/2006/main">
              <a:ext uri="{FF2B5EF4-FFF2-40B4-BE49-F238E27FC236}">
                <a16:creationId xmlns:a16="http://schemas.microsoft.com/office/drawing/2014/main" id="{8D0643A0-20B2-4A9E-A548-F5F4F6EFF8BC}"/>
              </a:ext>
            </a:extLst>
          </p:cNvPr>
          <p:cNvSpPr>
            <a:spLocks xmlns:a="http://schemas.openxmlformats.org/drawingml/2006/main" noGrp="1"/>
          </p:cNvSpPr>
          <p:nvPr/>
        </p:nvSpPr>
        <p:spPr>
          <a:xfrm xmlns:a="http://schemas.openxmlformats.org/drawingml/2006/main">
            <a:off x="514350" y="238125"/>
            <a:ext cx="96012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200" b="1">
                <a:solidFill>
                  <a:srgbClr val="245541"/>
                </a:solidFill>
                <a:latin typeface="Noto Sans JP"/>
                <a:ea typeface="Noto Sans JP"/>
                <a:cs typeface="Noto Sans JP"/>
              </a:defRPr>
            </a:defPPr>
          </a:lstStyle>
          <a:p xmlns:a="http://schemas.openxmlformats.org/drawingml/2006/main">
            <a:pPr>
              <a:defRPr sz="1200" b="1">
                <a:solidFill>
                  <a:srgbClr val="245541"/>
                </a:solidFill>
                <a:latin typeface="Noto Sans JP"/>
                <a:ea typeface="Noto Sans JP"/>
                <a:cs typeface="Noto Sans JP"/>
              </a:defRPr>
            </a:pPr>
            <a:r>
              <a:rPr sz="1200" b="1">
                <a:solidFill>
                  <a:srgbClr val="245541"/>
                </a:solidFill>
                <a:latin typeface="Noto Sans JP"/>
                <a:ea typeface="Noto Sans JP"/>
                <a:cs typeface="Noto Sans JP"/>
              </a:rPr>
              <a:t>08　児童生徒の振り返り</a:t>
            </a:r>
          </a:p>
        </p:txBody>
      </p:sp>
      <p:sp>
        <p:nvSpPr>
          <p:cNvPr id="2" name="page-heading">
            <a:extLst xmlns:a="http://schemas.openxmlformats.org/drawingml/2006/main">
              <a:ext uri="{FF2B5EF4-FFF2-40B4-BE49-F238E27FC236}">
                <a16:creationId xmlns:a16="http://schemas.microsoft.com/office/drawing/2014/main" id="{0896695A-511E-432D-88DA-444BC3AC5D3D}"/>
              </a:ext>
            </a:extLst>
          </p:cNvPr>
          <p:cNvSpPr>
            <a:spLocks xmlns:a="http://schemas.openxmlformats.org/drawingml/2006/main" noGrp="1"/>
          </p:cNvSpPr>
          <p:nvPr/>
        </p:nvSpPr>
        <p:spPr>
          <a:xfrm xmlns:a="http://schemas.openxmlformats.org/drawingml/2006/main">
            <a:off x="514350" y="619125"/>
            <a:ext cx="96012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150" b="1">
                <a:solidFill>
                  <a:srgbClr val="243A32"/>
                </a:solidFill>
                <a:latin typeface="Noto Sans JP"/>
                <a:ea typeface="Noto Sans JP"/>
                <a:cs typeface="Noto Sans JP"/>
              </a:defRPr>
            </a:defPPr>
          </a:lstStyle>
          <a:p xmlns:a="http://schemas.openxmlformats.org/drawingml/2006/main">
            <a:pPr>
              <a:defRPr sz="3150" b="1">
                <a:solidFill>
                  <a:srgbClr val="243A32"/>
                </a:solidFill>
                <a:latin typeface="Noto Sans JP"/>
                <a:ea typeface="Noto Sans JP"/>
                <a:cs typeface="Noto Sans JP"/>
              </a:defRPr>
            </a:pPr>
            <a:r>
              <a:rPr sz="3150" b="1">
                <a:solidFill>
                  <a:srgbClr val="243A32"/>
                </a:solidFill>
                <a:latin typeface="Noto Sans JP"/>
                <a:ea typeface="Noto Sans JP"/>
                <a:cs typeface="Noto Sans JP"/>
              </a:rPr>
              <a:t>これまでの経験を、次の学びへ</a:t>
            </a:r>
          </a:p>
        </p:txBody>
      </p:sp>
      <p:sp>
        <p:nvSpPr>
          <p:cNvPr id="3" name="page-intro">
            <a:extLst xmlns:a="http://schemas.openxmlformats.org/drawingml/2006/main">
              <a:ext uri="{FF2B5EF4-FFF2-40B4-BE49-F238E27FC236}">
                <a16:creationId xmlns:a16="http://schemas.microsoft.com/office/drawing/2014/main" id="{F9BE4AD7-B27B-46B7-A2B9-46FCBCF074E0}"/>
              </a:ext>
            </a:extLst>
          </p:cNvPr>
          <p:cNvSpPr>
            <a:spLocks xmlns:a="http://schemas.openxmlformats.org/drawingml/2006/main" noGrp="1"/>
          </p:cNvSpPr>
          <p:nvPr/>
        </p:nvSpPr>
        <p:spPr>
          <a:xfrm xmlns:a="http://schemas.openxmlformats.org/drawingml/2006/main">
            <a:off x="514350" y="1285875"/>
            <a:ext cx="96012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725" b="0">
                <a:solidFill>
                  <a:srgbClr val="243A32"/>
                </a:solidFill>
                <a:latin typeface="Noto Sans JP"/>
                <a:ea typeface="Noto Sans JP"/>
                <a:cs typeface="Noto Sans JP"/>
              </a:defRPr>
            </a:defPPr>
          </a:lstStyle>
          <a:p xmlns:a="http://schemas.openxmlformats.org/drawingml/2006/main">
            <a:pPr>
              <a:defRPr sz="1725" b="0">
                <a:solidFill>
                  <a:srgbClr val="243A32"/>
                </a:solidFill>
                <a:latin typeface="Noto Sans JP"/>
                <a:ea typeface="Noto Sans JP"/>
                <a:cs typeface="Noto Sans JP"/>
              </a:defRPr>
            </a:pPr>
            <a:r>
              <a:rPr sz="1725" b="0">
                <a:solidFill>
                  <a:srgbClr val="243A32"/>
                </a:solidFill>
                <a:latin typeface="Noto Sans JP"/>
                <a:ea typeface="Noto Sans JP"/>
                <a:cs typeface="Noto Sans JP"/>
              </a:rPr>
              <a:t>日付　　　　　　年　　　組　　　名前　　　　　　　　　　活動名　　　　　　　　　</a:t>
            </a:r>
          </a:p>
        </p:txBody>
      </p:sp>
      <p:sp>
        <p:nvSpPr>
          <p:cNvPr id="4" name="page-footer">
            <a:extLst xmlns:a="http://schemas.openxmlformats.org/drawingml/2006/main">
              <a:ext uri="{FF2B5EF4-FFF2-40B4-BE49-F238E27FC236}">
                <a16:creationId xmlns:a16="http://schemas.microsoft.com/office/drawing/2014/main" id="{E6137AB9-CFF7-4A8A-905F-C7CFA876D405}"/>
              </a:ext>
            </a:extLst>
          </p:cNvPr>
          <p:cNvSpPr>
            <a:spLocks xmlns:a="http://schemas.openxmlformats.org/drawingml/2006/main" noGrp="1"/>
          </p:cNvSpPr>
          <p:nvPr/>
        </p:nvSpPr>
        <p:spPr>
          <a:xfrm xmlns:a="http://schemas.openxmlformats.org/drawingml/2006/main">
            <a:off x="514350" y="7200900"/>
            <a:ext cx="9620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938" b="0">
                <a:solidFill>
                  <a:srgbClr val="59665F"/>
                </a:solidFill>
                <a:latin typeface="Noto Sans JP"/>
                <a:ea typeface="Noto Sans JP"/>
                <a:cs typeface="Noto Sans JP"/>
              </a:defRPr>
            </a:defPPr>
          </a:lstStyle>
          <a:p xmlns:a="http://schemas.openxmlformats.org/drawingml/2006/main">
            <a:pPr>
              <a:defRPr sz="938" b="0">
                <a:solidFill>
                  <a:srgbClr val="59665F"/>
                </a:solidFill>
                <a:latin typeface="Noto Sans JP"/>
                <a:ea typeface="Noto Sans JP"/>
                <a:cs typeface="Noto Sans JP"/>
              </a:defRPr>
            </a:pPr>
            <a:r>
              <a:rPr sz="938" b="0">
                <a:solidFill>
                  <a:srgbClr val="59665F"/>
                </a:solidFill>
                <a:latin typeface="Noto Sans JP"/>
                <a:ea typeface="Noto Sans JP"/>
                <a:cs typeface="Noto Sans JP"/>
              </a:rPr>
              <a:t>吉田正之　キャリア教育案内人　　2026年10月15日　　資料08　3/8</a:t>
            </a:r>
          </a:p>
        </p:txBody>
      </p:sp>
      <p:graphicFrame>
        <p:nvGraphicFramePr>
          <p:cNvPr id="5" name="">
            <a:extLst xmlns:a="http://schemas.openxmlformats.org/drawingml/2006/main">
              <a:ext uri="{FF2B5EF4-FFF2-40B4-BE49-F238E27FC236}">
                <a16:creationId xmlns:a16="http://schemas.microsoft.com/office/drawing/2014/main" id="{31650A5E-BA6B-46EF-80E3-649BAA4C1132}"/>
              </a:ext>
            </a:extLst>
          </p:cNvPr>
          <p:cNvGraphicFramePr/>
          <p:nvPr/>
        </p:nvGraphicFramePr>
        <p:xfrm>
          <a:off xmlns:a="http://schemas.openxmlformats.org/drawingml/2006/main" x="514350" y="2000250"/>
          <a:ext xmlns:a="http://schemas.openxmlformats.org/drawingml/2006/main" cx="9620250" cy="4210050"/>
        </p:xfrm>
        <a:graphic xmlns:a="http://schemas.openxmlformats.org/drawingml/2006/main">
          <a:graphicData uri="http://schemas.openxmlformats.org/drawingml/2006/table">
            <a:tbl>
              <a:tblPr firstRow="0" bandRow="0"/>
              <a:tblGrid>
                <a:gridCol w="4810125"/>
                <a:gridCol w="4810125"/>
              </a:tblGrid>
              <a:tr h="2105025">
                <a:tc>
                  <a:txBody>
                    <a:bodyPr wrap="square" lIns="123825" tIns="95250" rIns="123825" bIns="95250">
                      <a:noAutofit/>
                    </a:bodyPr>
                    <a:lstStyle/>
                    <a:p>
                      <a:r>
                        <a:rPr sz="1800" b="0">
                          <a:solidFill>
                            <a:srgbClr val="243A32"/>
                          </a:solidFill>
                          <a:latin typeface="Noto Sans JP"/>
                          <a:ea typeface="Noto Sans JP"/>
                          <a:cs typeface="Noto Sans JP"/>
                        </a:rPr>
                        <a:t>1　今までに、心に残っている</a:t>
                      </a:r>
                    </a:p>
                    <a:p>
                      <a:r>
                        <a:rPr sz="1800" b="0">
                          <a:solidFill>
                            <a:srgbClr val="243A32"/>
                          </a:solidFill>
                          <a:latin typeface="Noto Sans JP"/>
                          <a:ea typeface="Noto Sans JP"/>
                          <a:cs typeface="Noto Sans JP"/>
                        </a:rPr>
                        <a:t>学びや経験は？</a:t>
                      </a:r>
                    </a:p>
                  </a:txBody>
                  <a:tcPr marL="91440" marR="91440" marT="45720" marB="45720" anchor="t">
                    <a:lnL w="9525">
                      <a:solidFill>
                        <a:srgbClr val="BEC9C1"/>
                      </a:solidFill>
                      <a:prstDash val="solid"/>
                    </a:lnL>
                    <a:lnR w="9525">
                      <a:solidFill>
                        <a:srgbClr val="BEC9C1"/>
                      </a:solidFill>
                      <a:prstDash val="solid"/>
                    </a:lnR>
                    <a:lnT w="9525">
                      <a:solidFill>
                        <a:srgbClr val="BEC9C1"/>
                      </a:solidFill>
                      <a:prstDash val="solid"/>
                    </a:lnT>
                    <a:lnB w="9525">
                      <a:solidFill>
                        <a:srgbClr val="BEC9C1"/>
                      </a:solidFill>
                      <a:prstDash val="solid"/>
                    </a:lnB>
                    <a:solidFill>
                      <a:srgbClr val="FFFFFF"/>
                    </a:solidFill>
                  </a:tcPr>
                </a:tc>
                <a:tc>
                  <a:txBody>
                    <a:bodyPr wrap="square" lIns="123825" tIns="95250" rIns="123825" bIns="95250">
                      <a:noAutofit/>
                    </a:bodyPr>
                    <a:lstStyle/>
                    <a:p>
                      <a:r>
                        <a:rPr sz="1800" b="0">
                          <a:solidFill>
                            <a:srgbClr val="243A32"/>
                          </a:solidFill>
                          <a:latin typeface="Noto Sans JP"/>
                          <a:ea typeface="Noto Sans JP"/>
                          <a:cs typeface="Noto Sans JP"/>
                        </a:rPr>
                        <a:t>2　そのときの工夫や、</a:t>
                      </a:r>
                    </a:p>
                    <a:p>
                      <a:r>
                        <a:rPr sz="1800" b="0">
                          <a:solidFill>
                            <a:srgbClr val="243A32"/>
                          </a:solidFill>
                          <a:latin typeface="Noto Sans JP"/>
                          <a:ea typeface="Noto Sans JP"/>
                          <a:cs typeface="Noto Sans JP"/>
                        </a:rPr>
                        <a:t>自分のよさは？</a:t>
                      </a:r>
                    </a:p>
                  </a:txBody>
                  <a:tcPr marL="91440" marR="91440" marT="45720" marB="45720" anchor="t">
                    <a:lnR w="9525">
                      <a:solidFill>
                        <a:srgbClr val="BEC9C1"/>
                      </a:solidFill>
                      <a:prstDash val="solid"/>
                    </a:lnR>
                    <a:lnT w="9525">
                      <a:solidFill>
                        <a:srgbClr val="BEC9C1"/>
                      </a:solidFill>
                      <a:prstDash val="solid"/>
                    </a:lnT>
                    <a:lnB w="9525">
                      <a:solidFill>
                        <a:srgbClr val="BEC9C1"/>
                      </a:solidFill>
                      <a:prstDash val="solid"/>
                    </a:lnB>
                    <a:solidFill>
                      <a:srgbClr val="FFFFFF"/>
                    </a:solidFill>
                  </a:tcPr>
                </a:tc>
              </a:tr>
              <a:tr h="2105025">
                <a:tc>
                  <a:txBody>
                    <a:bodyPr wrap="square" lIns="123825" tIns="95250" rIns="123825" bIns="95250">
                      <a:noAutofit/>
                    </a:bodyPr>
                    <a:lstStyle/>
                    <a:p>
                      <a:r>
                        <a:rPr sz="1800" b="0">
                          <a:solidFill>
                            <a:srgbClr val="243A32"/>
                          </a:solidFill>
                          <a:latin typeface="Noto Sans JP"/>
                          <a:ea typeface="Noto Sans JP"/>
                          <a:cs typeface="Noto Sans JP"/>
                        </a:rPr>
                        <a:t>3　これから、やってみたいことや、</a:t>
                      </a:r>
                    </a:p>
                    <a:p>
                      <a:r>
                        <a:rPr sz="1800" b="0">
                          <a:solidFill>
                            <a:srgbClr val="243A32"/>
                          </a:solidFill>
                          <a:latin typeface="Noto Sans JP"/>
                          <a:ea typeface="Noto Sans JP"/>
                          <a:cs typeface="Noto Sans JP"/>
                        </a:rPr>
                        <a:t>確かめたいことは？</a:t>
                      </a:r>
                    </a:p>
                  </a:txBody>
                  <a:tcPr marL="91440" marR="91440" marT="45720" marB="45720" anchor="t">
                    <a:lnL w="9525">
                      <a:solidFill>
                        <a:srgbClr val="BEC9C1"/>
                      </a:solidFill>
                      <a:prstDash val="solid"/>
                    </a:lnL>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800" b="0">
                          <a:solidFill>
                            <a:srgbClr val="243A32"/>
                          </a:solidFill>
                          <a:latin typeface="Noto Sans JP"/>
                          <a:ea typeface="Noto Sans JP"/>
                          <a:cs typeface="Noto Sans JP"/>
                        </a:rPr>
                        <a:t>4　始めるとしたら何をする？</a:t>
                      </a:r>
                    </a:p>
                    <a:p>
                      <a:r>
                        <a:rPr sz="1800" b="0">
                          <a:solidFill>
                            <a:srgbClr val="243A32"/>
                          </a:solidFill>
                          <a:latin typeface="Noto Sans JP"/>
                          <a:ea typeface="Noto Sans JP"/>
                          <a:cs typeface="Noto Sans JP"/>
                        </a:rPr>
                        <a:t>相談したい人は？</a:t>
                      </a:r>
                    </a:p>
                    <a:p>
                      <a:r>
                        <a:rPr sz="1800" b="0">
                          <a:solidFill>
                            <a:srgbClr val="243A32"/>
                          </a:solidFill>
                          <a:latin typeface="Noto Sans JP"/>
                          <a:ea typeface="Noto Sans JP"/>
                          <a:cs typeface="Noto Sans JP"/>
                        </a:rPr>
                        <a:t>まだ考え中でもOK。</a:t>
                      </a:r>
                    </a:p>
                  </a:txBody>
                  <a:tcPr marL="91440" marR="91440" marT="45720" marB="45720" anchor="t">
                    <a:lnR w="9525">
                      <a:solidFill>
                        <a:srgbClr val="BEC9C1"/>
                      </a:solidFill>
                      <a:prstDash val="solid"/>
                    </a:lnR>
                    <a:lnB w="9525">
                      <a:solidFill>
                        <a:srgbClr val="BEC9C1"/>
                      </a:solidFill>
                      <a:prstDash val="solid"/>
                    </a:lnB>
                    <a:solidFill>
                      <a:srgbClr val="FFFFFF"/>
                    </a:solidFill>
                  </a:tcPr>
                </a:tc>
              </a:tr>
            </a:tbl>
          </a:graphicData>
        </a:graphic>
      </p:graphicFrame>
      <p:sp>
        <p:nvSpPr>
          <p:cNvPr id="6" name="student-note">
            <a:extLst xmlns:a="http://schemas.openxmlformats.org/drawingml/2006/main">
              <a:ext uri="{FF2B5EF4-FFF2-40B4-BE49-F238E27FC236}">
                <a16:creationId xmlns:a16="http://schemas.microsoft.com/office/drawing/2014/main" id="{85B3BDA5-EFA5-4370-8284-1D3C880DF479}"/>
              </a:ext>
            </a:extLst>
          </p:cNvPr>
          <p:cNvSpPr>
            <a:spLocks xmlns:a="http://schemas.openxmlformats.org/drawingml/2006/main" noGrp="1"/>
          </p:cNvSpPr>
          <p:nvPr/>
        </p:nvSpPr>
        <p:spPr>
          <a:xfrm xmlns:a="http://schemas.openxmlformats.org/drawingml/2006/main">
            <a:off x="514350" y="6419850"/>
            <a:ext cx="962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575" b="0">
                <a:solidFill>
                  <a:srgbClr val="59665F"/>
                </a:solidFill>
                <a:latin typeface="Noto Sans JP"/>
                <a:ea typeface="Noto Sans JP"/>
                <a:cs typeface="Noto Sans JP"/>
              </a:defRPr>
            </a:defPPr>
          </a:lstStyle>
          <a:p xmlns:a="http://schemas.openxmlformats.org/drawingml/2006/main">
            <a:pPr>
              <a:defRPr sz="1575" b="0">
                <a:solidFill>
                  <a:srgbClr val="59665F"/>
                </a:solidFill>
                <a:latin typeface="Noto Sans JP"/>
                <a:ea typeface="Noto Sans JP"/>
                <a:cs typeface="Noto Sans JP"/>
              </a:defRPr>
            </a:pPr>
            <a:r>
              <a:rPr sz="1575" b="0">
                <a:solidFill>
                  <a:srgbClr val="59665F"/>
                </a:solidFill>
                <a:latin typeface="Noto Sans JP"/>
                <a:ea typeface="Noto Sans JP"/>
                <a:cs typeface="Noto Sans JP"/>
              </a:rPr>
              <a:t>分からないことや、不安なことも書けます。</a:t>
            </a:r>
          </a:p>
          <a:p xmlns:a="http://schemas.openxmlformats.org/drawingml/2006/main">
            <a:pPr>
              <a:defRPr sz="1575" b="0">
                <a:solidFill>
                  <a:srgbClr val="59665F"/>
                </a:solidFill>
                <a:latin typeface="Noto Sans JP"/>
                <a:ea typeface="Noto Sans JP"/>
                <a:cs typeface="Noto Sans JP"/>
              </a:defRPr>
            </a:pPr>
            <a:r>
              <a:rPr sz="1575" b="0">
                <a:solidFill>
                  <a:srgbClr val="59665F"/>
                </a:solidFill>
                <a:latin typeface="Noto Sans JP"/>
                <a:ea typeface="Noto Sans JP"/>
                <a:cs typeface="Noto Sans JP"/>
              </a:rPr>
              <a:t>前の記録がないときは、思い出せる経験から考えられます。</a:t>
            </a:r>
          </a:p>
        </p:txBody>
      </p:sp>
    </p:spTree>
    <p:extLst>
      <p:ext uri="{BB962C8B-B14F-4D97-AF65-F5344CB8AC3E}">
        <p14:creationId xmlns:p14="http://schemas.microsoft.com/office/powerpoint/2010/main" val="174441216"/>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material-role">
            <a:extLst xmlns:a="http://schemas.openxmlformats.org/drawingml/2006/main">
              <a:ext uri="{FF2B5EF4-FFF2-40B4-BE49-F238E27FC236}">
                <a16:creationId xmlns:a16="http://schemas.microsoft.com/office/drawing/2014/main" id="{229ACCBF-1B0D-4775-9A9A-8EFC467EE1C1}"/>
              </a:ext>
            </a:extLst>
          </p:cNvPr>
          <p:cNvSpPr>
            <a:spLocks xmlns:a="http://schemas.openxmlformats.org/drawingml/2006/main" noGrp="1"/>
          </p:cNvSpPr>
          <p:nvPr/>
        </p:nvSpPr>
        <p:spPr>
          <a:xfrm xmlns:a="http://schemas.openxmlformats.org/drawingml/2006/main">
            <a:off x="514350" y="238125"/>
            <a:ext cx="96012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200" b="1">
                <a:solidFill>
                  <a:srgbClr val="245541"/>
                </a:solidFill>
                <a:latin typeface="Noto Sans JP"/>
                <a:ea typeface="Noto Sans JP"/>
                <a:cs typeface="Noto Sans JP"/>
              </a:defRPr>
            </a:defPPr>
          </a:lstStyle>
          <a:p xmlns:a="http://schemas.openxmlformats.org/drawingml/2006/main">
            <a:pPr>
              <a:defRPr sz="1200" b="1">
                <a:solidFill>
                  <a:srgbClr val="245541"/>
                </a:solidFill>
                <a:latin typeface="Noto Sans JP"/>
                <a:ea typeface="Noto Sans JP"/>
                <a:cs typeface="Noto Sans JP"/>
              </a:defRPr>
            </a:pPr>
            <a:r>
              <a:rPr sz="1200" b="1">
                <a:solidFill>
                  <a:srgbClr val="245541"/>
                </a:solidFill>
                <a:latin typeface="Noto Sans JP"/>
                <a:ea typeface="Noto Sans JP"/>
                <a:cs typeface="Noto Sans JP"/>
              </a:rPr>
              <a:t>08　記入例（架空）</a:t>
            </a:r>
          </a:p>
        </p:txBody>
      </p:sp>
      <p:sp>
        <p:nvSpPr>
          <p:cNvPr id="2" name="page-heading">
            <a:extLst xmlns:a="http://schemas.openxmlformats.org/drawingml/2006/main">
              <a:ext uri="{FF2B5EF4-FFF2-40B4-BE49-F238E27FC236}">
                <a16:creationId xmlns:a16="http://schemas.microsoft.com/office/drawing/2014/main" id="{E7B73F79-88E8-489A-846E-0747618F9182}"/>
              </a:ext>
            </a:extLst>
          </p:cNvPr>
          <p:cNvSpPr>
            <a:spLocks xmlns:a="http://schemas.openxmlformats.org/drawingml/2006/main" noGrp="1"/>
          </p:cNvSpPr>
          <p:nvPr/>
        </p:nvSpPr>
        <p:spPr>
          <a:xfrm xmlns:a="http://schemas.openxmlformats.org/drawingml/2006/main">
            <a:off x="514350" y="619125"/>
            <a:ext cx="96012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150" b="1">
                <a:solidFill>
                  <a:srgbClr val="243A32"/>
                </a:solidFill>
                <a:latin typeface="Noto Sans JP"/>
                <a:ea typeface="Noto Sans JP"/>
                <a:cs typeface="Noto Sans JP"/>
              </a:defRPr>
            </a:defPPr>
          </a:lstStyle>
          <a:p xmlns:a="http://schemas.openxmlformats.org/drawingml/2006/main">
            <a:pPr>
              <a:defRPr sz="3150" b="1">
                <a:solidFill>
                  <a:srgbClr val="243A32"/>
                </a:solidFill>
                <a:latin typeface="Noto Sans JP"/>
                <a:ea typeface="Noto Sans JP"/>
                <a:cs typeface="Noto Sans JP"/>
              </a:defRPr>
            </a:pPr>
            <a:r>
              <a:rPr sz="3150" b="1">
                <a:solidFill>
                  <a:srgbClr val="243A32"/>
                </a:solidFill>
                <a:latin typeface="Noto Sans JP"/>
                <a:ea typeface="Noto Sans JP"/>
                <a:cs typeface="Noto Sans JP"/>
              </a:rPr>
              <a:t>振り返りシートの記入例</a:t>
            </a:r>
          </a:p>
        </p:txBody>
      </p:sp>
      <p:sp>
        <p:nvSpPr>
          <p:cNvPr id="3" name="page-intro">
            <a:extLst xmlns:a="http://schemas.openxmlformats.org/drawingml/2006/main">
              <a:ext uri="{FF2B5EF4-FFF2-40B4-BE49-F238E27FC236}">
                <a16:creationId xmlns:a16="http://schemas.microsoft.com/office/drawing/2014/main" id="{484B3889-E1C0-44D1-87AD-EEB8E52A2C13}"/>
              </a:ext>
            </a:extLst>
          </p:cNvPr>
          <p:cNvSpPr>
            <a:spLocks xmlns:a="http://schemas.openxmlformats.org/drawingml/2006/main" noGrp="1"/>
          </p:cNvSpPr>
          <p:nvPr/>
        </p:nvSpPr>
        <p:spPr>
          <a:xfrm xmlns:a="http://schemas.openxmlformats.org/drawingml/2006/main">
            <a:off x="514350" y="1285875"/>
            <a:ext cx="96012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725" b="0">
                <a:solidFill>
                  <a:srgbClr val="243A32"/>
                </a:solidFill>
                <a:latin typeface="Noto Sans JP"/>
                <a:ea typeface="Noto Sans JP"/>
                <a:cs typeface="Noto Sans JP"/>
              </a:defRPr>
            </a:defPPr>
          </a:lstStyle>
          <a:p xmlns:a="http://schemas.openxmlformats.org/drawingml/2006/main">
            <a:pPr>
              <a:defRPr sz="1725" b="0">
                <a:solidFill>
                  <a:srgbClr val="243A32"/>
                </a:solidFill>
                <a:latin typeface="Noto Sans JP"/>
                <a:ea typeface="Noto Sans JP"/>
                <a:cs typeface="Noto Sans JP"/>
              </a:defRPr>
            </a:pPr>
            <a:r>
              <a:rPr sz="1725" b="0">
                <a:solidFill>
                  <a:srgbClr val="243A32"/>
                </a:solidFill>
                <a:latin typeface="Noto Sans JP"/>
                <a:ea typeface="Noto Sans JP"/>
                <a:cs typeface="Noto Sans JP"/>
              </a:rPr>
              <a:t>書き方の例です。本人の経験と言葉を大切にして、対話に生かします。</a:t>
            </a:r>
          </a:p>
        </p:txBody>
      </p:sp>
      <p:sp>
        <p:nvSpPr>
          <p:cNvPr id="4" name="page-footer">
            <a:extLst xmlns:a="http://schemas.openxmlformats.org/drawingml/2006/main">
              <a:ext uri="{FF2B5EF4-FFF2-40B4-BE49-F238E27FC236}">
                <a16:creationId xmlns:a16="http://schemas.microsoft.com/office/drawing/2014/main" id="{1D1B349C-4FC8-43D4-8B77-A1919CF48957}"/>
              </a:ext>
            </a:extLst>
          </p:cNvPr>
          <p:cNvSpPr>
            <a:spLocks xmlns:a="http://schemas.openxmlformats.org/drawingml/2006/main" noGrp="1"/>
          </p:cNvSpPr>
          <p:nvPr/>
        </p:nvSpPr>
        <p:spPr>
          <a:xfrm xmlns:a="http://schemas.openxmlformats.org/drawingml/2006/main">
            <a:off x="514350" y="7200900"/>
            <a:ext cx="9620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938" b="0">
                <a:solidFill>
                  <a:srgbClr val="59665F"/>
                </a:solidFill>
                <a:latin typeface="Noto Sans JP"/>
                <a:ea typeface="Noto Sans JP"/>
                <a:cs typeface="Noto Sans JP"/>
              </a:defRPr>
            </a:defPPr>
          </a:lstStyle>
          <a:p xmlns:a="http://schemas.openxmlformats.org/drawingml/2006/main">
            <a:pPr>
              <a:defRPr sz="938" b="0">
                <a:solidFill>
                  <a:srgbClr val="59665F"/>
                </a:solidFill>
                <a:latin typeface="Noto Sans JP"/>
                <a:ea typeface="Noto Sans JP"/>
                <a:cs typeface="Noto Sans JP"/>
              </a:defRPr>
            </a:pPr>
            <a:r>
              <a:rPr sz="938" b="0">
                <a:solidFill>
                  <a:srgbClr val="59665F"/>
                </a:solidFill>
                <a:latin typeface="Noto Sans JP"/>
                <a:ea typeface="Noto Sans JP"/>
                <a:cs typeface="Noto Sans JP"/>
              </a:rPr>
              <a:t>吉田正之　キャリア教育案内人　　2026年10月15日　　資料08　4/8</a:t>
            </a:r>
          </a:p>
        </p:txBody>
      </p:sp>
      <p:graphicFrame>
        <p:nvGraphicFramePr>
          <p:cNvPr id="5" name="">
            <a:extLst xmlns:a="http://schemas.openxmlformats.org/drawingml/2006/main">
              <a:ext uri="{FF2B5EF4-FFF2-40B4-BE49-F238E27FC236}">
                <a16:creationId xmlns:a16="http://schemas.microsoft.com/office/drawing/2014/main" id="{35802342-55CB-4E41-992A-24BA512580B2}"/>
              </a:ext>
            </a:extLst>
          </p:cNvPr>
          <p:cNvGraphicFramePr/>
          <p:nvPr/>
        </p:nvGraphicFramePr>
        <p:xfrm>
          <a:off xmlns:a="http://schemas.openxmlformats.org/drawingml/2006/main" x="514350" y="2000250"/>
          <a:ext xmlns:a="http://schemas.openxmlformats.org/drawingml/2006/main" cx="9620250" cy="4210050"/>
        </p:xfrm>
        <a:graphic xmlns:a="http://schemas.openxmlformats.org/drawingml/2006/main">
          <a:graphicData uri="http://schemas.openxmlformats.org/drawingml/2006/table">
            <a:tbl>
              <a:tblPr firstRow="0" bandRow="0"/>
              <a:tblGrid>
                <a:gridCol w="4810125"/>
                <a:gridCol w="4810125"/>
              </a:tblGrid>
              <a:tr h="2105025">
                <a:tc>
                  <a:txBody>
                    <a:bodyPr wrap="square" lIns="123825" tIns="95250" rIns="123825" bIns="95250">
                      <a:noAutofit/>
                    </a:bodyPr>
                    <a:lstStyle/>
                    <a:p>
                      <a:r>
                        <a:rPr sz="1575" b="0">
                          <a:solidFill>
                            <a:srgbClr val="243A32"/>
                          </a:solidFill>
                          <a:latin typeface="Noto Sans JP"/>
                          <a:ea typeface="Noto Sans JP"/>
                          <a:cs typeface="Noto Sans JP"/>
                        </a:rPr>
                        <a:t>1　今までに、心に残っている</a:t>
                      </a:r>
                    </a:p>
                    <a:p>
                      <a:r>
                        <a:rPr sz="1575" b="0">
                          <a:solidFill>
                            <a:srgbClr val="243A32"/>
                          </a:solidFill>
                          <a:latin typeface="Noto Sans JP"/>
                          <a:ea typeface="Noto Sans JP"/>
                          <a:cs typeface="Noto Sans JP"/>
                        </a:rPr>
                        <a:t>学びや経験は？</a:t>
                      </a:r>
                    </a:p>
                    <a:p>
                      <a:r>
                        <a:rPr sz="1575" b="0">
                          <a:solidFill>
                            <a:srgbClr val="243A32"/>
                          </a:solidFill>
                          <a:latin typeface="Noto Sans JP"/>
                          <a:ea typeface="Noto Sans JP"/>
                          <a:cs typeface="Noto Sans JP"/>
                        </a:rPr>
                        <a:t/>
                      </a:r>
                    </a:p>
                    <a:p>
                      <a:r>
                        <a:rPr sz="1575" b="0">
                          <a:solidFill>
                            <a:srgbClr val="243A32"/>
                          </a:solidFill>
                          <a:latin typeface="Noto Sans JP"/>
                          <a:ea typeface="Noto Sans JP"/>
                          <a:cs typeface="Noto Sans JP"/>
                        </a:rPr>
                        <a:t>小学校の町たんけん。</a:t>
                      </a:r>
                    </a:p>
                    <a:p>
                      <a:r>
                        <a:rPr sz="1575" b="0">
                          <a:solidFill>
                            <a:srgbClr val="243A32"/>
                          </a:solidFill>
                          <a:latin typeface="Noto Sans JP"/>
                          <a:ea typeface="Noto Sans JP"/>
                          <a:cs typeface="Noto Sans JP"/>
                        </a:rPr>
                        <a:t>店の人の工夫を聞いた。</a:t>
                      </a:r>
                    </a:p>
                  </a:txBody>
                  <a:tcPr marL="91440" marR="91440" marT="45720" marB="45720" anchor="t">
                    <a:lnL w="9525">
                      <a:solidFill>
                        <a:srgbClr val="BEC9C1"/>
                      </a:solidFill>
                      <a:prstDash val="solid"/>
                    </a:lnL>
                    <a:lnR w="9525">
                      <a:solidFill>
                        <a:srgbClr val="BEC9C1"/>
                      </a:solidFill>
                      <a:prstDash val="solid"/>
                    </a:lnR>
                    <a:lnT w="9525">
                      <a:solidFill>
                        <a:srgbClr val="BEC9C1"/>
                      </a:solidFill>
                      <a:prstDash val="solid"/>
                    </a:lnT>
                    <a:lnB w="9525">
                      <a:solidFill>
                        <a:srgbClr val="BEC9C1"/>
                      </a:solidFill>
                      <a:prstDash val="solid"/>
                    </a:lnB>
                    <a:solidFill>
                      <a:srgbClr val="FFFFFF"/>
                    </a:solidFill>
                  </a:tcPr>
                </a:tc>
                <a:tc>
                  <a:txBody>
                    <a:bodyPr wrap="square" lIns="123825" tIns="95250" rIns="123825" bIns="95250">
                      <a:noAutofit/>
                    </a:bodyPr>
                    <a:lstStyle/>
                    <a:p>
                      <a:r>
                        <a:rPr sz="1575" b="0">
                          <a:solidFill>
                            <a:srgbClr val="243A32"/>
                          </a:solidFill>
                          <a:latin typeface="Noto Sans JP"/>
                          <a:ea typeface="Noto Sans JP"/>
                          <a:cs typeface="Noto Sans JP"/>
                        </a:rPr>
                        <a:t>2　そのときの工夫や、</a:t>
                      </a:r>
                    </a:p>
                    <a:p>
                      <a:r>
                        <a:rPr sz="1575" b="0">
                          <a:solidFill>
                            <a:srgbClr val="243A32"/>
                          </a:solidFill>
                          <a:latin typeface="Noto Sans JP"/>
                          <a:ea typeface="Noto Sans JP"/>
                          <a:cs typeface="Noto Sans JP"/>
                        </a:rPr>
                        <a:t>自分のよさは？</a:t>
                      </a:r>
                    </a:p>
                    <a:p>
                      <a:r>
                        <a:rPr sz="1575" b="0">
                          <a:solidFill>
                            <a:srgbClr val="243A32"/>
                          </a:solidFill>
                          <a:latin typeface="Noto Sans JP"/>
                          <a:ea typeface="Noto Sans JP"/>
                          <a:cs typeface="Noto Sans JP"/>
                        </a:rPr>
                        <a:t/>
                      </a:r>
                    </a:p>
                    <a:p>
                      <a:r>
                        <a:rPr sz="1575" b="0">
                          <a:solidFill>
                            <a:srgbClr val="243A32"/>
                          </a:solidFill>
                          <a:latin typeface="Noto Sans JP"/>
                          <a:ea typeface="Noto Sans JP"/>
                          <a:cs typeface="Noto Sans JP"/>
                        </a:rPr>
                        <a:t>メモを用意して質問できた。</a:t>
                      </a:r>
                    </a:p>
                    <a:p>
                      <a:r>
                        <a:rPr sz="1575" b="0">
                          <a:solidFill>
                            <a:srgbClr val="243A32"/>
                          </a:solidFill>
                          <a:latin typeface="Noto Sans JP"/>
                          <a:ea typeface="Noto Sans JP"/>
                          <a:cs typeface="Noto Sans JP"/>
                        </a:rPr>
                        <a:t>相手の話を聞くことが好き。</a:t>
                      </a:r>
                    </a:p>
                  </a:txBody>
                  <a:tcPr marL="91440" marR="91440" marT="45720" marB="45720" anchor="t">
                    <a:lnR w="9525">
                      <a:solidFill>
                        <a:srgbClr val="BEC9C1"/>
                      </a:solidFill>
                      <a:prstDash val="solid"/>
                    </a:lnR>
                    <a:lnT w="9525">
                      <a:solidFill>
                        <a:srgbClr val="BEC9C1"/>
                      </a:solidFill>
                      <a:prstDash val="solid"/>
                    </a:lnT>
                    <a:lnB w="9525">
                      <a:solidFill>
                        <a:srgbClr val="BEC9C1"/>
                      </a:solidFill>
                      <a:prstDash val="solid"/>
                    </a:lnB>
                    <a:solidFill>
                      <a:srgbClr val="FFFFFF"/>
                    </a:solidFill>
                  </a:tcPr>
                </a:tc>
              </a:tr>
              <a:tr h="2105025">
                <a:tc>
                  <a:txBody>
                    <a:bodyPr wrap="square" lIns="123825" tIns="95250" rIns="123825" bIns="95250">
                      <a:noAutofit/>
                    </a:bodyPr>
                    <a:lstStyle/>
                    <a:p>
                      <a:r>
                        <a:rPr sz="1575" b="0">
                          <a:solidFill>
                            <a:srgbClr val="243A32"/>
                          </a:solidFill>
                          <a:latin typeface="Noto Sans JP"/>
                          <a:ea typeface="Noto Sans JP"/>
                          <a:cs typeface="Noto Sans JP"/>
                        </a:rPr>
                        <a:t>3　これから、やってみたいことや、</a:t>
                      </a:r>
                    </a:p>
                    <a:p>
                      <a:r>
                        <a:rPr sz="1575" b="0">
                          <a:solidFill>
                            <a:srgbClr val="243A32"/>
                          </a:solidFill>
                          <a:latin typeface="Noto Sans JP"/>
                          <a:ea typeface="Noto Sans JP"/>
                          <a:cs typeface="Noto Sans JP"/>
                        </a:rPr>
                        <a:t>確かめたいことは？</a:t>
                      </a:r>
                    </a:p>
                    <a:p>
                      <a:r>
                        <a:rPr sz="1575" b="0">
                          <a:solidFill>
                            <a:srgbClr val="243A32"/>
                          </a:solidFill>
                          <a:latin typeface="Noto Sans JP"/>
                          <a:ea typeface="Noto Sans JP"/>
                          <a:cs typeface="Noto Sans JP"/>
                        </a:rPr>
                        <a:t/>
                      </a:r>
                    </a:p>
                    <a:p>
                      <a:r>
                        <a:rPr sz="1575" b="0">
                          <a:solidFill>
                            <a:srgbClr val="243A32"/>
                          </a:solidFill>
                          <a:latin typeface="Noto Sans JP"/>
                          <a:ea typeface="Noto Sans JP"/>
                          <a:cs typeface="Noto Sans JP"/>
                        </a:rPr>
                        <a:t>中学校では、工夫だけでなく</a:t>
                      </a:r>
                    </a:p>
                    <a:p>
                      <a:r>
                        <a:rPr sz="1575" b="0">
                          <a:solidFill>
                            <a:srgbClr val="243A32"/>
                          </a:solidFill>
                          <a:latin typeface="Noto Sans JP"/>
                          <a:ea typeface="Noto Sans JP"/>
                          <a:cs typeface="Noto Sans JP"/>
                        </a:rPr>
                        <a:t>困り事も聞いてみたい。</a:t>
                      </a:r>
                    </a:p>
                  </a:txBody>
                  <a:tcPr marL="91440" marR="91440" marT="45720" marB="45720" anchor="t">
                    <a:lnL w="9525">
                      <a:solidFill>
                        <a:srgbClr val="BEC9C1"/>
                      </a:solidFill>
                      <a:prstDash val="solid"/>
                    </a:lnL>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575" b="0">
                          <a:solidFill>
                            <a:srgbClr val="243A32"/>
                          </a:solidFill>
                          <a:latin typeface="Noto Sans JP"/>
                          <a:ea typeface="Noto Sans JP"/>
                          <a:cs typeface="Noto Sans JP"/>
                        </a:rPr>
                        <a:t>4　始めるとしたら何をする？</a:t>
                      </a:r>
                    </a:p>
                    <a:p>
                      <a:r>
                        <a:rPr sz="1575" b="0">
                          <a:solidFill>
                            <a:srgbClr val="243A32"/>
                          </a:solidFill>
                          <a:latin typeface="Noto Sans JP"/>
                          <a:ea typeface="Noto Sans JP"/>
                          <a:cs typeface="Noto Sans JP"/>
                        </a:rPr>
                        <a:t>相談したい人は？</a:t>
                      </a:r>
                    </a:p>
                    <a:p>
                      <a:r>
                        <a:rPr sz="1575" b="0">
                          <a:solidFill>
                            <a:srgbClr val="243A32"/>
                          </a:solidFill>
                          <a:latin typeface="Noto Sans JP"/>
                          <a:ea typeface="Noto Sans JP"/>
                          <a:cs typeface="Noto Sans JP"/>
                        </a:rPr>
                        <a:t>まだ考え中でもOK。</a:t>
                      </a:r>
                    </a:p>
                    <a:p>
                      <a:r>
                        <a:rPr sz="1575" b="0">
                          <a:solidFill>
                            <a:srgbClr val="243A32"/>
                          </a:solidFill>
                          <a:latin typeface="Noto Sans JP"/>
                          <a:ea typeface="Noto Sans JP"/>
                          <a:cs typeface="Noto Sans JP"/>
                        </a:rPr>
                        <a:t/>
                      </a:r>
                    </a:p>
                    <a:p>
                      <a:r>
                        <a:rPr sz="1575" b="0">
                          <a:solidFill>
                            <a:srgbClr val="243A32"/>
                          </a:solidFill>
                          <a:latin typeface="Noto Sans JP"/>
                          <a:ea typeface="Noto Sans JP"/>
                          <a:cs typeface="Noto Sans JP"/>
                        </a:rPr>
                        <a:t>今週、聞きたいことを1つ書き、</a:t>
                      </a:r>
                    </a:p>
                    <a:p>
                      <a:r>
                        <a:rPr sz="1575" b="0">
                          <a:solidFill>
                            <a:srgbClr val="243A32"/>
                          </a:solidFill>
                          <a:latin typeface="Noto Sans JP"/>
                          <a:ea typeface="Noto Sans JP"/>
                          <a:cs typeface="Noto Sans JP"/>
                        </a:rPr>
                        <a:t>先生と質問の仕方を相談する。</a:t>
                      </a:r>
                    </a:p>
                  </a:txBody>
                  <a:tcPr marL="91440" marR="91440" marT="45720" marB="45720" anchor="t">
                    <a:lnR w="9525">
                      <a:solidFill>
                        <a:srgbClr val="BEC9C1"/>
                      </a:solidFill>
                      <a:prstDash val="solid"/>
                    </a:lnR>
                    <a:lnB w="9525">
                      <a:solidFill>
                        <a:srgbClr val="BEC9C1"/>
                      </a:solidFill>
                      <a:prstDash val="solid"/>
                    </a:lnB>
                    <a:solidFill>
                      <a:srgbClr val="FFFFFF"/>
                    </a:solidFill>
                  </a:tcPr>
                </a:tc>
              </a:tr>
            </a:tbl>
          </a:graphicData>
        </a:graphic>
      </p:graphicFrame>
      <p:sp>
        <p:nvSpPr>
          <p:cNvPr id="6" name="filled-sheet-note">
            <a:extLst xmlns:a="http://schemas.openxmlformats.org/drawingml/2006/main">
              <a:ext uri="{FF2B5EF4-FFF2-40B4-BE49-F238E27FC236}">
                <a16:creationId xmlns:a16="http://schemas.microsoft.com/office/drawing/2014/main" id="{6FFCAB10-29C9-4E33-B586-235F76836C99}"/>
              </a:ext>
            </a:extLst>
          </p:cNvPr>
          <p:cNvSpPr>
            <a:spLocks xmlns:a="http://schemas.openxmlformats.org/drawingml/2006/main" noGrp="1"/>
          </p:cNvSpPr>
          <p:nvPr/>
        </p:nvSpPr>
        <p:spPr>
          <a:xfrm xmlns:a="http://schemas.openxmlformats.org/drawingml/2006/main">
            <a:off x="514350" y="6457950"/>
            <a:ext cx="962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500" b="0">
                <a:solidFill>
                  <a:srgbClr val="59665F"/>
                </a:solidFill>
                <a:latin typeface="Noto Sans JP"/>
                <a:ea typeface="Noto Sans JP"/>
                <a:cs typeface="Noto Sans JP"/>
              </a:defRPr>
            </a:defPPr>
          </a:lstStyle>
          <a:p xmlns:a="http://schemas.openxmlformats.org/drawingml/2006/main">
            <a:pPr>
              <a:defRPr sz="1500" b="0">
                <a:solidFill>
                  <a:srgbClr val="59665F"/>
                </a:solidFill>
                <a:latin typeface="Noto Sans JP"/>
                <a:ea typeface="Noto Sans JP"/>
                <a:cs typeface="Noto Sans JP"/>
              </a:defRPr>
            </a:pPr>
            <a:r>
              <a:rPr sz="1500" b="0">
                <a:solidFill>
                  <a:srgbClr val="59665F"/>
                </a:solidFill>
                <a:latin typeface="Noto Sans JP"/>
                <a:ea typeface="Noto Sans JP"/>
                <a:cs typeface="Noto Sans JP"/>
              </a:rPr>
              <a:t>前のページの白紙シートを使い、次にすることや、相談したいことまで一緒に考えられます。</a:t>
            </a:r>
          </a:p>
        </p:txBody>
      </p:sp>
    </p:spTree>
    <p:extLst>
      <p:ext uri="{BB962C8B-B14F-4D97-AF65-F5344CB8AC3E}">
        <p14:creationId xmlns:p14="http://schemas.microsoft.com/office/powerpoint/2010/main" val="700425931"/>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material-role">
            <a:extLst xmlns:a="http://schemas.openxmlformats.org/drawingml/2006/main">
              <a:ext uri="{FF2B5EF4-FFF2-40B4-BE49-F238E27FC236}">
                <a16:creationId xmlns:a16="http://schemas.microsoft.com/office/drawing/2014/main" id="{900412EB-641E-493C-84FD-97758F27DB36}"/>
              </a:ext>
            </a:extLst>
          </p:cNvPr>
          <p:cNvSpPr>
            <a:spLocks xmlns:a="http://schemas.openxmlformats.org/drawingml/2006/main" noGrp="1"/>
          </p:cNvSpPr>
          <p:nvPr/>
        </p:nvSpPr>
        <p:spPr>
          <a:xfrm xmlns:a="http://schemas.openxmlformats.org/drawingml/2006/main">
            <a:off x="514350" y="238125"/>
            <a:ext cx="96012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200" b="1">
                <a:solidFill>
                  <a:srgbClr val="245541"/>
                </a:solidFill>
                <a:latin typeface="Noto Sans JP"/>
                <a:ea typeface="Noto Sans JP"/>
                <a:cs typeface="Noto Sans JP"/>
              </a:defRPr>
            </a:defPPr>
          </a:lstStyle>
          <a:p xmlns:a="http://schemas.openxmlformats.org/drawingml/2006/main">
            <a:pPr>
              <a:defRPr sz="1200" b="1">
                <a:solidFill>
                  <a:srgbClr val="245541"/>
                </a:solidFill>
                <a:latin typeface="Noto Sans JP"/>
                <a:ea typeface="Noto Sans JP"/>
                <a:cs typeface="Noto Sans JP"/>
              </a:defRPr>
            </a:pPr>
            <a:r>
              <a:rPr sz="1200" b="1">
                <a:solidFill>
                  <a:srgbClr val="245541"/>
                </a:solidFill>
                <a:latin typeface="Noto Sans JP"/>
                <a:ea typeface="Noto Sans JP"/>
                <a:cs typeface="Noto Sans JP"/>
              </a:rPr>
              <a:t>08　授業例・見取りの例</a:t>
            </a:r>
          </a:p>
        </p:txBody>
      </p:sp>
      <p:sp>
        <p:nvSpPr>
          <p:cNvPr id="2" name="page-heading">
            <a:extLst xmlns:a="http://schemas.openxmlformats.org/drawingml/2006/main">
              <a:ext uri="{FF2B5EF4-FFF2-40B4-BE49-F238E27FC236}">
                <a16:creationId xmlns:a16="http://schemas.microsoft.com/office/drawing/2014/main" id="{5DFEF64B-8764-41B9-BBF1-3C00BE0DC9A1}"/>
              </a:ext>
            </a:extLst>
          </p:cNvPr>
          <p:cNvSpPr>
            <a:spLocks xmlns:a="http://schemas.openxmlformats.org/drawingml/2006/main" noGrp="1"/>
          </p:cNvSpPr>
          <p:nvPr/>
        </p:nvSpPr>
        <p:spPr>
          <a:xfrm xmlns:a="http://schemas.openxmlformats.org/drawingml/2006/main">
            <a:off x="514350" y="619125"/>
            <a:ext cx="96012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150" b="1">
                <a:solidFill>
                  <a:srgbClr val="243A32"/>
                </a:solidFill>
                <a:latin typeface="Noto Sans JP"/>
                <a:ea typeface="Noto Sans JP"/>
                <a:cs typeface="Noto Sans JP"/>
              </a:defRPr>
            </a:defPPr>
          </a:lstStyle>
          <a:p xmlns:a="http://schemas.openxmlformats.org/drawingml/2006/main">
            <a:pPr>
              <a:defRPr sz="3150" b="1">
                <a:solidFill>
                  <a:srgbClr val="243A32"/>
                </a:solidFill>
                <a:latin typeface="Noto Sans JP"/>
                <a:ea typeface="Noto Sans JP"/>
                <a:cs typeface="Noto Sans JP"/>
              </a:defRPr>
            </a:pPr>
            <a:r>
              <a:rPr sz="3150" b="1">
                <a:solidFill>
                  <a:srgbClr val="243A32"/>
                </a:solidFill>
                <a:latin typeface="Noto Sans JP"/>
                <a:ea typeface="Noto Sans JP"/>
                <a:cs typeface="Noto Sans JP"/>
              </a:rPr>
              <a:t>08の授業と振り返りの例</a:t>
            </a:r>
          </a:p>
        </p:txBody>
      </p:sp>
      <p:sp>
        <p:nvSpPr>
          <p:cNvPr id="3" name="page-intro">
            <a:extLst xmlns:a="http://schemas.openxmlformats.org/drawingml/2006/main">
              <a:ext uri="{FF2B5EF4-FFF2-40B4-BE49-F238E27FC236}">
                <a16:creationId xmlns:a16="http://schemas.microsoft.com/office/drawing/2014/main" id="{1EE57355-31DF-4475-B9F1-55AF2D1732AC}"/>
              </a:ext>
            </a:extLst>
          </p:cNvPr>
          <p:cNvSpPr>
            <a:spLocks xmlns:a="http://schemas.openxmlformats.org/drawingml/2006/main" noGrp="1"/>
          </p:cNvSpPr>
          <p:nvPr/>
        </p:nvSpPr>
        <p:spPr>
          <a:xfrm xmlns:a="http://schemas.openxmlformats.org/drawingml/2006/main">
            <a:off x="514350" y="1285875"/>
            <a:ext cx="96012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725" b="0">
                <a:solidFill>
                  <a:srgbClr val="243A32"/>
                </a:solidFill>
                <a:latin typeface="Noto Sans JP"/>
                <a:ea typeface="Noto Sans JP"/>
                <a:cs typeface="Noto Sans JP"/>
              </a:defRPr>
            </a:defPPr>
          </a:lstStyle>
          <a:p xmlns:a="http://schemas.openxmlformats.org/drawingml/2006/main">
            <a:pPr>
              <a:defRPr sz="1725" b="0">
                <a:solidFill>
                  <a:srgbClr val="243A32"/>
                </a:solidFill>
                <a:latin typeface="Noto Sans JP"/>
                <a:ea typeface="Noto Sans JP"/>
                <a:cs typeface="Noto Sans JP"/>
              </a:defRPr>
            </a:pPr>
            <a:r>
              <a:rPr sz="1725" b="0">
                <a:solidFill>
                  <a:srgbClr val="243A32"/>
                </a:solidFill>
                <a:latin typeface="Noto Sans JP"/>
                <a:ea typeface="Noto Sans JP"/>
                <a:cs typeface="Noto Sans JP"/>
              </a:rPr>
              <a:t>以下は架空の例です。学校の目標や児童生徒の実態に合わせて組み替えます。</a:t>
            </a:r>
          </a:p>
        </p:txBody>
      </p:sp>
      <p:sp>
        <p:nvSpPr>
          <p:cNvPr id="4" name="page-footer">
            <a:extLst xmlns:a="http://schemas.openxmlformats.org/drawingml/2006/main">
              <a:ext uri="{FF2B5EF4-FFF2-40B4-BE49-F238E27FC236}">
                <a16:creationId xmlns:a16="http://schemas.microsoft.com/office/drawing/2014/main" id="{7D141736-79C1-4FA7-BC3E-E6479705697A}"/>
              </a:ext>
            </a:extLst>
          </p:cNvPr>
          <p:cNvSpPr>
            <a:spLocks xmlns:a="http://schemas.openxmlformats.org/drawingml/2006/main" noGrp="1"/>
          </p:cNvSpPr>
          <p:nvPr/>
        </p:nvSpPr>
        <p:spPr>
          <a:xfrm xmlns:a="http://schemas.openxmlformats.org/drawingml/2006/main">
            <a:off x="514350" y="7200900"/>
            <a:ext cx="9620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938" b="0">
                <a:solidFill>
                  <a:srgbClr val="59665F"/>
                </a:solidFill>
                <a:latin typeface="Noto Sans JP"/>
                <a:ea typeface="Noto Sans JP"/>
                <a:cs typeface="Noto Sans JP"/>
              </a:defRPr>
            </a:defPPr>
          </a:lstStyle>
          <a:p xmlns:a="http://schemas.openxmlformats.org/drawingml/2006/main">
            <a:pPr>
              <a:defRPr sz="938" b="0">
                <a:solidFill>
                  <a:srgbClr val="59665F"/>
                </a:solidFill>
                <a:latin typeface="Noto Sans JP"/>
                <a:ea typeface="Noto Sans JP"/>
                <a:cs typeface="Noto Sans JP"/>
              </a:defRPr>
            </a:pPr>
            <a:r>
              <a:rPr sz="938" b="0">
                <a:solidFill>
                  <a:srgbClr val="59665F"/>
                </a:solidFill>
                <a:latin typeface="Noto Sans JP"/>
                <a:ea typeface="Noto Sans JP"/>
                <a:cs typeface="Noto Sans JP"/>
              </a:rPr>
              <a:t>吉田正之　キャリア教育案内人　　2026年10月15日　　資料08　5/8</a:t>
            </a:r>
          </a:p>
        </p:txBody>
      </p:sp>
      <p:graphicFrame>
        <p:nvGraphicFramePr>
          <p:cNvPr id="5" name="">
            <a:extLst xmlns:a="http://schemas.openxmlformats.org/drawingml/2006/main">
              <a:ext uri="{FF2B5EF4-FFF2-40B4-BE49-F238E27FC236}">
                <a16:creationId xmlns:a16="http://schemas.microsoft.com/office/drawing/2014/main" id="{9A819E82-704F-4088-B08D-F6AE178EF1F4}"/>
              </a:ext>
            </a:extLst>
          </p:cNvPr>
          <p:cNvGraphicFramePr/>
          <p:nvPr/>
        </p:nvGraphicFramePr>
        <p:xfrm>
          <a:off xmlns:a="http://schemas.openxmlformats.org/drawingml/2006/main" x="514350" y="2000250"/>
          <a:ext xmlns:a="http://schemas.openxmlformats.org/drawingml/2006/main" cx="9620250" cy="2667000"/>
        </p:xfrm>
        <a:graphic xmlns:a="http://schemas.openxmlformats.org/drawingml/2006/main">
          <a:graphicData uri="http://schemas.openxmlformats.org/drawingml/2006/table">
            <a:tbl>
              <a:tblPr firstRow="0" bandRow="0"/>
              <a:tblGrid>
                <a:gridCol w="2000250"/>
                <a:gridCol w="3333750"/>
                <a:gridCol w="4286250"/>
              </a:tblGrid>
              <a:tr h="666750">
                <a:tc>
                  <a:txBody>
                    <a:bodyPr wrap="square" lIns="123825" tIns="95250" rIns="123825" bIns="95250">
                      <a:noAutofit/>
                    </a:bodyPr>
                    <a:lstStyle/>
                    <a:p>
                      <a:r>
                        <a:rPr sz="1500" b="1">
                          <a:solidFill>
                            <a:srgbClr val="FFFFFF"/>
                          </a:solidFill>
                          <a:latin typeface="Noto Sans JP"/>
                          <a:ea typeface="Noto Sans JP"/>
                          <a:cs typeface="Noto Sans JP"/>
                        </a:rPr>
                        <a:t>校種・場面</a:t>
                      </a:r>
                    </a:p>
                  </a:txBody>
                  <a:tcPr marL="91440" marR="91440" marT="45720" marB="45720" anchor="ctr">
                    <a:lnL w="9525">
                      <a:solidFill>
                        <a:srgbClr val="BEC9C1"/>
                      </a:solidFill>
                      <a:prstDash val="solid"/>
                    </a:lnL>
                    <a:lnR w="9525">
                      <a:solidFill>
                        <a:srgbClr val="BEC9C1"/>
                      </a:solidFill>
                      <a:prstDash val="solid"/>
                    </a:lnR>
                    <a:lnT w="9525">
                      <a:solidFill>
                        <a:srgbClr val="BEC9C1"/>
                      </a:solidFill>
                      <a:prstDash val="solid"/>
                    </a:lnT>
                    <a:lnB w="9525">
                      <a:solidFill>
                        <a:srgbClr val="BEC9C1"/>
                      </a:solidFill>
                      <a:prstDash val="solid"/>
                    </a:lnB>
                    <a:solidFill>
                      <a:srgbClr val="245541"/>
                    </a:solidFill>
                  </a:tcPr>
                </a:tc>
                <a:tc>
                  <a:txBody>
                    <a:bodyPr wrap="square" lIns="123825" tIns="95250" rIns="123825" bIns="95250">
                      <a:noAutofit/>
                    </a:bodyPr>
                    <a:lstStyle/>
                    <a:p>
                      <a:r>
                        <a:rPr sz="1500" b="1">
                          <a:solidFill>
                            <a:srgbClr val="FFFFFF"/>
                          </a:solidFill>
                          <a:latin typeface="Noto Sans JP"/>
                          <a:ea typeface="Noto Sans JP"/>
                          <a:cs typeface="Noto Sans JP"/>
                        </a:rPr>
                        <a:t>目指す姿・使い方</a:t>
                      </a:r>
                    </a:p>
                  </a:txBody>
                  <a:tcPr marL="91440" marR="91440" marT="45720" marB="45720" anchor="ctr">
                    <a:lnR w="9525">
                      <a:solidFill>
                        <a:srgbClr val="BEC9C1"/>
                      </a:solidFill>
                      <a:prstDash val="solid"/>
                    </a:lnR>
                    <a:lnT w="9525">
                      <a:solidFill>
                        <a:srgbClr val="BEC9C1"/>
                      </a:solidFill>
                      <a:prstDash val="solid"/>
                    </a:lnT>
                    <a:lnB w="9525">
                      <a:solidFill>
                        <a:srgbClr val="BEC9C1"/>
                      </a:solidFill>
                      <a:prstDash val="solid"/>
                    </a:lnB>
                    <a:solidFill>
                      <a:srgbClr val="245541"/>
                    </a:solidFill>
                  </a:tcPr>
                </a:tc>
                <a:tc>
                  <a:txBody>
                    <a:bodyPr wrap="square" lIns="123825" tIns="95250" rIns="123825" bIns="95250">
                      <a:noAutofit/>
                    </a:bodyPr>
                    <a:lstStyle/>
                    <a:p>
                      <a:r>
                        <a:rPr sz="1500" b="1">
                          <a:solidFill>
                            <a:srgbClr val="FFFFFF"/>
                          </a:solidFill>
                          <a:latin typeface="Noto Sans JP"/>
                          <a:ea typeface="Noto Sans JP"/>
                          <a:cs typeface="Noto Sans JP"/>
                        </a:rPr>
                        <a:t>児童生徒の言葉の例</a:t>
                      </a:r>
                    </a:p>
                  </a:txBody>
                  <a:tcPr marL="91440" marR="91440" marT="45720" marB="45720" anchor="ctr">
                    <a:lnR w="9525">
                      <a:solidFill>
                        <a:srgbClr val="BEC9C1"/>
                      </a:solidFill>
                      <a:prstDash val="solid"/>
                    </a:lnR>
                    <a:lnT w="9525">
                      <a:solidFill>
                        <a:srgbClr val="BEC9C1"/>
                      </a:solidFill>
                      <a:prstDash val="solid"/>
                    </a:lnT>
                    <a:lnB w="9525">
                      <a:solidFill>
                        <a:srgbClr val="BEC9C1"/>
                      </a:solidFill>
                      <a:prstDash val="solid"/>
                    </a:lnB>
                    <a:solidFill>
                      <a:srgbClr val="245541"/>
                    </a:solidFill>
                  </a:tcPr>
                </a:tc>
              </a:tr>
              <a:tr h="666750">
                <a:tc>
                  <a:txBody>
                    <a:bodyPr wrap="square" lIns="123825" tIns="95250" rIns="123825" bIns="95250">
                      <a:noAutofit/>
                    </a:bodyPr>
                    <a:lstStyle/>
                    <a:p>
                      <a:r>
                        <a:rPr sz="1500" b="0">
                          <a:solidFill>
                            <a:srgbClr val="243A32"/>
                          </a:solidFill>
                          <a:latin typeface="Noto Sans JP"/>
                          <a:ea typeface="Noto Sans JP"/>
                          <a:cs typeface="Noto Sans JP"/>
                        </a:rPr>
                        <a:t>小学校</a:t>
                      </a:r>
                    </a:p>
                    <a:p>
                      <a:r>
                        <a:rPr sz="1500" b="0">
                          <a:solidFill>
                            <a:srgbClr val="243A32"/>
                          </a:solidFill>
                          <a:latin typeface="Noto Sans JP"/>
                          <a:ea typeface="Noto Sans JP"/>
                          <a:cs typeface="Noto Sans JP"/>
                        </a:rPr>
                        <a:t>町たんけん</a:t>
                      </a:r>
                    </a:p>
                  </a:txBody>
                  <a:tcPr marL="91440" marR="91440" marT="45720" marB="45720" anchor="ctr">
                    <a:lnL w="9525">
                      <a:solidFill>
                        <a:srgbClr val="BEC9C1"/>
                      </a:solidFill>
                      <a:prstDash val="solid"/>
                    </a:lnL>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500" b="0">
                          <a:solidFill>
                            <a:srgbClr val="243A32"/>
                          </a:solidFill>
                          <a:latin typeface="Noto Sans JP"/>
                          <a:ea typeface="Noto Sans JP"/>
                          <a:cs typeface="Noto Sans JP"/>
                        </a:rPr>
                        <a:t>地域の人の工夫に気付く</a:t>
                      </a:r>
                    </a:p>
                  </a:txBody>
                  <a:tcPr marL="91440" marR="91440" marT="45720" marB="45720" anchor="ctr">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500" b="0">
                          <a:solidFill>
                            <a:srgbClr val="243A32"/>
                          </a:solidFill>
                          <a:latin typeface="Noto Sans JP"/>
                          <a:ea typeface="Noto Sans JP"/>
                          <a:cs typeface="Noto Sans JP"/>
                        </a:rPr>
                        <a:t>店の人が困っていることも聞いてみたい</a:t>
                      </a:r>
                    </a:p>
                  </a:txBody>
                  <a:tcPr marL="91440" marR="91440" marT="45720" marB="45720" anchor="ctr">
                    <a:lnR w="9525">
                      <a:solidFill>
                        <a:srgbClr val="BEC9C1"/>
                      </a:solidFill>
                      <a:prstDash val="solid"/>
                    </a:lnR>
                    <a:lnB w="9525">
                      <a:solidFill>
                        <a:srgbClr val="BEC9C1"/>
                      </a:solidFill>
                      <a:prstDash val="solid"/>
                    </a:lnB>
                    <a:solidFill>
                      <a:srgbClr val="FFFFFF"/>
                    </a:solidFill>
                  </a:tcPr>
                </a:tc>
              </a:tr>
              <a:tr h="666750">
                <a:tc>
                  <a:txBody>
                    <a:bodyPr wrap="square" lIns="123825" tIns="95250" rIns="123825" bIns="95250">
                      <a:noAutofit/>
                    </a:bodyPr>
                    <a:lstStyle/>
                    <a:p>
                      <a:r>
                        <a:rPr sz="1500" b="0">
                          <a:solidFill>
                            <a:srgbClr val="243A32"/>
                          </a:solidFill>
                          <a:latin typeface="Noto Sans JP"/>
                          <a:ea typeface="Noto Sans JP"/>
                          <a:cs typeface="Noto Sans JP"/>
                        </a:rPr>
                        <a:t>中学校</a:t>
                      </a:r>
                    </a:p>
                    <a:p>
                      <a:r>
                        <a:rPr sz="1500" b="0">
                          <a:solidFill>
                            <a:srgbClr val="243A32"/>
                          </a:solidFill>
                          <a:latin typeface="Noto Sans JP"/>
                          <a:ea typeface="Noto Sans JP"/>
                          <a:cs typeface="Noto Sans JP"/>
                        </a:rPr>
                        <a:t>地域と仕事の学習</a:t>
                      </a:r>
                    </a:p>
                  </a:txBody>
                  <a:tcPr marL="91440" marR="91440" marT="45720" marB="45720" anchor="ctr">
                    <a:lnL w="9525">
                      <a:solidFill>
                        <a:srgbClr val="BEC9C1"/>
                      </a:solidFill>
                      <a:prstDash val="solid"/>
                    </a:lnL>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500" b="0">
                          <a:solidFill>
                            <a:srgbClr val="243A32"/>
                          </a:solidFill>
                          <a:latin typeface="Noto Sans JP"/>
                          <a:ea typeface="Noto Sans JP"/>
                          <a:cs typeface="Noto Sans JP"/>
                        </a:rPr>
                        <a:t>小学校の疑問を読み返し、質問を深める</a:t>
                      </a:r>
                    </a:p>
                  </a:txBody>
                  <a:tcPr marL="91440" marR="91440" marT="45720" marB="45720" anchor="ctr">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500" b="0">
                          <a:solidFill>
                            <a:srgbClr val="243A32"/>
                          </a:solidFill>
                          <a:latin typeface="Noto Sans JP"/>
                          <a:ea typeface="Noto Sans JP"/>
                          <a:cs typeface="Noto Sans JP"/>
                        </a:rPr>
                        <a:t>その工夫を続けるために、だれと協力していますか</a:t>
                      </a:r>
                    </a:p>
                  </a:txBody>
                  <a:tcPr marL="91440" marR="91440" marT="45720" marB="45720" anchor="ctr">
                    <a:lnR w="9525">
                      <a:solidFill>
                        <a:srgbClr val="BEC9C1"/>
                      </a:solidFill>
                      <a:prstDash val="solid"/>
                    </a:lnR>
                    <a:lnB w="9525">
                      <a:solidFill>
                        <a:srgbClr val="BEC9C1"/>
                      </a:solidFill>
                      <a:prstDash val="solid"/>
                    </a:lnB>
                    <a:solidFill>
                      <a:srgbClr val="FFFFFF"/>
                    </a:solidFill>
                  </a:tcPr>
                </a:tc>
              </a:tr>
              <a:tr h="666750">
                <a:tc>
                  <a:txBody>
                    <a:bodyPr wrap="square" lIns="123825" tIns="95250" rIns="123825" bIns="95250">
                      <a:noAutofit/>
                    </a:bodyPr>
                    <a:lstStyle/>
                    <a:p>
                      <a:r>
                        <a:rPr sz="1500" b="0">
                          <a:solidFill>
                            <a:srgbClr val="243A32"/>
                          </a:solidFill>
                          <a:latin typeface="Noto Sans JP"/>
                          <a:ea typeface="Noto Sans JP"/>
                          <a:cs typeface="Noto Sans JP"/>
                        </a:rPr>
                        <a:t>高校</a:t>
                      </a:r>
                    </a:p>
                    <a:p>
                      <a:r>
                        <a:rPr sz="1500" b="0">
                          <a:solidFill>
                            <a:srgbClr val="243A32"/>
                          </a:solidFill>
                          <a:latin typeface="Noto Sans JP"/>
                          <a:ea typeface="Noto Sans JP"/>
                          <a:cs typeface="Noto Sans JP"/>
                        </a:rPr>
                        <a:t>地域課題の探究</a:t>
                      </a:r>
                    </a:p>
                  </a:txBody>
                  <a:tcPr marL="91440" marR="91440" marT="45720" marB="45720" anchor="ctr">
                    <a:lnL w="9525">
                      <a:solidFill>
                        <a:srgbClr val="BEC9C1"/>
                      </a:solidFill>
                      <a:prstDash val="solid"/>
                    </a:lnL>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500" b="0">
                          <a:solidFill>
                            <a:srgbClr val="243A32"/>
                          </a:solidFill>
                          <a:latin typeface="Noto Sans JP"/>
                          <a:ea typeface="Noto Sans JP"/>
                          <a:cs typeface="Noto Sans JP"/>
                        </a:rPr>
                        <a:t>経験をもとに問いを立て、調べて提案する</a:t>
                      </a:r>
                    </a:p>
                  </a:txBody>
                  <a:tcPr marL="91440" marR="91440" marT="45720" marB="45720" anchor="ctr">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500" b="0">
                          <a:solidFill>
                            <a:srgbClr val="243A32"/>
                          </a:solidFill>
                          <a:latin typeface="Noto Sans JP"/>
                          <a:ea typeface="Noto Sans JP"/>
                          <a:cs typeface="Noto Sans JP"/>
                        </a:rPr>
                        <a:t>立場によって困り事が違うか、確かめたい</a:t>
                      </a:r>
                    </a:p>
                  </a:txBody>
                  <a:tcPr marL="91440" marR="91440" marT="45720" marB="45720" anchor="ctr">
                    <a:lnR w="9525">
                      <a:solidFill>
                        <a:srgbClr val="BEC9C1"/>
                      </a:solidFill>
                      <a:prstDash val="solid"/>
                    </a:lnR>
                    <a:lnB w="9525">
                      <a:solidFill>
                        <a:srgbClr val="BEC9C1"/>
                      </a:solidFill>
                      <a:prstDash val="solid"/>
                    </a:lnB>
                    <a:solidFill>
                      <a:srgbClr val="FFFFFF"/>
                    </a:solidFill>
                  </a:tcPr>
                </a:tc>
              </a:tr>
            </a:tbl>
          </a:graphicData>
        </a:graphic>
      </p:graphicFrame>
      <p:sp>
        <p:nvSpPr>
          <p:cNvPr id="6" name="filled-example">
            <a:extLst xmlns:a="http://schemas.openxmlformats.org/drawingml/2006/main">
              <a:ext uri="{FF2B5EF4-FFF2-40B4-BE49-F238E27FC236}">
                <a16:creationId xmlns:a16="http://schemas.microsoft.com/office/drawing/2014/main" id="{34F23D24-F3D3-437A-BCBA-B6BCF6336D20}"/>
              </a:ext>
            </a:extLst>
          </p:cNvPr>
          <p:cNvSpPr>
            <a:spLocks xmlns:a="http://schemas.openxmlformats.org/drawingml/2006/main" noGrp="1"/>
          </p:cNvSpPr>
          <p:nvPr/>
        </p:nvSpPr>
        <p:spPr>
          <a:xfrm xmlns:a="http://schemas.openxmlformats.org/drawingml/2006/main">
            <a:off x="514350" y="4972050"/>
            <a:ext cx="9620250" cy="1104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725" b="0">
                <a:solidFill>
                  <a:srgbClr val="243A32"/>
                </a:solidFill>
                <a:latin typeface="Noto Sans JP"/>
                <a:ea typeface="Noto Sans JP"/>
                <a:cs typeface="Noto Sans JP"/>
              </a:defRPr>
            </a:defPPr>
          </a:lstStyle>
          <a:p xmlns:a="http://schemas.openxmlformats.org/drawingml/2006/main">
            <a:pPr>
              <a:defRPr sz="1725" b="0">
                <a:solidFill>
                  <a:srgbClr val="243A32"/>
                </a:solidFill>
                <a:latin typeface="Noto Sans JP"/>
                <a:ea typeface="Noto Sans JP"/>
                <a:cs typeface="Noto Sans JP"/>
              </a:defRPr>
            </a:pPr>
            <a:r>
              <a:rPr sz="1725" b="0">
                <a:solidFill>
                  <a:srgbClr val="243A32"/>
                </a:solidFill>
                <a:latin typeface="Noto Sans JP"/>
                <a:ea typeface="Noto Sans JP"/>
                <a:cs typeface="Noto Sans JP"/>
              </a:rPr>
              <a:t>校種間をつなぐ架空例。小学校の町たんけんの疑問を、中学校の仕事の学習で再検討し、高校の探究で複数の立場から調べます。すべての児童生徒にこの順序を求める例ではありません。</a:t>
            </a:r>
          </a:p>
        </p:txBody>
      </p:sp>
      <p:sp>
        <p:nvSpPr>
          <p:cNvPr id="7" name="next-action">
            <a:extLst xmlns:a="http://schemas.openxmlformats.org/drawingml/2006/main">
              <a:ext uri="{FF2B5EF4-FFF2-40B4-BE49-F238E27FC236}">
                <a16:creationId xmlns:a16="http://schemas.microsoft.com/office/drawing/2014/main" id="{97C880AC-C24D-4BA5-ACC5-351FB813DBAF}"/>
              </a:ext>
            </a:extLst>
          </p:cNvPr>
          <p:cNvSpPr>
            <a:spLocks xmlns:a="http://schemas.openxmlformats.org/drawingml/2006/main" noGrp="1"/>
          </p:cNvSpPr>
          <p:nvPr/>
        </p:nvSpPr>
        <p:spPr>
          <a:xfrm xmlns:a="http://schemas.openxmlformats.org/drawingml/2006/main">
            <a:off x="514350" y="6286500"/>
            <a:ext cx="962025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650" b="1">
                <a:solidFill>
                  <a:srgbClr val="245541"/>
                </a:solidFill>
                <a:latin typeface="Noto Sans JP"/>
                <a:ea typeface="Noto Sans JP"/>
                <a:cs typeface="Noto Sans JP"/>
              </a:defRPr>
            </a:defPPr>
          </a:lstStyle>
          <a:p xmlns:a="http://schemas.openxmlformats.org/drawingml/2006/main">
            <a:pPr>
              <a:defRPr sz="1650" b="1">
                <a:solidFill>
                  <a:srgbClr val="245541"/>
                </a:solidFill>
                <a:latin typeface="Noto Sans JP"/>
                <a:ea typeface="Noto Sans JP"/>
                <a:cs typeface="Noto Sans JP"/>
              </a:defRPr>
            </a:pPr>
            <a:r>
              <a:rPr sz="1650" b="1">
                <a:solidFill>
                  <a:srgbClr val="245541"/>
                </a:solidFill>
                <a:latin typeface="Noto Sans JP"/>
                <a:ea typeface="Noto Sans JP"/>
                <a:cs typeface="Noto Sans JP"/>
              </a:rPr>
              <a:t>次の行動の例：次の学期の単元に、過去の疑問を読み返す時間を入れる。</a:t>
            </a:r>
          </a:p>
          <a:p xmlns:a="http://schemas.openxmlformats.org/drawingml/2006/main">
            <a:pPr>
              <a:defRPr sz="1650" b="1">
                <a:solidFill>
                  <a:srgbClr val="245541"/>
                </a:solidFill>
                <a:latin typeface="Noto Sans JP"/>
                <a:ea typeface="Noto Sans JP"/>
                <a:cs typeface="Noto Sans JP"/>
              </a:defRPr>
            </a:pPr>
            <a:r>
              <a:rPr sz="1650" b="1">
                <a:solidFill>
                  <a:srgbClr val="245541"/>
                </a:solidFill>
                <a:latin typeface="Noto Sans JP"/>
                <a:ea typeface="Noto Sans JP"/>
                <a:cs typeface="Noto Sans JP"/>
              </a:rPr>
              <a:t>担当者が実施後の反応を共有する。</a:t>
            </a:r>
          </a:p>
        </p:txBody>
      </p:sp>
    </p:spTree>
    <p:extLst>
      <p:ext uri="{BB962C8B-B14F-4D97-AF65-F5344CB8AC3E}">
        <p14:creationId xmlns:p14="http://schemas.microsoft.com/office/powerpoint/2010/main" val="122897993"/>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material-role">
            <a:extLst xmlns:a="http://schemas.openxmlformats.org/drawingml/2006/main">
              <a:ext uri="{FF2B5EF4-FFF2-40B4-BE49-F238E27FC236}">
                <a16:creationId xmlns:a16="http://schemas.microsoft.com/office/drawing/2014/main" id="{3CAEFC54-E287-424B-9A02-262D237796D2}"/>
              </a:ext>
            </a:extLst>
          </p:cNvPr>
          <p:cNvSpPr>
            <a:spLocks xmlns:a="http://schemas.openxmlformats.org/drawingml/2006/main" noGrp="1"/>
          </p:cNvSpPr>
          <p:nvPr/>
        </p:nvSpPr>
        <p:spPr>
          <a:xfrm xmlns:a="http://schemas.openxmlformats.org/drawingml/2006/main">
            <a:off x="514350" y="238125"/>
            <a:ext cx="96012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200" b="1">
                <a:solidFill>
                  <a:srgbClr val="245541"/>
                </a:solidFill>
                <a:latin typeface="Noto Sans JP"/>
                <a:ea typeface="Noto Sans JP"/>
                <a:cs typeface="Noto Sans JP"/>
              </a:defRPr>
            </a:defPPr>
          </a:lstStyle>
          <a:p xmlns:a="http://schemas.openxmlformats.org/drawingml/2006/main">
            <a:pPr>
              <a:defRPr sz="1200" b="1">
                <a:solidFill>
                  <a:srgbClr val="245541"/>
                </a:solidFill>
                <a:latin typeface="Noto Sans JP"/>
                <a:ea typeface="Noto Sans JP"/>
                <a:cs typeface="Noto Sans JP"/>
              </a:defRPr>
            </a:pPr>
            <a:r>
              <a:rPr sz="1200" b="1">
                <a:solidFill>
                  <a:srgbClr val="245541"/>
                </a:solidFill>
                <a:latin typeface="Noto Sans JP"/>
                <a:ea typeface="Noto Sans JP"/>
                <a:cs typeface="Noto Sans JP"/>
              </a:rPr>
              <a:t>08　校内の打合せ・研修</a:t>
            </a:r>
          </a:p>
        </p:txBody>
      </p:sp>
      <p:sp>
        <p:nvSpPr>
          <p:cNvPr id="2" name="page-heading">
            <a:extLst xmlns:a="http://schemas.openxmlformats.org/drawingml/2006/main">
              <a:ext uri="{FF2B5EF4-FFF2-40B4-BE49-F238E27FC236}">
                <a16:creationId xmlns:a16="http://schemas.microsoft.com/office/drawing/2014/main" id="{653C98BC-54E8-4BC2-842D-6A70C6739E0F}"/>
              </a:ext>
            </a:extLst>
          </p:cNvPr>
          <p:cNvSpPr>
            <a:spLocks xmlns:a="http://schemas.openxmlformats.org/drawingml/2006/main" noGrp="1"/>
          </p:cNvSpPr>
          <p:nvPr/>
        </p:nvSpPr>
        <p:spPr>
          <a:xfrm xmlns:a="http://schemas.openxmlformats.org/drawingml/2006/main">
            <a:off x="514350" y="619125"/>
            <a:ext cx="96012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150" b="1">
                <a:solidFill>
                  <a:srgbClr val="243A32"/>
                </a:solidFill>
                <a:latin typeface="Noto Sans JP"/>
                <a:ea typeface="Noto Sans JP"/>
                <a:cs typeface="Noto Sans JP"/>
              </a:defRPr>
            </a:defPPr>
          </a:lstStyle>
          <a:p xmlns:a="http://schemas.openxmlformats.org/drawingml/2006/main">
            <a:pPr>
              <a:defRPr sz="3150" b="1">
                <a:solidFill>
                  <a:srgbClr val="243A32"/>
                </a:solidFill>
                <a:latin typeface="Noto Sans JP"/>
                <a:ea typeface="Noto Sans JP"/>
                <a:cs typeface="Noto Sans JP"/>
              </a:defRPr>
            </a:pPr>
            <a:r>
              <a:rPr sz="3150" b="1">
                <a:solidFill>
                  <a:srgbClr val="243A32"/>
                </a:solidFill>
                <a:latin typeface="Noto Sans JP"/>
                <a:ea typeface="Noto Sans JP"/>
                <a:cs typeface="Noto Sans JP"/>
              </a:rPr>
              <a:t>10分の校内研修と参考資料</a:t>
            </a:r>
          </a:p>
        </p:txBody>
      </p:sp>
      <p:sp>
        <p:nvSpPr>
          <p:cNvPr id="3" name="page-intro">
            <a:extLst xmlns:a="http://schemas.openxmlformats.org/drawingml/2006/main">
              <a:ext uri="{FF2B5EF4-FFF2-40B4-BE49-F238E27FC236}">
                <a16:creationId xmlns:a16="http://schemas.microsoft.com/office/drawing/2014/main" id="{6DC9BE5C-656E-4270-AE9F-8A9B9BD2912A}"/>
              </a:ext>
            </a:extLst>
          </p:cNvPr>
          <p:cNvSpPr>
            <a:spLocks xmlns:a="http://schemas.openxmlformats.org/drawingml/2006/main" noGrp="1"/>
          </p:cNvSpPr>
          <p:nvPr/>
        </p:nvSpPr>
        <p:spPr>
          <a:xfrm xmlns:a="http://schemas.openxmlformats.org/drawingml/2006/main">
            <a:off x="514350" y="1285875"/>
            <a:ext cx="96012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725" b="0">
                <a:solidFill>
                  <a:srgbClr val="243A32"/>
                </a:solidFill>
                <a:latin typeface="Noto Sans JP"/>
                <a:ea typeface="Noto Sans JP"/>
                <a:cs typeface="Noto Sans JP"/>
              </a:defRPr>
            </a:defPPr>
          </a:lstStyle>
          <a:p xmlns:a="http://schemas.openxmlformats.org/drawingml/2006/main">
            <a:pPr>
              <a:defRPr sz="1725" b="0">
                <a:solidFill>
                  <a:srgbClr val="243A32"/>
                </a:solidFill>
                <a:latin typeface="Noto Sans JP"/>
                <a:ea typeface="Noto Sans JP"/>
                <a:cs typeface="Noto Sans JP"/>
              </a:defRPr>
            </a:pPr>
            <a:r>
              <a:rPr sz="1725" b="0">
                <a:solidFill>
                  <a:srgbClr val="243A32"/>
                </a:solidFill>
                <a:latin typeface="Noto Sans JP"/>
                <a:ea typeface="Noto Sans JP"/>
                <a:cs typeface="Noto Sans JP"/>
              </a:rPr>
              <a:t>既存の学年会などで使えます。最後に、授業で試すことと確認日を1つ決めます。</a:t>
            </a:r>
          </a:p>
        </p:txBody>
      </p:sp>
      <p:sp>
        <p:nvSpPr>
          <p:cNvPr id="4" name="page-footer">
            <a:extLst xmlns:a="http://schemas.openxmlformats.org/drawingml/2006/main">
              <a:ext uri="{FF2B5EF4-FFF2-40B4-BE49-F238E27FC236}">
                <a16:creationId xmlns:a16="http://schemas.microsoft.com/office/drawing/2014/main" id="{9F1DF123-3947-4A0E-A807-C4F8D5D635E3}"/>
              </a:ext>
            </a:extLst>
          </p:cNvPr>
          <p:cNvSpPr>
            <a:spLocks xmlns:a="http://schemas.openxmlformats.org/drawingml/2006/main" noGrp="1"/>
          </p:cNvSpPr>
          <p:nvPr/>
        </p:nvSpPr>
        <p:spPr>
          <a:xfrm xmlns:a="http://schemas.openxmlformats.org/drawingml/2006/main">
            <a:off x="514350" y="7200900"/>
            <a:ext cx="9620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938" b="0">
                <a:solidFill>
                  <a:srgbClr val="59665F"/>
                </a:solidFill>
                <a:latin typeface="Noto Sans JP"/>
                <a:ea typeface="Noto Sans JP"/>
                <a:cs typeface="Noto Sans JP"/>
              </a:defRPr>
            </a:defPPr>
          </a:lstStyle>
          <a:p xmlns:a="http://schemas.openxmlformats.org/drawingml/2006/main">
            <a:pPr>
              <a:defRPr sz="938" b="0">
                <a:solidFill>
                  <a:srgbClr val="59665F"/>
                </a:solidFill>
                <a:latin typeface="Noto Sans JP"/>
                <a:ea typeface="Noto Sans JP"/>
                <a:cs typeface="Noto Sans JP"/>
              </a:defRPr>
            </a:pPr>
            <a:r>
              <a:rPr sz="938" b="0">
                <a:solidFill>
                  <a:srgbClr val="59665F"/>
                </a:solidFill>
                <a:latin typeface="Noto Sans JP"/>
                <a:ea typeface="Noto Sans JP"/>
                <a:cs typeface="Noto Sans JP"/>
              </a:rPr>
              <a:t>吉田正之　キャリア教育案内人　　2026年10月15日　　資料08　6/8</a:t>
            </a:r>
          </a:p>
        </p:txBody>
      </p:sp>
      <p:sp>
        <p:nvSpPr>
          <p:cNvPr id="5" name="meeting-0">
            <a:extLst xmlns:a="http://schemas.openxmlformats.org/drawingml/2006/main">
              <a:ext uri="{FF2B5EF4-FFF2-40B4-BE49-F238E27FC236}">
                <a16:creationId xmlns:a16="http://schemas.microsoft.com/office/drawing/2014/main" id="{430AB45D-C102-4714-9982-EF47CAEC7E3F}"/>
              </a:ext>
            </a:extLst>
          </p:cNvPr>
          <p:cNvSpPr>
            <a:spLocks xmlns:a="http://schemas.openxmlformats.org/drawingml/2006/main" noGrp="1"/>
          </p:cNvSpPr>
          <p:nvPr/>
        </p:nvSpPr>
        <p:spPr>
          <a:xfrm xmlns:a="http://schemas.openxmlformats.org/drawingml/2006/main">
            <a:off x="514350" y="2019300"/>
            <a:ext cx="9620250" cy="485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725" b="0">
                <a:solidFill>
                  <a:srgbClr val="243A32"/>
                </a:solidFill>
                <a:latin typeface="Noto Sans JP"/>
                <a:ea typeface="Noto Sans JP"/>
                <a:cs typeface="Noto Sans JP"/>
              </a:defRPr>
            </a:defPPr>
          </a:lstStyle>
          <a:p xmlns:a="http://schemas.openxmlformats.org/drawingml/2006/main">
            <a:pPr>
              <a:defRPr sz="1725" b="0">
                <a:solidFill>
                  <a:srgbClr val="243A32"/>
                </a:solidFill>
                <a:latin typeface="Noto Sans JP"/>
                <a:ea typeface="Noto Sans JP"/>
                <a:cs typeface="Noto Sans JP"/>
              </a:defRPr>
            </a:pPr>
            <a:r>
              <a:rPr sz="1725" b="0">
                <a:solidFill>
                  <a:srgbClr val="243A32"/>
                </a:solidFill>
                <a:latin typeface="Noto Sans JP"/>
                <a:ea typeface="Noto Sans JP"/>
                <a:cs typeface="Noto Sans JP"/>
              </a:rPr>
              <a:t>2分：前の学年・学校で経験したことを、記録から確認する。</a:t>
            </a:r>
          </a:p>
        </p:txBody>
      </p:sp>
      <p:sp>
        <p:nvSpPr>
          <p:cNvPr id="6" name="meeting-1">
            <a:extLst xmlns:a="http://schemas.openxmlformats.org/drawingml/2006/main">
              <a:ext uri="{FF2B5EF4-FFF2-40B4-BE49-F238E27FC236}">
                <a16:creationId xmlns:a16="http://schemas.microsoft.com/office/drawing/2014/main" id="{3385E64A-4E46-4B1C-914C-5E6B3D54B516}"/>
              </a:ext>
            </a:extLst>
          </p:cNvPr>
          <p:cNvSpPr>
            <a:spLocks xmlns:a="http://schemas.openxmlformats.org/drawingml/2006/main" noGrp="1"/>
          </p:cNvSpPr>
          <p:nvPr/>
        </p:nvSpPr>
        <p:spPr>
          <a:xfrm xmlns:a="http://schemas.openxmlformats.org/drawingml/2006/main">
            <a:off x="514350" y="2600325"/>
            <a:ext cx="9620250" cy="485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725" b="0">
                <a:solidFill>
                  <a:srgbClr val="243A32"/>
                </a:solidFill>
                <a:latin typeface="Noto Sans JP"/>
                <a:ea typeface="Noto Sans JP"/>
                <a:cs typeface="Noto Sans JP"/>
              </a:defRPr>
            </a:defPPr>
          </a:lstStyle>
          <a:p xmlns:a="http://schemas.openxmlformats.org/drawingml/2006/main">
            <a:pPr>
              <a:defRPr sz="1725" b="0">
                <a:solidFill>
                  <a:srgbClr val="243A32"/>
                </a:solidFill>
                <a:latin typeface="Noto Sans JP"/>
                <a:ea typeface="Noto Sans JP"/>
                <a:cs typeface="Noto Sans JP"/>
              </a:defRPr>
            </a:pPr>
            <a:r>
              <a:rPr sz="1725" b="0">
                <a:solidFill>
                  <a:srgbClr val="243A32"/>
                </a:solidFill>
                <a:latin typeface="Noto Sans JP"/>
                <a:ea typeface="Noto Sans JP"/>
                <a:cs typeface="Noto Sans JP"/>
              </a:rPr>
              <a:t>5分：同じ活動で何を深めるか、本人に確かめる問いを考える。</a:t>
            </a:r>
          </a:p>
        </p:txBody>
      </p:sp>
      <p:sp>
        <p:nvSpPr>
          <p:cNvPr id="7" name="meeting-2">
            <a:extLst xmlns:a="http://schemas.openxmlformats.org/drawingml/2006/main">
              <a:ext uri="{FF2B5EF4-FFF2-40B4-BE49-F238E27FC236}">
                <a16:creationId xmlns:a16="http://schemas.microsoft.com/office/drawing/2014/main" id="{485E849A-5799-4796-80CA-D0CA2D1B3909}"/>
              </a:ext>
            </a:extLst>
          </p:cNvPr>
          <p:cNvSpPr>
            <a:spLocks xmlns:a="http://schemas.openxmlformats.org/drawingml/2006/main" noGrp="1"/>
          </p:cNvSpPr>
          <p:nvPr/>
        </p:nvSpPr>
        <p:spPr>
          <a:xfrm xmlns:a="http://schemas.openxmlformats.org/drawingml/2006/main">
            <a:off x="514350" y="3181350"/>
            <a:ext cx="9620250" cy="485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725" b="1">
                <a:solidFill>
                  <a:srgbClr val="243A32"/>
                </a:solidFill>
                <a:latin typeface="Noto Sans JP"/>
                <a:ea typeface="Noto Sans JP"/>
                <a:cs typeface="Noto Sans JP"/>
              </a:defRPr>
            </a:defPPr>
          </a:lstStyle>
          <a:p xmlns:a="http://schemas.openxmlformats.org/drawingml/2006/main">
            <a:pPr>
              <a:defRPr sz="1725" b="1">
                <a:solidFill>
                  <a:srgbClr val="243A32"/>
                </a:solidFill>
                <a:latin typeface="Noto Sans JP"/>
                <a:ea typeface="Noto Sans JP"/>
                <a:cs typeface="Noto Sans JP"/>
              </a:defRPr>
            </a:pPr>
            <a:r>
              <a:rPr sz="1725" b="1">
                <a:solidFill>
                  <a:srgbClr val="243A32"/>
                </a:solidFill>
                <a:latin typeface="Noto Sans JP"/>
                <a:ea typeface="Noto Sans JP"/>
                <a:cs typeface="Noto Sans JP"/>
              </a:rPr>
              <a:t>3分：次の単元、担当、引継ぎ方法、確認日を決める。</a:t>
            </a:r>
          </a:p>
        </p:txBody>
      </p:sp>
      <p:sp>
        <p:nvSpPr>
          <p:cNvPr id="8" name="source-heading">
            <a:extLst xmlns:a="http://schemas.openxmlformats.org/drawingml/2006/main">
              <a:ext uri="{FF2B5EF4-FFF2-40B4-BE49-F238E27FC236}">
                <a16:creationId xmlns:a16="http://schemas.microsoft.com/office/drawing/2014/main" id="{4CE9BF18-222F-4A6B-9297-B787A8579BC5}"/>
              </a:ext>
            </a:extLst>
          </p:cNvPr>
          <p:cNvSpPr>
            <a:spLocks xmlns:a="http://schemas.openxmlformats.org/drawingml/2006/main" noGrp="1"/>
          </p:cNvSpPr>
          <p:nvPr/>
        </p:nvSpPr>
        <p:spPr>
          <a:xfrm xmlns:a="http://schemas.openxmlformats.org/drawingml/2006/main">
            <a:off x="514350" y="3743325"/>
            <a:ext cx="96202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725" b="1">
                <a:solidFill>
                  <a:srgbClr val="245541"/>
                </a:solidFill>
                <a:latin typeface="Noto Sans JP"/>
                <a:ea typeface="Noto Sans JP"/>
                <a:cs typeface="Noto Sans JP"/>
              </a:defRPr>
            </a:defPPr>
          </a:lstStyle>
          <a:p xmlns:a="http://schemas.openxmlformats.org/drawingml/2006/main">
            <a:pPr>
              <a:defRPr sz="1725" b="1">
                <a:solidFill>
                  <a:srgbClr val="245541"/>
                </a:solidFill>
                <a:latin typeface="Noto Sans JP"/>
                <a:ea typeface="Noto Sans JP"/>
                <a:cs typeface="Noto Sans JP"/>
              </a:defRPr>
            </a:pPr>
            <a:r>
              <a:rPr sz="1725" b="1">
                <a:solidFill>
                  <a:srgbClr val="245541"/>
                </a:solidFill>
                <a:latin typeface="Noto Sans JP"/>
                <a:ea typeface="Noto Sans JP"/>
                <a:cs typeface="Noto Sans JP"/>
              </a:rPr>
              <a:t>文部科学省の参考資料</a:t>
            </a:r>
          </a:p>
        </p:txBody>
      </p:sp>
      <p:sp>
        <p:nvSpPr>
          <p:cNvPr id="9" name="source-label-0">
            <a:extLst xmlns:a="http://schemas.openxmlformats.org/drawingml/2006/main">
              <a:ext uri="{FF2B5EF4-FFF2-40B4-BE49-F238E27FC236}">
                <a16:creationId xmlns:a16="http://schemas.microsoft.com/office/drawing/2014/main" id="{C89DEC5A-CD98-4696-BD6A-249D1A3FC190}"/>
              </a:ext>
            </a:extLst>
          </p:cNvPr>
          <p:cNvSpPr>
            <a:spLocks xmlns:a="http://schemas.openxmlformats.org/drawingml/2006/main" noGrp="1"/>
          </p:cNvSpPr>
          <p:nvPr/>
        </p:nvSpPr>
        <p:spPr>
          <a:xfrm xmlns:a="http://schemas.openxmlformats.org/drawingml/2006/main">
            <a:off x="514350" y="4152900"/>
            <a:ext cx="96202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313" b="0">
                <a:solidFill>
                  <a:srgbClr val="243A32"/>
                </a:solidFill>
                <a:latin typeface="Noto Sans JP"/>
                <a:ea typeface="Noto Sans JP"/>
                <a:cs typeface="Noto Sans JP"/>
              </a:defRPr>
            </a:defPPr>
          </a:lstStyle>
          <a:p xmlns:a="http://schemas.openxmlformats.org/drawingml/2006/main">
            <a:pPr>
              <a:defRPr sz="1313" b="0">
                <a:solidFill>
                  <a:srgbClr val="243A32"/>
                </a:solidFill>
                <a:latin typeface="Noto Sans JP"/>
                <a:ea typeface="Noto Sans JP"/>
                <a:cs typeface="Noto Sans JP"/>
              </a:defRPr>
            </a:pPr>
            <a:r>
              <a:rPr sz="1313" b="0">
                <a:solidFill>
                  <a:srgbClr val="243A32"/>
                </a:solidFill>
                <a:latin typeface="Noto Sans JP"/>
                <a:ea typeface="Noto Sans JP"/>
                <a:cs typeface="Noto Sans JP"/>
              </a:rPr>
              <a:t>小学校キャリア教育の手引き（2022年3月）第3章 pp.64、66</a:t>
            </a:r>
          </a:p>
        </p:txBody>
      </p:sp>
      <p:sp>
        <p:nvSpPr>
          <p:cNvPr id="10" name="source-url-0">
            <a:extLst xmlns:a="http://schemas.openxmlformats.org/drawingml/2006/main">
              <a:ext uri="{FF2B5EF4-FFF2-40B4-BE49-F238E27FC236}">
                <a16:creationId xmlns:a16="http://schemas.microsoft.com/office/drawing/2014/main" id="{1F49970D-65CD-412C-BC77-389006CE9AAF}"/>
              </a:ext>
            </a:extLst>
          </p:cNvPr>
          <p:cNvSpPr>
            <a:spLocks xmlns:a="http://schemas.openxmlformats.org/drawingml/2006/main" noGrp="1"/>
          </p:cNvSpPr>
          <p:nvPr/>
        </p:nvSpPr>
        <p:spPr>
          <a:xfrm xmlns:a="http://schemas.openxmlformats.org/drawingml/2006/main">
            <a:off x="514350" y="4448175"/>
            <a:ext cx="962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088" b="0">
                <a:solidFill>
                  <a:srgbClr val="245541"/>
                </a:solidFill>
                <a:latin typeface="Noto Sans JP"/>
                <a:ea typeface="Noto Sans JP"/>
                <a:cs typeface="Noto Sans JP"/>
              </a:defRPr>
            </a:defPPr>
          </a:lstStyle>
          <a:p xmlns:a="http://schemas.openxmlformats.org/drawingml/2006/main">
            <a:pPr>
              <a:defRPr sz="1088" b="0">
                <a:solidFill>
                  <a:srgbClr val="245541"/>
                </a:solidFill>
                <a:latin typeface="Noto Sans JP"/>
                <a:ea typeface="Noto Sans JP"/>
                <a:cs typeface="Noto Sans JP"/>
              </a:defRPr>
            </a:pPr>
            <a:r>
              <a:rPr sz="1088" b="0">
                <a:solidFill>
                  <a:srgbClr val="245541"/>
                </a:solidFill>
                <a:latin typeface="Noto Sans JP"/>
                <a:ea typeface="Noto Sans JP"/>
                <a:cs typeface="Noto Sans JP"/>
                <a:hlinkClick xmlns:r="http://schemas.openxmlformats.org/officeDocument/2006/relationships" r:id="R2b821252a3184550"/>
              </a:rPr>
              <a:t>https://www.mext.go.jp/a_menu/shotou/career/detail/mext_01951.html</a:t>
            </a:r>
          </a:p>
        </p:txBody>
      </p:sp>
      <p:sp>
        <p:nvSpPr>
          <p:cNvPr id="11" name="source-label-1">
            <a:extLst xmlns:a="http://schemas.openxmlformats.org/drawingml/2006/main">
              <a:ext uri="{FF2B5EF4-FFF2-40B4-BE49-F238E27FC236}">
                <a16:creationId xmlns:a16="http://schemas.microsoft.com/office/drawing/2014/main" id="{115D468B-6D51-426A-9F9D-1AA4703654CB}"/>
              </a:ext>
            </a:extLst>
          </p:cNvPr>
          <p:cNvSpPr>
            <a:spLocks xmlns:a="http://schemas.openxmlformats.org/drawingml/2006/main" noGrp="1"/>
          </p:cNvSpPr>
          <p:nvPr/>
        </p:nvSpPr>
        <p:spPr>
          <a:xfrm xmlns:a="http://schemas.openxmlformats.org/drawingml/2006/main">
            <a:off x="514350" y="4781550"/>
            <a:ext cx="96202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313" b="0">
                <a:solidFill>
                  <a:srgbClr val="243A32"/>
                </a:solidFill>
                <a:latin typeface="Noto Sans JP"/>
                <a:ea typeface="Noto Sans JP"/>
                <a:cs typeface="Noto Sans JP"/>
              </a:defRPr>
            </a:defPPr>
          </a:lstStyle>
          <a:p xmlns:a="http://schemas.openxmlformats.org/drawingml/2006/main">
            <a:pPr>
              <a:defRPr sz="1313" b="0">
                <a:solidFill>
                  <a:srgbClr val="243A32"/>
                </a:solidFill>
                <a:latin typeface="Noto Sans JP"/>
                <a:ea typeface="Noto Sans JP"/>
                <a:cs typeface="Noto Sans JP"/>
              </a:defRPr>
            </a:pPr>
            <a:r>
              <a:rPr sz="1313" b="0">
                <a:solidFill>
                  <a:srgbClr val="243A32"/>
                </a:solidFill>
                <a:latin typeface="Noto Sans JP"/>
                <a:ea typeface="Noto Sans JP"/>
                <a:cs typeface="Noto Sans JP"/>
              </a:rPr>
              <a:t>中学校・高等学校キャリア教育の手引き（2023年3月）第1章 pp.27–28</a:t>
            </a:r>
          </a:p>
        </p:txBody>
      </p:sp>
      <p:sp>
        <p:nvSpPr>
          <p:cNvPr id="12" name="source-url-1">
            <a:extLst xmlns:a="http://schemas.openxmlformats.org/drawingml/2006/main">
              <a:ext uri="{FF2B5EF4-FFF2-40B4-BE49-F238E27FC236}">
                <a16:creationId xmlns:a16="http://schemas.microsoft.com/office/drawing/2014/main" id="{6D974F79-2752-41DA-AD6D-43EC8CB6D15E}"/>
              </a:ext>
            </a:extLst>
          </p:cNvPr>
          <p:cNvSpPr>
            <a:spLocks xmlns:a="http://schemas.openxmlformats.org/drawingml/2006/main" noGrp="1"/>
          </p:cNvSpPr>
          <p:nvPr/>
        </p:nvSpPr>
        <p:spPr>
          <a:xfrm xmlns:a="http://schemas.openxmlformats.org/drawingml/2006/main">
            <a:off x="514350" y="5076825"/>
            <a:ext cx="962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088" b="0">
                <a:solidFill>
                  <a:srgbClr val="245541"/>
                </a:solidFill>
                <a:latin typeface="Noto Sans JP"/>
                <a:ea typeface="Noto Sans JP"/>
                <a:cs typeface="Noto Sans JP"/>
              </a:defRPr>
            </a:defPPr>
          </a:lstStyle>
          <a:p xmlns:a="http://schemas.openxmlformats.org/drawingml/2006/main">
            <a:pPr>
              <a:defRPr sz="1088" b="0">
                <a:solidFill>
                  <a:srgbClr val="245541"/>
                </a:solidFill>
                <a:latin typeface="Noto Sans JP"/>
                <a:ea typeface="Noto Sans JP"/>
                <a:cs typeface="Noto Sans JP"/>
              </a:defRPr>
            </a:pPr>
            <a:r>
              <a:rPr sz="1088" b="0">
                <a:solidFill>
                  <a:srgbClr val="245541"/>
                </a:solidFill>
                <a:latin typeface="Noto Sans JP"/>
                <a:ea typeface="Noto Sans JP"/>
                <a:cs typeface="Noto Sans JP"/>
                <a:hlinkClick xmlns:r="http://schemas.openxmlformats.org/officeDocument/2006/relationships" r:id="Rb3d868f880b4495e"/>
              </a:rPr>
              <a:t>https://www.mext.go.jp/a_menu/shotou/career/detail/mext_00010.html</a:t>
            </a:r>
          </a:p>
        </p:txBody>
      </p:sp>
      <p:sp>
        <p:nvSpPr>
          <p:cNvPr id="13" name="source-label-2">
            <a:extLst xmlns:a="http://schemas.openxmlformats.org/drawingml/2006/main">
              <a:ext uri="{FF2B5EF4-FFF2-40B4-BE49-F238E27FC236}">
                <a16:creationId xmlns:a16="http://schemas.microsoft.com/office/drawing/2014/main" id="{586989DF-74B4-4AB3-9CC5-5E569FB1A26D}"/>
              </a:ext>
            </a:extLst>
          </p:cNvPr>
          <p:cNvSpPr>
            <a:spLocks xmlns:a="http://schemas.openxmlformats.org/drawingml/2006/main" noGrp="1"/>
          </p:cNvSpPr>
          <p:nvPr/>
        </p:nvSpPr>
        <p:spPr>
          <a:xfrm xmlns:a="http://schemas.openxmlformats.org/drawingml/2006/main">
            <a:off x="514350" y="5410200"/>
            <a:ext cx="96202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313" b="0">
                <a:solidFill>
                  <a:srgbClr val="243A32"/>
                </a:solidFill>
                <a:latin typeface="Noto Sans JP"/>
                <a:ea typeface="Noto Sans JP"/>
                <a:cs typeface="Noto Sans JP"/>
              </a:defRPr>
            </a:defPPr>
          </a:lstStyle>
          <a:p xmlns:a="http://schemas.openxmlformats.org/drawingml/2006/main">
            <a:pPr>
              <a:defRPr sz="1313" b="0">
                <a:solidFill>
                  <a:srgbClr val="243A32"/>
                </a:solidFill>
                <a:latin typeface="Noto Sans JP"/>
                <a:ea typeface="Noto Sans JP"/>
                <a:cs typeface="Noto Sans JP"/>
              </a:defRPr>
            </a:pPr>
            <a:r>
              <a:rPr sz="1313" b="0">
                <a:solidFill>
                  <a:srgbClr val="243A32"/>
                </a:solidFill>
                <a:latin typeface="Noto Sans JP"/>
                <a:ea typeface="Noto Sans JP"/>
                <a:cs typeface="Noto Sans JP"/>
              </a:rPr>
              <a:t>「キャリア・パスポート」Q&amp;A（令和4年3月改訂）問5・6</a:t>
            </a:r>
          </a:p>
        </p:txBody>
      </p:sp>
      <p:sp>
        <p:nvSpPr>
          <p:cNvPr id="14" name="source-url-2">
            <a:extLst xmlns:a="http://schemas.openxmlformats.org/drawingml/2006/main">
              <a:ext uri="{FF2B5EF4-FFF2-40B4-BE49-F238E27FC236}">
                <a16:creationId xmlns:a16="http://schemas.microsoft.com/office/drawing/2014/main" id="{F4C520C4-A057-4765-9191-9E03B9BF6D23}"/>
              </a:ext>
            </a:extLst>
          </p:cNvPr>
          <p:cNvSpPr>
            <a:spLocks xmlns:a="http://schemas.openxmlformats.org/drawingml/2006/main" noGrp="1"/>
          </p:cNvSpPr>
          <p:nvPr/>
        </p:nvSpPr>
        <p:spPr>
          <a:xfrm xmlns:a="http://schemas.openxmlformats.org/drawingml/2006/main">
            <a:off x="514350" y="5705475"/>
            <a:ext cx="962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088" b="0">
                <a:solidFill>
                  <a:srgbClr val="245541"/>
                </a:solidFill>
                <a:latin typeface="Noto Sans JP"/>
                <a:ea typeface="Noto Sans JP"/>
                <a:cs typeface="Noto Sans JP"/>
              </a:defRPr>
            </a:defPPr>
          </a:lstStyle>
          <a:p xmlns:a="http://schemas.openxmlformats.org/drawingml/2006/main">
            <a:pPr>
              <a:defRPr sz="1088" b="0">
                <a:solidFill>
                  <a:srgbClr val="245541"/>
                </a:solidFill>
                <a:latin typeface="Noto Sans JP"/>
                <a:ea typeface="Noto Sans JP"/>
                <a:cs typeface="Noto Sans JP"/>
              </a:defRPr>
            </a:pPr>
            <a:r>
              <a:rPr sz="1088" b="0">
                <a:solidFill>
                  <a:srgbClr val="245541"/>
                </a:solidFill>
                <a:latin typeface="Noto Sans JP"/>
                <a:ea typeface="Noto Sans JP"/>
                <a:cs typeface="Noto Sans JP"/>
                <a:hlinkClick xmlns:r="http://schemas.openxmlformats.org/officeDocument/2006/relationships" r:id="R6e667abbb80b4337"/>
              </a:rPr>
              <a:t>https://www.mext.go.jp/a_menu/shotou/career/detail/1419917_00001.htm</a:t>
            </a:r>
          </a:p>
        </p:txBody>
      </p:sp>
      <p:sp>
        <p:nvSpPr>
          <p:cNvPr id="15" name="original-material-disclosure">
            <a:extLst xmlns:a="http://schemas.openxmlformats.org/drawingml/2006/main">
              <a:ext uri="{FF2B5EF4-FFF2-40B4-BE49-F238E27FC236}">
                <a16:creationId xmlns:a16="http://schemas.microsoft.com/office/drawing/2014/main" id="{C1343AA3-38CE-4768-AE49-2F1C9AFBCC1B}"/>
              </a:ext>
            </a:extLst>
          </p:cNvPr>
          <p:cNvSpPr>
            <a:spLocks xmlns:a="http://schemas.openxmlformats.org/drawingml/2006/main" noGrp="1"/>
          </p:cNvSpPr>
          <p:nvPr/>
        </p:nvSpPr>
        <p:spPr>
          <a:xfrm xmlns:a="http://schemas.openxmlformats.org/drawingml/2006/main">
            <a:off x="514350" y="6572250"/>
            <a:ext cx="9620250" cy="504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163" b="0">
                <a:solidFill>
                  <a:srgbClr val="59665F"/>
                </a:solidFill>
                <a:latin typeface="Noto Sans JP"/>
                <a:ea typeface="Noto Sans JP"/>
                <a:cs typeface="Noto Sans JP"/>
              </a:defRPr>
            </a:defPPr>
          </a:lstStyle>
          <a:p xmlns:a="http://schemas.openxmlformats.org/drawingml/2006/main">
            <a:pPr>
              <a:defRPr sz="1163" b="0">
                <a:solidFill>
                  <a:srgbClr val="59665F"/>
                </a:solidFill>
                <a:latin typeface="Noto Sans JP"/>
                <a:ea typeface="Noto Sans JP"/>
                <a:cs typeface="Noto Sans JP"/>
              </a:defRPr>
            </a:pPr>
            <a:r>
              <a:rPr sz="1163" b="0">
                <a:solidFill>
                  <a:srgbClr val="59665F"/>
                </a:solidFill>
                <a:latin typeface="Noto Sans JP"/>
                <a:ea typeface="Noto Sans JP"/>
                <a:cs typeface="Noto Sans JP"/>
              </a:rPr>
              <a:t>本資料は手引き等を参考にした吉田正之のオリジナル資料です。文部科学省の公式様式ではありません。</a:t>
            </a:r>
          </a:p>
          <a:p xmlns:a="http://schemas.openxmlformats.org/drawingml/2006/main">
            <a:pPr>
              <a:defRPr sz="1163" b="0">
                <a:solidFill>
                  <a:srgbClr val="59665F"/>
                </a:solidFill>
                <a:latin typeface="Noto Sans JP"/>
                <a:ea typeface="Noto Sans JP"/>
                <a:cs typeface="Noto Sans JP"/>
              </a:defRPr>
            </a:pPr>
            <a:r>
              <a:rPr sz="1163" b="0">
                <a:solidFill>
                  <a:srgbClr val="59665F"/>
                </a:solidFill>
                <a:latin typeface="Noto Sans JP"/>
                <a:ea typeface="Noto Sans JP"/>
                <a:cs typeface="Noto Sans JP"/>
              </a:rPr>
              <a:t>学校内の授業・研修に印刷・編集して使えます。ページ番号は冊子の表記です。</a:t>
            </a:r>
          </a:p>
        </p:txBody>
      </p:sp>
    </p:spTree>
    <p:extLst>
      <p:ext uri="{BB962C8B-B14F-4D97-AF65-F5344CB8AC3E}">
        <p14:creationId xmlns:p14="http://schemas.microsoft.com/office/powerpoint/2010/main" val="1812841604"/>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material-role">
            <a:extLst xmlns:a="http://schemas.openxmlformats.org/drawingml/2006/main">
              <a:ext uri="{FF2B5EF4-FFF2-40B4-BE49-F238E27FC236}">
                <a16:creationId xmlns:a16="http://schemas.microsoft.com/office/drawing/2014/main" id="{9FBC3D9E-30D3-41A6-AE7B-E1FC76C9E49E}"/>
              </a:ext>
            </a:extLst>
          </p:cNvPr>
          <p:cNvSpPr>
            <a:spLocks xmlns:a="http://schemas.openxmlformats.org/drawingml/2006/main" noGrp="1"/>
          </p:cNvSpPr>
          <p:nvPr/>
        </p:nvSpPr>
        <p:spPr>
          <a:xfrm xmlns:a="http://schemas.openxmlformats.org/drawingml/2006/main">
            <a:off x="514350" y="238125"/>
            <a:ext cx="96012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200" b="1">
                <a:solidFill>
                  <a:srgbClr val="245541"/>
                </a:solidFill>
                <a:latin typeface="Noto Sans JP"/>
                <a:ea typeface="Noto Sans JP"/>
                <a:cs typeface="Noto Sans JP"/>
              </a:defRPr>
            </a:defPPr>
          </a:lstStyle>
          <a:p xmlns:a="http://schemas.openxmlformats.org/drawingml/2006/main">
            <a:pPr>
              <a:defRPr sz="1200" b="1">
                <a:solidFill>
                  <a:srgbClr val="245541"/>
                </a:solidFill>
                <a:latin typeface="Noto Sans JP"/>
                <a:ea typeface="Noto Sans JP"/>
                <a:cs typeface="Noto Sans JP"/>
              </a:defRPr>
            </a:pPr>
            <a:r>
              <a:rPr sz="1200" b="1">
                <a:solidFill>
                  <a:srgbClr val="245541"/>
                </a:solidFill>
                <a:latin typeface="Noto Sans JP"/>
                <a:ea typeface="Noto Sans JP"/>
                <a:cs typeface="Noto Sans JP"/>
              </a:rPr>
              <a:t>08　実践の進め方（モデル案）</a:t>
            </a:r>
          </a:p>
        </p:txBody>
      </p:sp>
      <p:sp>
        <p:nvSpPr>
          <p:cNvPr id="2" name="page-heading">
            <a:extLst xmlns:a="http://schemas.openxmlformats.org/drawingml/2006/main">
              <a:ext uri="{FF2B5EF4-FFF2-40B4-BE49-F238E27FC236}">
                <a16:creationId xmlns:a16="http://schemas.microsoft.com/office/drawing/2014/main" id="{54EFD374-02C5-4AEA-8039-24AE36C6AF6C}"/>
              </a:ext>
            </a:extLst>
          </p:cNvPr>
          <p:cNvSpPr>
            <a:spLocks xmlns:a="http://schemas.openxmlformats.org/drawingml/2006/main" noGrp="1"/>
          </p:cNvSpPr>
          <p:nvPr/>
        </p:nvSpPr>
        <p:spPr>
          <a:xfrm xmlns:a="http://schemas.openxmlformats.org/drawingml/2006/main">
            <a:off x="514350" y="619125"/>
            <a:ext cx="96012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150" b="1">
                <a:solidFill>
                  <a:srgbClr val="243A32"/>
                </a:solidFill>
                <a:latin typeface="Noto Sans JP"/>
                <a:ea typeface="Noto Sans JP"/>
                <a:cs typeface="Noto Sans JP"/>
              </a:defRPr>
            </a:defPPr>
          </a:lstStyle>
          <a:p xmlns:a="http://schemas.openxmlformats.org/drawingml/2006/main">
            <a:pPr>
              <a:defRPr sz="3150" b="1">
                <a:solidFill>
                  <a:srgbClr val="243A32"/>
                </a:solidFill>
                <a:latin typeface="Noto Sans JP"/>
                <a:ea typeface="Noto Sans JP"/>
                <a:cs typeface="Noto Sans JP"/>
              </a:defRPr>
            </a:pPr>
            <a:r>
              <a:rPr sz="3150" b="1">
                <a:solidFill>
                  <a:srgbClr val="243A32"/>
                </a:solidFill>
                <a:latin typeface="Noto Sans JP"/>
                <a:ea typeface="Noto Sans JP"/>
                <a:cs typeface="Noto Sans JP"/>
              </a:rPr>
              <a:t>年間計画をつなぐ30分の打合せ</a:t>
            </a:r>
          </a:p>
        </p:txBody>
      </p:sp>
      <p:sp>
        <p:nvSpPr>
          <p:cNvPr id="3" name="page-intro">
            <a:extLst xmlns:a="http://schemas.openxmlformats.org/drawingml/2006/main">
              <a:ext uri="{FF2B5EF4-FFF2-40B4-BE49-F238E27FC236}">
                <a16:creationId xmlns:a16="http://schemas.microsoft.com/office/drawing/2014/main" id="{4A475659-D190-42E8-BFBF-63888D630310}"/>
              </a:ext>
            </a:extLst>
          </p:cNvPr>
          <p:cNvSpPr>
            <a:spLocks xmlns:a="http://schemas.openxmlformats.org/drawingml/2006/main" noGrp="1"/>
          </p:cNvSpPr>
          <p:nvPr/>
        </p:nvSpPr>
        <p:spPr>
          <a:xfrm xmlns:a="http://schemas.openxmlformats.org/drawingml/2006/main">
            <a:off x="514350" y="1285875"/>
            <a:ext cx="96012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725" b="0">
                <a:solidFill>
                  <a:srgbClr val="243A32"/>
                </a:solidFill>
                <a:latin typeface="Noto Sans JP"/>
                <a:ea typeface="Noto Sans JP"/>
                <a:cs typeface="Noto Sans JP"/>
              </a:defRPr>
            </a:defPPr>
          </a:lstStyle>
          <a:p xmlns:a="http://schemas.openxmlformats.org/drawingml/2006/main">
            <a:pPr>
              <a:defRPr sz="1725" b="0">
                <a:solidFill>
                  <a:srgbClr val="243A32"/>
                </a:solidFill>
                <a:latin typeface="Noto Sans JP"/>
                <a:ea typeface="Noto Sans JP"/>
                <a:cs typeface="Noto Sans JP"/>
              </a:defRPr>
            </a:pPr>
            <a:r>
              <a:rPr sz="1725" b="0">
                <a:solidFill>
                  <a:srgbClr val="243A32"/>
                </a:solidFill>
                <a:latin typeface="Noto Sans JP"/>
                <a:ea typeface="Noto Sans JP"/>
                <a:cs typeface="Noto Sans JP"/>
              </a:rPr>
              <a:t>モデル案：学年会・校種間の教員研修。既存の単元と子どもの記録を持ち寄って検討します。</a:t>
            </a:r>
          </a:p>
        </p:txBody>
      </p:sp>
      <p:sp>
        <p:nvSpPr>
          <p:cNvPr id="4" name="page-footer">
            <a:extLst xmlns:a="http://schemas.openxmlformats.org/drawingml/2006/main">
              <a:ext uri="{FF2B5EF4-FFF2-40B4-BE49-F238E27FC236}">
                <a16:creationId xmlns:a16="http://schemas.microsoft.com/office/drawing/2014/main" id="{E3163105-A992-4AF0-8C85-152C929A7C1F}"/>
              </a:ext>
            </a:extLst>
          </p:cNvPr>
          <p:cNvSpPr>
            <a:spLocks xmlns:a="http://schemas.openxmlformats.org/drawingml/2006/main" noGrp="1"/>
          </p:cNvSpPr>
          <p:nvPr/>
        </p:nvSpPr>
        <p:spPr>
          <a:xfrm xmlns:a="http://schemas.openxmlformats.org/drawingml/2006/main">
            <a:off x="514350" y="7200900"/>
            <a:ext cx="9620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938" b="0">
                <a:solidFill>
                  <a:srgbClr val="59665F"/>
                </a:solidFill>
                <a:latin typeface="Noto Sans JP"/>
                <a:ea typeface="Noto Sans JP"/>
                <a:cs typeface="Noto Sans JP"/>
              </a:defRPr>
            </a:defPPr>
          </a:lstStyle>
          <a:p xmlns:a="http://schemas.openxmlformats.org/drawingml/2006/main">
            <a:pPr>
              <a:defRPr sz="938" b="0">
                <a:solidFill>
                  <a:srgbClr val="59665F"/>
                </a:solidFill>
                <a:latin typeface="Noto Sans JP"/>
                <a:ea typeface="Noto Sans JP"/>
                <a:cs typeface="Noto Sans JP"/>
              </a:defRPr>
            </a:pPr>
            <a:r>
              <a:rPr sz="938" b="0">
                <a:solidFill>
                  <a:srgbClr val="59665F"/>
                </a:solidFill>
                <a:latin typeface="Noto Sans JP"/>
                <a:ea typeface="Noto Sans JP"/>
                <a:cs typeface="Noto Sans JP"/>
              </a:rPr>
              <a:t>吉田正之　キャリア教育案内人　　2026年10月15日　　資料08　7/8</a:t>
            </a:r>
          </a:p>
        </p:txBody>
      </p:sp>
      <p:sp>
        <p:nvSpPr>
          <p:cNvPr id="5" name="practice-setup">
            <a:extLst xmlns:a="http://schemas.openxmlformats.org/drawingml/2006/main">
              <a:ext uri="{FF2B5EF4-FFF2-40B4-BE49-F238E27FC236}">
                <a16:creationId xmlns:a16="http://schemas.microsoft.com/office/drawing/2014/main" id="{8964D730-A7C7-44A2-89A8-8A1031996D9F}"/>
              </a:ext>
            </a:extLst>
          </p:cNvPr>
          <p:cNvSpPr>
            <a:spLocks xmlns:a="http://schemas.openxmlformats.org/drawingml/2006/main" noGrp="1"/>
          </p:cNvSpPr>
          <p:nvPr/>
        </p:nvSpPr>
        <p:spPr>
          <a:xfrm xmlns:a="http://schemas.openxmlformats.org/drawingml/2006/main">
            <a:off x="514350" y="1952625"/>
            <a:ext cx="9620250" cy="828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388" b="0">
                <a:solidFill>
                  <a:srgbClr val="243A32"/>
                </a:solidFill>
                <a:latin typeface="Noto Sans JP"/>
                <a:ea typeface="Noto Sans JP"/>
                <a:cs typeface="Noto Sans JP"/>
              </a:defRPr>
            </a:defPPr>
          </a:lstStyle>
          <a:p xmlns:a="http://schemas.openxmlformats.org/drawingml/2006/main">
            <a:pPr>
              <a:defRPr sz="1388" b="0">
                <a:solidFill>
                  <a:srgbClr val="243A32"/>
                </a:solidFill>
                <a:latin typeface="Noto Sans JP"/>
                <a:ea typeface="Noto Sans JP"/>
                <a:cs typeface="Noto Sans JP"/>
              </a:defRPr>
            </a:pPr>
            <a:r>
              <a:rPr sz="1388" b="0">
                <a:solidFill>
                  <a:srgbClr val="243A32"/>
                </a:solidFill>
                <a:latin typeface="Noto Sans JP"/>
                <a:ea typeface="Noto Sans JP"/>
                <a:cs typeface="Noto Sans JP"/>
              </a:rPr>
              <a:t>ねらい：前の経験を次の単元でどう生かすか、具体的な問い・担当・時期を一つ決める。</a:t>
            </a:r>
          </a:p>
          <a:p xmlns:a="http://schemas.openxmlformats.org/drawingml/2006/main">
            <a:pPr>
              <a:defRPr sz="1388" b="0">
                <a:solidFill>
                  <a:srgbClr val="243A32"/>
                </a:solidFill>
                <a:latin typeface="Noto Sans JP"/>
                <a:ea typeface="Noto Sans JP"/>
                <a:cs typeface="Noto Sans JP"/>
              </a:defRPr>
            </a:pPr>
            <a:r>
              <a:rPr sz="1388" b="0">
                <a:solidFill>
                  <a:srgbClr val="243A32"/>
                </a:solidFill>
                <a:latin typeface="Noto Sans JP"/>
                <a:ea typeface="Noto Sans JP"/>
                <a:cs typeface="Noto Sans JP"/>
              </a:rPr>
              <a:t>準備：既存の年間指導計画、匿名の記録、資料03や本資料2ページ。学校間の共有範囲を先に確認。</a:t>
            </a:r>
          </a:p>
        </p:txBody>
      </p:sp>
      <p:graphicFrame>
        <p:nvGraphicFramePr>
          <p:cNvPr id="6" name="">
            <a:extLst xmlns:a="http://schemas.openxmlformats.org/drawingml/2006/main">
              <a:ext uri="{FF2B5EF4-FFF2-40B4-BE49-F238E27FC236}">
                <a16:creationId xmlns:a16="http://schemas.microsoft.com/office/drawing/2014/main" id="{0DEA2465-4279-4A4D-83C9-836A1894F31E}"/>
              </a:ext>
            </a:extLst>
          </p:cNvPr>
          <p:cNvGraphicFramePr/>
          <p:nvPr/>
        </p:nvGraphicFramePr>
        <p:xfrm>
          <a:off xmlns:a="http://schemas.openxmlformats.org/drawingml/2006/main" x="514350" y="2905125"/>
          <a:ext xmlns:a="http://schemas.openxmlformats.org/drawingml/2006/main" cx="9620250" cy="3276600"/>
        </p:xfrm>
        <a:graphic xmlns:a="http://schemas.openxmlformats.org/drawingml/2006/main">
          <a:graphicData uri="http://schemas.openxmlformats.org/drawingml/2006/table">
            <a:tbl>
              <a:tblPr firstRow="0" bandRow="0"/>
              <a:tblGrid>
                <a:gridCol w="857250"/>
                <a:gridCol w="4191000"/>
                <a:gridCol w="4572000"/>
              </a:tblGrid>
              <a:tr h="655320">
                <a:tc>
                  <a:txBody>
                    <a:bodyPr wrap="square" lIns="123825" tIns="95250" rIns="123825" bIns="95250">
                      <a:noAutofit/>
                    </a:bodyPr>
                    <a:lstStyle/>
                    <a:p>
                      <a:r>
                        <a:rPr sz="1388" b="1">
                          <a:solidFill>
                            <a:srgbClr val="FFFFFF"/>
                          </a:solidFill>
                          <a:latin typeface="Noto Sans JP"/>
                          <a:ea typeface="Noto Sans JP"/>
                          <a:cs typeface="Noto Sans JP"/>
                        </a:rPr>
                        <a:t>時間</a:t>
                      </a:r>
                    </a:p>
                  </a:txBody>
                  <a:tcPr marL="91440" marR="91440" marT="45720" marB="45720" anchor="ctr">
                    <a:lnL w="9525">
                      <a:solidFill>
                        <a:srgbClr val="BEC9C1"/>
                      </a:solidFill>
                      <a:prstDash val="solid"/>
                    </a:lnL>
                    <a:lnR w="9525">
                      <a:solidFill>
                        <a:srgbClr val="BEC9C1"/>
                      </a:solidFill>
                      <a:prstDash val="solid"/>
                    </a:lnR>
                    <a:lnT w="9525">
                      <a:solidFill>
                        <a:srgbClr val="BEC9C1"/>
                      </a:solidFill>
                      <a:prstDash val="solid"/>
                    </a:lnT>
                    <a:lnB w="9525">
                      <a:solidFill>
                        <a:srgbClr val="BEC9C1"/>
                      </a:solidFill>
                      <a:prstDash val="solid"/>
                    </a:lnB>
                    <a:solidFill>
                      <a:srgbClr val="245541"/>
                    </a:solidFill>
                  </a:tcPr>
                </a:tc>
                <a:tc>
                  <a:txBody>
                    <a:bodyPr wrap="square" lIns="123825" tIns="95250" rIns="123825" bIns="95250">
                      <a:noAutofit/>
                    </a:bodyPr>
                    <a:lstStyle/>
                    <a:p>
                      <a:r>
                        <a:rPr sz="1388" b="1">
                          <a:solidFill>
                            <a:srgbClr val="FFFFFF"/>
                          </a:solidFill>
                          <a:latin typeface="Noto Sans JP"/>
                          <a:ea typeface="Noto Sans JP"/>
                          <a:cs typeface="Noto Sans JP"/>
                        </a:rPr>
                        <a:t>教員が行うこと</a:t>
                      </a:r>
                    </a:p>
                  </a:txBody>
                  <a:tcPr marL="91440" marR="91440" marT="45720" marB="45720" anchor="ctr">
                    <a:lnR w="9525">
                      <a:solidFill>
                        <a:srgbClr val="BEC9C1"/>
                      </a:solidFill>
                      <a:prstDash val="solid"/>
                    </a:lnR>
                    <a:lnT w="9525">
                      <a:solidFill>
                        <a:srgbClr val="BEC9C1"/>
                      </a:solidFill>
                      <a:prstDash val="solid"/>
                    </a:lnT>
                    <a:lnB w="9525">
                      <a:solidFill>
                        <a:srgbClr val="BEC9C1"/>
                      </a:solidFill>
                      <a:prstDash val="solid"/>
                    </a:lnB>
                    <a:solidFill>
                      <a:srgbClr val="245541"/>
                    </a:solidFill>
                  </a:tcPr>
                </a:tc>
                <a:tc>
                  <a:txBody>
                    <a:bodyPr wrap="square" lIns="123825" tIns="95250" rIns="123825" bIns="95250">
                      <a:noAutofit/>
                    </a:bodyPr>
                    <a:lstStyle/>
                    <a:p>
                      <a:r>
                        <a:rPr sz="1388" b="1">
                          <a:solidFill>
                            <a:srgbClr val="FFFFFF"/>
                          </a:solidFill>
                          <a:latin typeface="Noto Sans JP"/>
                          <a:ea typeface="Noto Sans JP"/>
                          <a:cs typeface="Noto Sans JP"/>
                        </a:rPr>
                        <a:t>検討する問い</a:t>
                      </a:r>
                    </a:p>
                  </a:txBody>
                  <a:tcPr marL="91440" marR="91440" marT="45720" marB="45720" anchor="ctr">
                    <a:lnR w="9525">
                      <a:solidFill>
                        <a:srgbClr val="BEC9C1"/>
                      </a:solidFill>
                      <a:prstDash val="solid"/>
                    </a:lnR>
                    <a:lnT w="9525">
                      <a:solidFill>
                        <a:srgbClr val="BEC9C1"/>
                      </a:solidFill>
                      <a:prstDash val="solid"/>
                    </a:lnT>
                    <a:lnB w="9525">
                      <a:solidFill>
                        <a:srgbClr val="BEC9C1"/>
                      </a:solidFill>
                      <a:prstDash val="solid"/>
                    </a:lnB>
                    <a:solidFill>
                      <a:srgbClr val="245541"/>
                    </a:solidFill>
                  </a:tcPr>
                </a:tc>
              </a:tr>
              <a:tr h="655320">
                <a:tc>
                  <a:txBody>
                    <a:bodyPr wrap="square" lIns="123825" tIns="95250" rIns="123825" bIns="95250">
                      <a:noAutofit/>
                    </a:bodyPr>
                    <a:lstStyle/>
                    <a:p>
                      <a:r>
                        <a:rPr sz="1388" b="0">
                          <a:solidFill>
                            <a:srgbClr val="243A32"/>
                          </a:solidFill>
                          <a:latin typeface="Noto Sans JP"/>
                          <a:ea typeface="Noto Sans JP"/>
                          <a:cs typeface="Noto Sans JP"/>
                        </a:rPr>
                        <a:t>5分</a:t>
                      </a:r>
                    </a:p>
                  </a:txBody>
                  <a:tcPr marL="91440" marR="91440" marT="45720" marB="45720" anchor="ctr">
                    <a:lnL w="9525">
                      <a:solidFill>
                        <a:srgbClr val="BEC9C1"/>
                      </a:solidFill>
                      <a:prstDash val="solid"/>
                    </a:lnL>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388" b="0">
                          <a:solidFill>
                            <a:srgbClr val="243A32"/>
                          </a:solidFill>
                          <a:latin typeface="Noto Sans JP"/>
                          <a:ea typeface="Noto Sans JP"/>
                          <a:cs typeface="Noto Sans JP"/>
                        </a:rPr>
                        <a:t>学年・学校の目標と、扱う児童生徒の姿を共有。</a:t>
                      </a:r>
                    </a:p>
                  </a:txBody>
                  <a:tcPr marL="91440" marR="91440" marT="45720" marB="45720" anchor="ctr">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388" b="0">
                          <a:solidFill>
                            <a:srgbClr val="243A32"/>
                          </a:solidFill>
                          <a:latin typeface="Noto Sans JP"/>
                          <a:ea typeface="Noto Sans JP"/>
                          <a:cs typeface="Noto Sans JP"/>
                        </a:rPr>
                        <a:t>『どんな経験・関心が、記録から分かる？』</a:t>
                      </a:r>
                    </a:p>
                  </a:txBody>
                  <a:tcPr marL="91440" marR="91440" marT="45720" marB="45720" anchor="ctr">
                    <a:lnR w="9525">
                      <a:solidFill>
                        <a:srgbClr val="BEC9C1"/>
                      </a:solidFill>
                      <a:prstDash val="solid"/>
                    </a:lnR>
                    <a:lnB w="9525">
                      <a:solidFill>
                        <a:srgbClr val="BEC9C1"/>
                      </a:solidFill>
                      <a:prstDash val="solid"/>
                    </a:lnB>
                    <a:solidFill>
                      <a:srgbClr val="FFFFFF"/>
                    </a:solidFill>
                  </a:tcPr>
                </a:tc>
              </a:tr>
              <a:tr h="655320">
                <a:tc>
                  <a:txBody>
                    <a:bodyPr wrap="square" lIns="123825" tIns="95250" rIns="123825" bIns="95250">
                      <a:noAutofit/>
                    </a:bodyPr>
                    <a:lstStyle/>
                    <a:p>
                      <a:r>
                        <a:rPr sz="1388" b="0">
                          <a:solidFill>
                            <a:srgbClr val="243A32"/>
                          </a:solidFill>
                          <a:latin typeface="Noto Sans JP"/>
                          <a:ea typeface="Noto Sans JP"/>
                          <a:cs typeface="Noto Sans JP"/>
                        </a:rPr>
                        <a:t>10分</a:t>
                      </a:r>
                    </a:p>
                  </a:txBody>
                  <a:tcPr marL="91440" marR="91440" marT="45720" marB="45720" anchor="ctr">
                    <a:lnL w="9525">
                      <a:solidFill>
                        <a:srgbClr val="BEC9C1"/>
                      </a:solidFill>
                      <a:prstDash val="solid"/>
                    </a:lnL>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388" b="0">
                          <a:solidFill>
                            <a:srgbClr val="243A32"/>
                          </a:solidFill>
                          <a:latin typeface="Noto Sans JP"/>
                          <a:ea typeface="Noto Sans JP"/>
                          <a:cs typeface="Noto Sans JP"/>
                        </a:rPr>
                        <a:t>前後の単元を並べ、重なりと未経験を確認。</a:t>
                      </a:r>
                    </a:p>
                  </a:txBody>
                  <a:tcPr marL="91440" marR="91440" marT="45720" marB="45720" anchor="ctr">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388" b="0">
                          <a:solidFill>
                            <a:srgbClr val="243A32"/>
                          </a:solidFill>
                          <a:latin typeface="Noto Sans JP"/>
                          <a:ea typeface="Noto Sans JP"/>
                          <a:cs typeface="Noto Sans JP"/>
                        </a:rPr>
                        <a:t>『繰り返す意味は？ 次に何を深める？』</a:t>
                      </a:r>
                    </a:p>
                  </a:txBody>
                  <a:tcPr marL="91440" marR="91440" marT="45720" marB="45720" anchor="ctr">
                    <a:lnR w="9525">
                      <a:solidFill>
                        <a:srgbClr val="BEC9C1"/>
                      </a:solidFill>
                      <a:prstDash val="solid"/>
                    </a:lnR>
                    <a:lnB w="9525">
                      <a:solidFill>
                        <a:srgbClr val="BEC9C1"/>
                      </a:solidFill>
                      <a:prstDash val="solid"/>
                    </a:lnB>
                    <a:solidFill>
                      <a:srgbClr val="FFFFFF"/>
                    </a:solidFill>
                  </a:tcPr>
                </a:tc>
              </a:tr>
              <a:tr h="655320">
                <a:tc>
                  <a:txBody>
                    <a:bodyPr wrap="square" lIns="123825" tIns="95250" rIns="123825" bIns="95250">
                      <a:noAutofit/>
                    </a:bodyPr>
                    <a:lstStyle/>
                    <a:p>
                      <a:r>
                        <a:rPr sz="1388" b="0">
                          <a:solidFill>
                            <a:srgbClr val="243A32"/>
                          </a:solidFill>
                          <a:latin typeface="Noto Sans JP"/>
                          <a:ea typeface="Noto Sans JP"/>
                          <a:cs typeface="Noto Sans JP"/>
                        </a:rPr>
                        <a:t>10分</a:t>
                      </a:r>
                    </a:p>
                  </a:txBody>
                  <a:tcPr marL="91440" marR="91440" marT="45720" marB="45720" anchor="ctr">
                    <a:lnL w="9525">
                      <a:solidFill>
                        <a:srgbClr val="BEC9C1"/>
                      </a:solidFill>
                      <a:prstDash val="solid"/>
                    </a:lnL>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388" b="0">
                          <a:solidFill>
                            <a:srgbClr val="243A32"/>
                          </a:solidFill>
                          <a:latin typeface="Noto Sans JP"/>
                          <a:ea typeface="Noto Sans JP"/>
                          <a:cs typeface="Noto Sans JP"/>
                        </a:rPr>
                        <a:t>次の単元で読み返す記録と問いを選ぶ。</a:t>
                      </a:r>
                    </a:p>
                  </a:txBody>
                  <a:tcPr marL="91440" marR="91440" marT="45720" marB="45720" anchor="ctr">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388" b="0">
                          <a:solidFill>
                            <a:srgbClr val="243A32"/>
                          </a:solidFill>
                          <a:latin typeface="Noto Sans JP"/>
                          <a:ea typeface="Noto Sans JP"/>
                          <a:cs typeface="Noto Sans JP"/>
                        </a:rPr>
                        <a:t>『本人に何を確かめる？ どんな支援が要る？』</a:t>
                      </a:r>
                    </a:p>
                  </a:txBody>
                  <a:tcPr marL="91440" marR="91440" marT="45720" marB="45720" anchor="ctr">
                    <a:lnR w="9525">
                      <a:solidFill>
                        <a:srgbClr val="BEC9C1"/>
                      </a:solidFill>
                      <a:prstDash val="solid"/>
                    </a:lnR>
                    <a:lnB w="9525">
                      <a:solidFill>
                        <a:srgbClr val="BEC9C1"/>
                      </a:solidFill>
                      <a:prstDash val="solid"/>
                    </a:lnB>
                    <a:solidFill>
                      <a:srgbClr val="FFFFFF"/>
                    </a:solidFill>
                  </a:tcPr>
                </a:tc>
              </a:tr>
              <a:tr h="655320">
                <a:tc>
                  <a:txBody>
                    <a:bodyPr wrap="square" lIns="123825" tIns="95250" rIns="123825" bIns="95250">
                      <a:noAutofit/>
                    </a:bodyPr>
                    <a:lstStyle/>
                    <a:p>
                      <a:r>
                        <a:rPr sz="1388" b="0">
                          <a:solidFill>
                            <a:srgbClr val="243A32"/>
                          </a:solidFill>
                          <a:latin typeface="Noto Sans JP"/>
                          <a:ea typeface="Noto Sans JP"/>
                          <a:cs typeface="Noto Sans JP"/>
                        </a:rPr>
                        <a:t>5分</a:t>
                      </a:r>
                    </a:p>
                  </a:txBody>
                  <a:tcPr marL="91440" marR="91440" marT="45720" marB="45720" anchor="ctr">
                    <a:lnL w="9525">
                      <a:solidFill>
                        <a:srgbClr val="BEC9C1"/>
                      </a:solidFill>
                      <a:prstDash val="solid"/>
                    </a:lnL>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388" b="0">
                          <a:solidFill>
                            <a:srgbClr val="243A32"/>
                          </a:solidFill>
                          <a:latin typeface="Noto Sans JP"/>
                          <a:ea typeface="Noto Sans JP"/>
                          <a:cs typeface="Noto Sans JP"/>
                        </a:rPr>
                        <a:t>実施する場面、担当、確認日を決める。</a:t>
                      </a:r>
                    </a:p>
                  </a:txBody>
                  <a:tcPr marL="91440" marR="91440" marT="45720" marB="45720" anchor="ctr">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388" b="0">
                          <a:solidFill>
                            <a:srgbClr val="243A32"/>
                          </a:solidFill>
                          <a:latin typeface="Noto Sans JP"/>
                          <a:ea typeface="Noto Sans JP"/>
                          <a:cs typeface="Noto Sans JP"/>
                        </a:rPr>
                        <a:t>『いつ、誰が、実施後の反応を共有する？』</a:t>
                      </a:r>
                    </a:p>
                  </a:txBody>
                  <a:tcPr marL="91440" marR="91440" marT="45720" marB="45720" anchor="ctr">
                    <a:lnR w="9525">
                      <a:solidFill>
                        <a:srgbClr val="BEC9C1"/>
                      </a:solidFill>
                      <a:prstDash val="solid"/>
                    </a:lnR>
                    <a:lnB w="9525">
                      <a:solidFill>
                        <a:srgbClr val="BEC9C1"/>
                      </a:solidFill>
                      <a:prstDash val="solid"/>
                    </a:lnB>
                    <a:solidFill>
                      <a:srgbClr val="FFFFFF"/>
                    </a:solidFill>
                  </a:tcPr>
                </a:tc>
              </a:tr>
            </a:tbl>
          </a:graphicData>
        </a:graphic>
      </p:graphicFrame>
      <p:sp>
        <p:nvSpPr>
          <p:cNvPr id="7" name="practice-note">
            <a:extLst xmlns:a="http://schemas.openxmlformats.org/drawingml/2006/main">
              <a:ext uri="{FF2B5EF4-FFF2-40B4-BE49-F238E27FC236}">
                <a16:creationId xmlns:a16="http://schemas.microsoft.com/office/drawing/2014/main" id="{2CD1BCD0-189D-40A1-B0C2-B8EE7CCCDC94}"/>
              </a:ext>
            </a:extLst>
          </p:cNvPr>
          <p:cNvSpPr>
            <a:spLocks xmlns:a="http://schemas.openxmlformats.org/drawingml/2006/main" noGrp="1"/>
          </p:cNvSpPr>
          <p:nvPr/>
        </p:nvSpPr>
        <p:spPr>
          <a:xfrm xmlns:a="http://schemas.openxmlformats.org/drawingml/2006/main">
            <a:off x="514350" y="6477000"/>
            <a:ext cx="96202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350" b="0">
                <a:solidFill>
                  <a:srgbClr val="59665F"/>
                </a:solidFill>
                <a:latin typeface="Noto Sans JP"/>
                <a:ea typeface="Noto Sans JP"/>
                <a:cs typeface="Noto Sans JP"/>
              </a:defRPr>
            </a:defPPr>
          </a:lstStyle>
          <a:p xmlns:a="http://schemas.openxmlformats.org/drawingml/2006/main">
            <a:pPr>
              <a:defRPr sz="1350" b="0">
                <a:solidFill>
                  <a:srgbClr val="59665F"/>
                </a:solidFill>
                <a:latin typeface="Noto Sans JP"/>
                <a:ea typeface="Noto Sans JP"/>
                <a:cs typeface="Noto Sans JP"/>
              </a:defRPr>
            </a:pPr>
            <a:r>
              <a:rPr sz="1350" b="0">
                <a:solidFill>
                  <a:srgbClr val="59665F"/>
                </a:solidFill>
                <a:latin typeface="Noto Sans JP"/>
                <a:ea typeface="Noto Sans JP"/>
                <a:cs typeface="Noto Sans JP"/>
              </a:rPr>
              <a:t>校種の順番を一律の到達段階にせず、実際に経験した内容から考えます。引継ぎは学校・設置者の手順に沿い、共有が必要な情報と範囲を確認します。</a:t>
            </a:r>
          </a:p>
        </p:txBody>
      </p:sp>
    </p:spTree>
    <p:extLst>
      <p:ext uri="{BB962C8B-B14F-4D97-AF65-F5344CB8AC3E}">
        <p14:creationId xmlns:p14="http://schemas.microsoft.com/office/powerpoint/2010/main" val="83595487"/>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material-role">
            <a:extLst xmlns:a="http://schemas.openxmlformats.org/drawingml/2006/main">
              <a:ext uri="{FF2B5EF4-FFF2-40B4-BE49-F238E27FC236}">
                <a16:creationId xmlns:a16="http://schemas.microsoft.com/office/drawing/2014/main" id="{73DD434E-354E-4832-A79D-240BA29FD53F}"/>
              </a:ext>
            </a:extLst>
          </p:cNvPr>
          <p:cNvSpPr>
            <a:spLocks xmlns:a="http://schemas.openxmlformats.org/drawingml/2006/main" noGrp="1"/>
          </p:cNvSpPr>
          <p:nvPr/>
        </p:nvSpPr>
        <p:spPr>
          <a:xfrm xmlns:a="http://schemas.openxmlformats.org/drawingml/2006/main">
            <a:off x="514350" y="238125"/>
            <a:ext cx="96012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200" b="1">
                <a:solidFill>
                  <a:srgbClr val="245541"/>
                </a:solidFill>
                <a:latin typeface="Noto Sans JP"/>
                <a:ea typeface="Noto Sans JP"/>
                <a:cs typeface="Noto Sans JP"/>
              </a:defRPr>
            </a:defPPr>
          </a:lstStyle>
          <a:p xmlns:a="http://schemas.openxmlformats.org/drawingml/2006/main">
            <a:pPr>
              <a:defRPr sz="1200" b="1">
                <a:solidFill>
                  <a:srgbClr val="245541"/>
                </a:solidFill>
                <a:latin typeface="Noto Sans JP"/>
                <a:ea typeface="Noto Sans JP"/>
                <a:cs typeface="Noto Sans JP"/>
              </a:defRPr>
            </a:pPr>
            <a:r>
              <a:rPr sz="1200" b="1">
                <a:solidFill>
                  <a:srgbClr val="245541"/>
                </a:solidFill>
                <a:latin typeface="Noto Sans JP"/>
                <a:ea typeface="Noto Sans JP"/>
                <a:cs typeface="Noto Sans JP"/>
              </a:rPr>
              <a:t>08　実践に使う記録・対話の例</a:t>
            </a:r>
          </a:p>
        </p:txBody>
      </p:sp>
      <p:sp>
        <p:nvSpPr>
          <p:cNvPr id="2" name="page-heading">
            <a:extLst xmlns:a="http://schemas.openxmlformats.org/drawingml/2006/main">
              <a:ext uri="{FF2B5EF4-FFF2-40B4-BE49-F238E27FC236}">
                <a16:creationId xmlns:a16="http://schemas.microsoft.com/office/drawing/2014/main" id="{991A3F0C-DFDE-4801-88E5-876151AEA606}"/>
              </a:ext>
            </a:extLst>
          </p:cNvPr>
          <p:cNvSpPr>
            <a:spLocks xmlns:a="http://schemas.openxmlformats.org/drawingml/2006/main" noGrp="1"/>
          </p:cNvSpPr>
          <p:nvPr/>
        </p:nvSpPr>
        <p:spPr>
          <a:xfrm xmlns:a="http://schemas.openxmlformats.org/drawingml/2006/main">
            <a:off x="514350" y="619125"/>
            <a:ext cx="96012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150" b="1">
                <a:solidFill>
                  <a:srgbClr val="243A32"/>
                </a:solidFill>
                <a:latin typeface="Noto Sans JP"/>
                <a:ea typeface="Noto Sans JP"/>
                <a:cs typeface="Noto Sans JP"/>
              </a:defRPr>
            </a:defPPr>
          </a:lstStyle>
          <a:p xmlns:a="http://schemas.openxmlformats.org/drawingml/2006/main">
            <a:pPr>
              <a:defRPr sz="3150" b="1">
                <a:solidFill>
                  <a:srgbClr val="243A32"/>
                </a:solidFill>
                <a:latin typeface="Noto Sans JP"/>
                <a:ea typeface="Noto Sans JP"/>
                <a:cs typeface="Noto Sans JP"/>
              </a:defRPr>
            </a:pPr>
            <a:r>
              <a:rPr sz="3150" b="1">
                <a:solidFill>
                  <a:srgbClr val="243A32"/>
                </a:solidFill>
                <a:latin typeface="Noto Sans JP"/>
                <a:ea typeface="Noto Sans JP"/>
                <a:cs typeface="Noto Sans JP"/>
              </a:rPr>
              <a:t>前の単元と次の単元をつなぐ表</a:t>
            </a:r>
          </a:p>
        </p:txBody>
      </p:sp>
      <p:sp>
        <p:nvSpPr>
          <p:cNvPr id="3" name="page-intro">
            <a:extLst xmlns:a="http://schemas.openxmlformats.org/drawingml/2006/main">
              <a:ext uri="{FF2B5EF4-FFF2-40B4-BE49-F238E27FC236}">
                <a16:creationId xmlns:a16="http://schemas.microsoft.com/office/drawing/2014/main" id="{F6F43689-9491-4D28-B072-E256CB658EEB}"/>
              </a:ext>
            </a:extLst>
          </p:cNvPr>
          <p:cNvSpPr>
            <a:spLocks xmlns:a="http://schemas.openxmlformats.org/drawingml/2006/main" noGrp="1"/>
          </p:cNvSpPr>
          <p:nvPr/>
        </p:nvSpPr>
        <p:spPr>
          <a:xfrm xmlns:a="http://schemas.openxmlformats.org/drawingml/2006/main">
            <a:off x="514350" y="1285875"/>
            <a:ext cx="96012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725" b="0">
                <a:solidFill>
                  <a:srgbClr val="243A32"/>
                </a:solidFill>
                <a:latin typeface="Noto Sans JP"/>
                <a:ea typeface="Noto Sans JP"/>
                <a:cs typeface="Noto Sans JP"/>
              </a:defRPr>
            </a:defPPr>
          </a:lstStyle>
          <a:p xmlns:a="http://schemas.openxmlformats.org/drawingml/2006/main">
            <a:pPr>
              <a:defRPr sz="1725" b="0">
                <a:solidFill>
                  <a:srgbClr val="243A32"/>
                </a:solidFill>
                <a:latin typeface="Noto Sans JP"/>
                <a:ea typeface="Noto Sans JP"/>
                <a:cs typeface="Noto Sans JP"/>
              </a:defRPr>
            </a:pPr>
            <a:r>
              <a:rPr sz="1725" b="0">
                <a:solidFill>
                  <a:srgbClr val="243A32"/>
                </a:solidFill>
                <a:latin typeface="Noto Sans JP"/>
                <a:ea typeface="Noto Sans JP"/>
                <a:cs typeface="Noto Sans JP"/>
              </a:rPr>
              <a:t>上2行は架空の接続例。下の空欄に、自校の単元と本人に確かめたい問いを書き込みます。</a:t>
            </a:r>
          </a:p>
        </p:txBody>
      </p:sp>
      <p:sp>
        <p:nvSpPr>
          <p:cNvPr id="4" name="page-footer">
            <a:extLst xmlns:a="http://schemas.openxmlformats.org/drawingml/2006/main">
              <a:ext uri="{FF2B5EF4-FFF2-40B4-BE49-F238E27FC236}">
                <a16:creationId xmlns:a16="http://schemas.microsoft.com/office/drawing/2014/main" id="{C7279CDD-6ED2-4343-A8D5-FFC5AC87D8FD}"/>
              </a:ext>
            </a:extLst>
          </p:cNvPr>
          <p:cNvSpPr>
            <a:spLocks xmlns:a="http://schemas.openxmlformats.org/drawingml/2006/main" noGrp="1"/>
          </p:cNvSpPr>
          <p:nvPr/>
        </p:nvSpPr>
        <p:spPr>
          <a:xfrm xmlns:a="http://schemas.openxmlformats.org/drawingml/2006/main">
            <a:off x="514350" y="7200900"/>
            <a:ext cx="9620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938" b="0">
                <a:solidFill>
                  <a:srgbClr val="59665F"/>
                </a:solidFill>
                <a:latin typeface="Noto Sans JP"/>
                <a:ea typeface="Noto Sans JP"/>
                <a:cs typeface="Noto Sans JP"/>
              </a:defRPr>
            </a:defPPr>
          </a:lstStyle>
          <a:p xmlns:a="http://schemas.openxmlformats.org/drawingml/2006/main">
            <a:pPr>
              <a:defRPr sz="938" b="0">
                <a:solidFill>
                  <a:srgbClr val="59665F"/>
                </a:solidFill>
                <a:latin typeface="Noto Sans JP"/>
                <a:ea typeface="Noto Sans JP"/>
                <a:cs typeface="Noto Sans JP"/>
              </a:defRPr>
            </a:pPr>
            <a:r>
              <a:rPr sz="938" b="0">
                <a:solidFill>
                  <a:srgbClr val="59665F"/>
                </a:solidFill>
                <a:latin typeface="Noto Sans JP"/>
                <a:ea typeface="Noto Sans JP"/>
                <a:cs typeface="Noto Sans JP"/>
              </a:rPr>
              <a:t>吉田正之　キャリア教育案内人　　2026年10月15日　　資料08　8/8</a:t>
            </a:r>
          </a:p>
        </p:txBody>
      </p:sp>
      <p:graphicFrame>
        <p:nvGraphicFramePr>
          <p:cNvPr id="5" name="">
            <a:extLst xmlns:a="http://schemas.openxmlformats.org/drawingml/2006/main">
              <a:ext uri="{FF2B5EF4-FFF2-40B4-BE49-F238E27FC236}">
                <a16:creationId xmlns:a16="http://schemas.microsoft.com/office/drawing/2014/main" id="{80EDE6EA-E65F-4EC2-B1D4-E978F16A9249}"/>
              </a:ext>
            </a:extLst>
          </p:cNvPr>
          <p:cNvGraphicFramePr/>
          <p:nvPr/>
        </p:nvGraphicFramePr>
        <p:xfrm>
          <a:off xmlns:a="http://schemas.openxmlformats.org/drawingml/2006/main" x="514350" y="2143125"/>
          <a:ext xmlns:a="http://schemas.openxmlformats.org/drawingml/2006/main" cx="9620250" cy="3714750"/>
        </p:xfrm>
        <a:graphic xmlns:a="http://schemas.openxmlformats.org/drawingml/2006/main">
          <a:graphicData uri="http://schemas.openxmlformats.org/drawingml/2006/table">
            <a:tbl>
              <a:tblPr firstRow="0" bandRow="0"/>
              <a:tblGrid>
                <a:gridCol w="3238500"/>
                <a:gridCol w="2857500"/>
                <a:gridCol w="3524250"/>
              </a:tblGrid>
              <a:tr h="742950">
                <a:tc>
                  <a:txBody>
                    <a:bodyPr wrap="square" lIns="123825" tIns="95250" rIns="123825" bIns="95250">
                      <a:noAutofit/>
                    </a:bodyPr>
                    <a:lstStyle/>
                    <a:p>
                      <a:r>
                        <a:rPr sz="1425" b="1">
                          <a:solidFill>
                            <a:srgbClr val="FFFFFF"/>
                          </a:solidFill>
                          <a:latin typeface="Noto Sans JP"/>
                          <a:ea typeface="Noto Sans JP"/>
                          <a:cs typeface="Noto Sans JP"/>
                        </a:rPr>
                        <a:t>前の学び・残った問い</a:t>
                      </a:r>
                    </a:p>
                  </a:txBody>
                  <a:tcPr marL="91440" marR="91440" marT="45720" marB="45720" anchor="t">
                    <a:lnL w="9525">
                      <a:solidFill>
                        <a:srgbClr val="BEC9C1"/>
                      </a:solidFill>
                      <a:prstDash val="solid"/>
                    </a:lnL>
                    <a:lnR w="9525">
                      <a:solidFill>
                        <a:srgbClr val="BEC9C1"/>
                      </a:solidFill>
                      <a:prstDash val="solid"/>
                    </a:lnR>
                    <a:lnT w="9525">
                      <a:solidFill>
                        <a:srgbClr val="BEC9C1"/>
                      </a:solidFill>
                      <a:prstDash val="solid"/>
                    </a:lnT>
                    <a:lnB w="9525">
                      <a:solidFill>
                        <a:srgbClr val="BEC9C1"/>
                      </a:solidFill>
                      <a:prstDash val="solid"/>
                    </a:lnB>
                    <a:solidFill>
                      <a:srgbClr val="245541"/>
                    </a:solidFill>
                  </a:tcPr>
                </a:tc>
                <a:tc>
                  <a:txBody>
                    <a:bodyPr wrap="square" lIns="123825" tIns="95250" rIns="123825" bIns="95250">
                      <a:noAutofit/>
                    </a:bodyPr>
                    <a:lstStyle/>
                    <a:p>
                      <a:r>
                        <a:rPr sz="1425" b="1">
                          <a:solidFill>
                            <a:srgbClr val="FFFFFF"/>
                          </a:solidFill>
                          <a:latin typeface="Noto Sans JP"/>
                          <a:ea typeface="Noto Sans JP"/>
                          <a:cs typeface="Noto Sans JP"/>
                        </a:rPr>
                        <a:t>次の単元・時期</a:t>
                      </a:r>
                    </a:p>
                  </a:txBody>
                  <a:tcPr marL="91440" marR="91440" marT="45720" marB="45720" anchor="t">
                    <a:lnR w="9525">
                      <a:solidFill>
                        <a:srgbClr val="BEC9C1"/>
                      </a:solidFill>
                      <a:prstDash val="solid"/>
                    </a:lnR>
                    <a:lnT w="9525">
                      <a:solidFill>
                        <a:srgbClr val="BEC9C1"/>
                      </a:solidFill>
                      <a:prstDash val="solid"/>
                    </a:lnT>
                    <a:lnB w="9525">
                      <a:solidFill>
                        <a:srgbClr val="BEC9C1"/>
                      </a:solidFill>
                      <a:prstDash val="solid"/>
                    </a:lnB>
                    <a:solidFill>
                      <a:srgbClr val="245541"/>
                    </a:solidFill>
                  </a:tcPr>
                </a:tc>
                <a:tc>
                  <a:txBody>
                    <a:bodyPr wrap="square" lIns="123825" tIns="95250" rIns="123825" bIns="95250">
                      <a:noAutofit/>
                    </a:bodyPr>
                    <a:lstStyle/>
                    <a:p>
                      <a:r>
                        <a:rPr sz="1425" b="1">
                          <a:solidFill>
                            <a:srgbClr val="FFFFFF"/>
                          </a:solidFill>
                          <a:latin typeface="Noto Sans JP"/>
                          <a:ea typeface="Noto Sans JP"/>
                          <a:cs typeface="Noto Sans JP"/>
                        </a:rPr>
                        <a:t>本人への問いと担当</a:t>
                      </a:r>
                    </a:p>
                  </a:txBody>
                  <a:tcPr marL="91440" marR="91440" marT="45720" marB="45720" anchor="t">
                    <a:lnR w="9525">
                      <a:solidFill>
                        <a:srgbClr val="BEC9C1"/>
                      </a:solidFill>
                      <a:prstDash val="solid"/>
                    </a:lnR>
                    <a:lnT w="9525">
                      <a:solidFill>
                        <a:srgbClr val="BEC9C1"/>
                      </a:solidFill>
                      <a:prstDash val="solid"/>
                    </a:lnT>
                    <a:lnB w="9525">
                      <a:solidFill>
                        <a:srgbClr val="BEC9C1"/>
                      </a:solidFill>
                      <a:prstDash val="solid"/>
                    </a:lnB>
                    <a:solidFill>
                      <a:srgbClr val="245541"/>
                    </a:solidFill>
                  </a:tcPr>
                </a:tc>
              </a:tr>
              <a:tr h="742950">
                <a:tc>
                  <a:txBody>
                    <a:bodyPr wrap="square" lIns="123825" tIns="95250" rIns="123825" bIns="95250">
                      <a:noAutofit/>
                    </a:bodyPr>
                    <a:lstStyle/>
                    <a:p>
                      <a:r>
                        <a:rPr sz="1425" b="0">
                          <a:solidFill>
                            <a:srgbClr val="243A32"/>
                          </a:solidFill>
                          <a:latin typeface="Noto Sans JP"/>
                          <a:ea typeface="Noto Sans JP"/>
                          <a:cs typeface="Noto Sans JP"/>
                        </a:rPr>
                        <a:t>小6・地域インタビュー</a:t>
                      </a:r>
                    </a:p>
                    <a:p>
                      <a:r>
                        <a:rPr sz="1425" b="0">
                          <a:solidFill>
                            <a:srgbClr val="243A32"/>
                          </a:solidFill>
                          <a:latin typeface="Noto Sans JP"/>
                          <a:ea typeface="Noto Sans JP"/>
                          <a:cs typeface="Noto Sans JP"/>
                        </a:rPr>
                        <a:t>『店の工夫をもっと知りたい』</a:t>
                      </a:r>
                    </a:p>
                  </a:txBody>
                  <a:tcPr marL="91440" marR="91440" marT="45720" marB="45720" anchor="t">
                    <a:lnL w="9525">
                      <a:solidFill>
                        <a:srgbClr val="BEC9C1"/>
                      </a:solidFill>
                      <a:prstDash val="solid"/>
                    </a:lnL>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425" b="0">
                          <a:solidFill>
                            <a:srgbClr val="243A32"/>
                          </a:solidFill>
                          <a:latin typeface="Noto Sans JP"/>
                          <a:ea typeface="Noto Sans JP"/>
                          <a:cs typeface="Noto Sans JP"/>
                        </a:rPr>
                        <a:t>中1・地域と仕事の学習</a:t>
                      </a:r>
                    </a:p>
                    <a:p>
                      <a:r>
                        <a:rPr sz="1425" b="0">
                          <a:solidFill>
                            <a:srgbClr val="243A32"/>
                          </a:solidFill>
                          <a:latin typeface="Noto Sans JP"/>
                          <a:ea typeface="Noto Sans JP"/>
                          <a:cs typeface="Noto Sans JP"/>
                        </a:rPr>
                        <a:t>各校の計画に合わせる</a:t>
                      </a:r>
                    </a:p>
                  </a:txBody>
                  <a:tcPr marL="91440" marR="91440" marT="45720" marB="45720" anchor="t">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425" b="0">
                          <a:solidFill>
                            <a:srgbClr val="243A32"/>
                          </a:solidFill>
                          <a:latin typeface="Noto Sans JP"/>
                          <a:ea typeface="Noto Sans JP"/>
                          <a:cs typeface="Noto Sans JP"/>
                        </a:rPr>
                        <a:t>『どの工夫を、なぜ確かめたい？』</a:t>
                      </a:r>
                    </a:p>
                    <a:p>
                      <a:r>
                        <a:rPr sz="1425" b="0">
                          <a:solidFill>
                            <a:srgbClr val="243A32"/>
                          </a:solidFill>
                          <a:latin typeface="Noto Sans JP"/>
                          <a:ea typeface="Noto Sans JP"/>
                          <a:cs typeface="Noto Sans JP"/>
                        </a:rPr>
                        <a:t>総合担当と学級担任で共有。</a:t>
                      </a:r>
                    </a:p>
                  </a:txBody>
                  <a:tcPr marL="91440" marR="91440" marT="45720" marB="45720" anchor="t">
                    <a:lnR w="9525">
                      <a:solidFill>
                        <a:srgbClr val="BEC9C1"/>
                      </a:solidFill>
                      <a:prstDash val="solid"/>
                    </a:lnR>
                    <a:lnB w="9525">
                      <a:solidFill>
                        <a:srgbClr val="BEC9C1"/>
                      </a:solidFill>
                      <a:prstDash val="solid"/>
                    </a:lnB>
                    <a:solidFill>
                      <a:srgbClr val="FFFFFF"/>
                    </a:solidFill>
                  </a:tcPr>
                </a:tc>
              </a:tr>
              <a:tr h="742950">
                <a:tc>
                  <a:txBody>
                    <a:bodyPr wrap="square" lIns="123825" tIns="95250" rIns="123825" bIns="95250">
                      <a:noAutofit/>
                    </a:bodyPr>
                    <a:lstStyle/>
                    <a:p>
                      <a:r>
                        <a:rPr sz="1425" b="0">
                          <a:solidFill>
                            <a:srgbClr val="243A32"/>
                          </a:solidFill>
                          <a:latin typeface="Noto Sans JP"/>
                          <a:ea typeface="Noto Sans JP"/>
                          <a:cs typeface="Noto Sans JP"/>
                        </a:rPr>
                        <a:t>中学校・職場体験</a:t>
                      </a:r>
                    </a:p>
                    <a:p>
                      <a:r>
                        <a:rPr sz="1425" b="0">
                          <a:solidFill>
                            <a:srgbClr val="243A32"/>
                          </a:solidFill>
                          <a:latin typeface="Noto Sans JP"/>
                          <a:ea typeface="Noto Sans JP"/>
                          <a:cs typeface="Noto Sans JP"/>
                        </a:rPr>
                        <a:t>『困ったとき相談できた』</a:t>
                      </a:r>
                    </a:p>
                  </a:txBody>
                  <a:tcPr marL="91440" marR="91440" marT="45720" marB="45720" anchor="t">
                    <a:lnL w="9525">
                      <a:solidFill>
                        <a:srgbClr val="BEC9C1"/>
                      </a:solidFill>
                      <a:prstDash val="solid"/>
                    </a:lnL>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425" b="0">
                          <a:solidFill>
                            <a:srgbClr val="243A32"/>
                          </a:solidFill>
                          <a:latin typeface="Noto Sans JP"/>
                          <a:ea typeface="Noto Sans JP"/>
                          <a:cs typeface="Noto Sans JP"/>
                        </a:rPr>
                        <a:t>高校・学期初めのHR</a:t>
                      </a:r>
                    </a:p>
                    <a:p>
                      <a:r>
                        <a:rPr sz="1425" b="0">
                          <a:solidFill>
                            <a:srgbClr val="243A32"/>
                          </a:solidFill>
                          <a:latin typeface="Noto Sans JP"/>
                          <a:ea typeface="Noto Sans JP"/>
                          <a:cs typeface="Noto Sans JP"/>
                        </a:rPr>
                        <a:t>引き継いだ記録を活用</a:t>
                      </a:r>
                    </a:p>
                  </a:txBody>
                  <a:tcPr marL="91440" marR="91440" marT="45720" marB="45720" anchor="t">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425" b="0">
                          <a:solidFill>
                            <a:srgbClr val="243A32"/>
                          </a:solidFill>
                          <a:latin typeface="Noto Sans JP"/>
                          <a:ea typeface="Noto Sans JP"/>
                          <a:cs typeface="Noto Sans JP"/>
                        </a:rPr>
                        <a:t>『今の学習で生かせる準備は？』</a:t>
                      </a:r>
                    </a:p>
                    <a:p>
                      <a:r>
                        <a:rPr sz="1425" b="0">
                          <a:solidFill>
                            <a:srgbClr val="243A32"/>
                          </a:solidFill>
                          <a:latin typeface="Noto Sans JP"/>
                          <a:ea typeface="Noto Sans JP"/>
                          <a:cs typeface="Noto Sans JP"/>
                        </a:rPr>
                        <a:t>HR担任が本人と確認。</a:t>
                      </a:r>
                    </a:p>
                  </a:txBody>
                  <a:tcPr marL="91440" marR="91440" marT="45720" marB="45720" anchor="t">
                    <a:lnR w="9525">
                      <a:solidFill>
                        <a:srgbClr val="BEC9C1"/>
                      </a:solidFill>
                      <a:prstDash val="solid"/>
                    </a:lnR>
                    <a:lnB w="9525">
                      <a:solidFill>
                        <a:srgbClr val="BEC9C1"/>
                      </a:solidFill>
                      <a:prstDash val="solid"/>
                    </a:lnB>
                    <a:solidFill>
                      <a:srgbClr val="FFFFFF"/>
                    </a:solidFill>
                  </a:tcPr>
                </a:tc>
              </a:tr>
              <a:tr h="742950">
                <a:tc>
                  <a:txBody>
                    <a:bodyPr wrap="square" lIns="123825" tIns="95250" rIns="123825" bIns="95250">
                      <a:noAutofit/>
                    </a:bodyPr>
                    <a:lstStyle/>
                    <a:p>
                      <a:r>
                        <a:rPr sz="1425" b="0">
                          <a:solidFill>
                            <a:srgbClr val="243A32"/>
                          </a:solidFill>
                          <a:latin typeface="Noto Sans JP"/>
                          <a:ea typeface="Noto Sans JP"/>
                          <a:cs typeface="Noto Sans JP"/>
                        </a:rPr>
                        <a:t>単元・本人の問い：</a:t>
                      </a:r>
                    </a:p>
                  </a:txBody>
                  <a:tcPr marL="91440" marR="91440" marT="45720" marB="45720" anchor="t">
                    <a:lnL w="9525">
                      <a:solidFill>
                        <a:srgbClr val="BEC9C1"/>
                      </a:solidFill>
                      <a:prstDash val="solid"/>
                    </a:lnL>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425" b="0">
                          <a:solidFill>
                            <a:srgbClr val="243A32"/>
                          </a:solidFill>
                          <a:latin typeface="Noto Sans JP"/>
                          <a:ea typeface="Noto Sans JP"/>
                          <a:cs typeface="Noto Sans JP"/>
                        </a:rPr>
                        <a:t>次の単元・実施時期：</a:t>
                      </a:r>
                    </a:p>
                  </a:txBody>
                  <a:tcPr marL="91440" marR="91440" marT="45720" marB="45720" anchor="t">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425" b="0">
                          <a:solidFill>
                            <a:srgbClr val="243A32"/>
                          </a:solidFill>
                          <a:latin typeface="Noto Sans JP"/>
                          <a:ea typeface="Noto Sans JP"/>
                          <a:cs typeface="Noto Sans JP"/>
                        </a:rPr>
                        <a:t>本人への問い・担当：</a:t>
                      </a:r>
                    </a:p>
                  </a:txBody>
                  <a:tcPr marL="91440" marR="91440" marT="45720" marB="45720" anchor="t">
                    <a:lnR w="9525">
                      <a:solidFill>
                        <a:srgbClr val="BEC9C1"/>
                      </a:solidFill>
                      <a:prstDash val="solid"/>
                    </a:lnR>
                    <a:lnB w="9525">
                      <a:solidFill>
                        <a:srgbClr val="BEC9C1"/>
                      </a:solidFill>
                      <a:prstDash val="solid"/>
                    </a:lnB>
                    <a:solidFill>
                      <a:srgbClr val="FFFFFF"/>
                    </a:solidFill>
                  </a:tcPr>
                </a:tc>
              </a:tr>
              <a:tr h="742950">
                <a:tc>
                  <a:txBody>
                    <a:bodyPr wrap="square" lIns="123825" tIns="95250" rIns="123825" bIns="95250">
                      <a:noAutofit/>
                    </a:bodyPr>
                    <a:lstStyle/>
                    <a:p>
                      <a:r>
                        <a:rPr sz="1425" b="0">
                          <a:solidFill>
                            <a:srgbClr val="243A32"/>
                          </a:solidFill>
                          <a:latin typeface="Noto Sans JP"/>
                          <a:ea typeface="Noto Sans JP"/>
                          <a:cs typeface="Noto Sans JP"/>
                        </a:rPr>
                        <a:t>単元・本人の問い：</a:t>
                      </a:r>
                    </a:p>
                  </a:txBody>
                  <a:tcPr marL="91440" marR="91440" marT="45720" marB="45720" anchor="t">
                    <a:lnL w="9525">
                      <a:solidFill>
                        <a:srgbClr val="BEC9C1"/>
                      </a:solidFill>
                      <a:prstDash val="solid"/>
                    </a:lnL>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425" b="0">
                          <a:solidFill>
                            <a:srgbClr val="243A32"/>
                          </a:solidFill>
                          <a:latin typeface="Noto Sans JP"/>
                          <a:ea typeface="Noto Sans JP"/>
                          <a:cs typeface="Noto Sans JP"/>
                        </a:rPr>
                        <a:t>次の単元・実施時期：</a:t>
                      </a:r>
                    </a:p>
                  </a:txBody>
                  <a:tcPr marL="91440" marR="91440" marT="45720" marB="45720" anchor="t">
                    <a:lnR w="9525">
                      <a:solidFill>
                        <a:srgbClr val="BEC9C1"/>
                      </a:solidFill>
                      <a:prstDash val="solid"/>
                    </a:lnR>
                    <a:lnB w="9525">
                      <a:solidFill>
                        <a:srgbClr val="BEC9C1"/>
                      </a:solidFill>
                      <a:prstDash val="solid"/>
                    </a:lnB>
                    <a:solidFill>
                      <a:srgbClr val="FFFFFF"/>
                    </a:solidFill>
                  </a:tcPr>
                </a:tc>
                <a:tc>
                  <a:txBody>
                    <a:bodyPr wrap="square" lIns="123825" tIns="95250" rIns="123825" bIns="95250">
                      <a:noAutofit/>
                    </a:bodyPr>
                    <a:lstStyle/>
                    <a:p>
                      <a:r>
                        <a:rPr sz="1425" b="0">
                          <a:solidFill>
                            <a:srgbClr val="243A32"/>
                          </a:solidFill>
                          <a:latin typeface="Noto Sans JP"/>
                          <a:ea typeface="Noto Sans JP"/>
                          <a:cs typeface="Noto Sans JP"/>
                        </a:rPr>
                        <a:t>本人への問い・担当：</a:t>
                      </a:r>
                    </a:p>
                  </a:txBody>
                  <a:tcPr marL="91440" marR="91440" marT="45720" marB="45720" anchor="t">
                    <a:lnR w="9525">
                      <a:solidFill>
                        <a:srgbClr val="BEC9C1"/>
                      </a:solidFill>
                      <a:prstDash val="solid"/>
                    </a:lnR>
                    <a:lnB w="9525">
                      <a:solidFill>
                        <a:srgbClr val="BEC9C1"/>
                      </a:solidFill>
                      <a:prstDash val="solid"/>
                    </a:lnB>
                    <a:solidFill>
                      <a:srgbClr val="FFFFFF"/>
                    </a:solidFill>
                  </a:tcPr>
                </a:tc>
              </a:tr>
            </a:tbl>
          </a:graphicData>
        </a:graphic>
      </p:graphicFrame>
      <p:sp>
        <p:nvSpPr>
          <p:cNvPr id="6" name="practice-tool-note">
            <a:extLst xmlns:a="http://schemas.openxmlformats.org/drawingml/2006/main">
              <a:ext uri="{FF2B5EF4-FFF2-40B4-BE49-F238E27FC236}">
                <a16:creationId xmlns:a16="http://schemas.microsoft.com/office/drawing/2014/main" id="{F3C27297-C272-4652-A080-4D9DDC2317C5}"/>
              </a:ext>
            </a:extLst>
          </p:cNvPr>
          <p:cNvSpPr>
            <a:spLocks xmlns:a="http://schemas.openxmlformats.org/drawingml/2006/main" noGrp="1"/>
          </p:cNvSpPr>
          <p:nvPr/>
        </p:nvSpPr>
        <p:spPr>
          <a:xfrm xmlns:a="http://schemas.openxmlformats.org/drawingml/2006/main">
            <a:off x="514350" y="6153150"/>
            <a:ext cx="9620250" cy="7905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575" b="0">
                <a:solidFill>
                  <a:srgbClr val="59665F"/>
                </a:solidFill>
                <a:latin typeface="Noto Sans JP"/>
                <a:ea typeface="Noto Sans JP"/>
                <a:cs typeface="Noto Sans JP"/>
              </a:defRPr>
            </a:defPPr>
          </a:lstStyle>
          <a:p xmlns:a="http://schemas.openxmlformats.org/drawingml/2006/main">
            <a:pPr>
              <a:defRPr sz="1575" b="0">
                <a:solidFill>
                  <a:srgbClr val="59665F"/>
                </a:solidFill>
                <a:latin typeface="Noto Sans JP"/>
                <a:ea typeface="Noto Sans JP"/>
                <a:cs typeface="Noto Sans JP"/>
              </a:defRPr>
            </a:pPr>
            <a:r>
              <a:rPr sz="1575" b="0">
                <a:solidFill>
                  <a:srgbClr val="59665F"/>
                </a:solidFill>
                <a:latin typeface="Noto Sans JP"/>
                <a:ea typeface="Noto Sans JP"/>
                <a:cs typeface="Noto Sans JP"/>
              </a:rPr>
              <a:t>教科等の目標を確かめ、キャリア教育の視点と関連付けます。キャリア・パスポートは既存記録を基に精選し、次の学級活動・HR等での対話に活用します。</a:t>
            </a:r>
          </a:p>
        </p:txBody>
      </p:sp>
    </p:spTree>
    <p:extLst>
      <p:ext uri="{BB962C8B-B14F-4D97-AF65-F5344CB8AC3E}">
        <p14:creationId xmlns:p14="http://schemas.microsoft.com/office/powerpoint/2010/main" val="23836641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2026-10-14T22:12:03.2750000Z</dcterms:created>
  <dcterms:modified xsi:type="dcterms:W3CDTF">2026-10-14T22:12:03.2750000Z</dcterms:modified>
</coreProperties>
</file>