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7e6b8f5b584710" /><Relationship Type="http://schemas.openxmlformats.org/officeDocument/2006/relationships/extended-properties" Target="/docProps/app.xml" Id="Rf31ab0ce46554e95" /><Relationship Type="http://schemas.openxmlformats.org/officeDocument/2006/relationships/officeDocument" Target="/ppt/presentation.xml" Id="R6019866afb6b4c5c" /></Relationships>
</file>

<file path=ppt/presentation.xml><?xml version="1.0" encoding="utf-8"?>
<p:presentation xmlns:p="http://schemas.openxmlformats.org/presentationml/2006/main">
  <p:sldMasterIdLst>
    <p:sldMasterId xmlns:r="http://schemas.openxmlformats.org/officeDocument/2006/relationships" id="2147483648" r:id="Rf6aa2334ffb64a47"/>
  </p:sldMasterIdLst>
  <p:notesMasterIdLst>
    <p:notesMasterId xmlns:r="http://schemas.openxmlformats.org/officeDocument/2006/relationships" r:id="R9812dbc591b342eb"/>
  </p:notesMasterIdLst>
  <p:sldIdLst>
    <p:sldId xmlns:r="http://schemas.openxmlformats.org/officeDocument/2006/relationships" id="256" r:id="R23ca10ec59404edc"/>
    <p:sldId xmlns:r="http://schemas.openxmlformats.org/officeDocument/2006/relationships" id="257" r:id="Rf47b1ea1b55848c4"/>
    <p:sldId xmlns:r="http://schemas.openxmlformats.org/officeDocument/2006/relationships" id="258" r:id="R95bd7f76baa440e8"/>
    <p:sldId xmlns:r="http://schemas.openxmlformats.org/officeDocument/2006/relationships" id="259" r:id="Rfd2279da068f4668"/>
    <p:sldId xmlns:r="http://schemas.openxmlformats.org/officeDocument/2006/relationships" id="260" r:id="Rc01cb345b82b429e"/>
    <p:sldId xmlns:r="http://schemas.openxmlformats.org/officeDocument/2006/relationships" id="261" r:id="R6d89d7514ee64ef6"/>
    <p:sldId xmlns:r="http://schemas.openxmlformats.org/officeDocument/2006/relationships" id="262" r:id="Rc99653a1570c4a5a"/>
    <p:sldId xmlns:r="http://schemas.openxmlformats.org/officeDocument/2006/relationships" id="263" r:id="R95f62c7f95b64456"/>
  </p:sldIdLst>
  <p:sldSz cx="10692003" cy="7559993"/>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768438e5ae4b23" /><Relationship Type="http://schemas.openxmlformats.org/officeDocument/2006/relationships/slideMaster" Target="/ppt/slideMasters/slideMaster1.xml" Id="Rf6aa2334ffb64a47" /><Relationship Type="http://schemas.openxmlformats.org/officeDocument/2006/relationships/notesMaster" Target="/ppt/notesMasters/notesMaster1.xml" Id="R9812dbc591b342eb" /><Relationship Type="http://schemas.openxmlformats.org/officeDocument/2006/relationships/presProps" Target="/ppt/presProps.xml" Id="Rb9cc257f4a564e18" /><Relationship Type="http://schemas.openxmlformats.org/officeDocument/2006/relationships/tableStyles" Target="/ppt/tableStyles.xml" Id="Rd9ff12c7e31b4c72" /><Relationship Type="http://schemas.openxmlformats.org/officeDocument/2006/relationships/slide" Target="/ppt/slides/slide1.xml" Id="R23ca10ec59404edc" /><Relationship Type="http://schemas.openxmlformats.org/officeDocument/2006/relationships/slide" Target="/ppt/slides/slide2.xml" Id="Rf47b1ea1b55848c4" /><Relationship Type="http://schemas.openxmlformats.org/officeDocument/2006/relationships/slide" Target="/ppt/slides/slide3.xml" Id="R95bd7f76baa440e8" /><Relationship Type="http://schemas.openxmlformats.org/officeDocument/2006/relationships/slide" Target="/ppt/slides/slide4.xml" Id="Rfd2279da068f4668" /><Relationship Type="http://schemas.openxmlformats.org/officeDocument/2006/relationships/slide" Target="/ppt/slides/slide5.xml" Id="Rc01cb345b82b429e" /><Relationship Type="http://schemas.openxmlformats.org/officeDocument/2006/relationships/slide" Target="/ppt/slides/slide6.xml" Id="R6d89d7514ee64ef6" /><Relationship Type="http://schemas.openxmlformats.org/officeDocument/2006/relationships/slide" Target="/ppt/slides/slide7.xml" Id="Rc99653a1570c4a5a" /><Relationship Type="http://schemas.openxmlformats.org/officeDocument/2006/relationships/slide" Target="/ppt/slides/slide8.xml" Id="R95f62c7f95b6445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e741d71c4ce400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c9aa580a93a4335" /><Relationship Type="http://schemas.openxmlformats.org/officeDocument/2006/relationships/notesMaster" Target="/ppt/notesMasters/notesMaster1.xml" Id="Rb606bce2eb8c42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88f620cb704cb3" /><Relationship Type="http://schemas.openxmlformats.org/officeDocument/2006/relationships/notesMaster" Target="/ppt/notesMasters/notesMaster1.xml" Id="R1c610d92fa5c45c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4c229e646d451c" /><Relationship Type="http://schemas.openxmlformats.org/officeDocument/2006/relationships/notesMaster" Target="/ppt/notesMasters/notesMaster1.xml" Id="R0fa625d431344f1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62a5abb2ca54ab6" /><Relationship Type="http://schemas.openxmlformats.org/officeDocument/2006/relationships/notesMaster" Target="/ppt/notesMasters/notesMaster1.xml" Id="Rc429a1ae00d147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2386602a524637" /><Relationship Type="http://schemas.openxmlformats.org/officeDocument/2006/relationships/notesMaster" Target="/ppt/notesMasters/notesMaster1.xml" Id="R29ea736d2e294c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d129d9c5524a4f" /><Relationship Type="http://schemas.openxmlformats.org/officeDocument/2006/relationships/notesMaster" Target="/ppt/notesMasters/notesMaster1.xml" Id="Rcd9509a256b041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9b93ee12754ced" /><Relationship Type="http://schemas.openxmlformats.org/officeDocument/2006/relationships/notesMaster" Target="/ppt/notesMasters/notesMaster1.xml" Id="Rba47180e5bf541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5a8223eba14f93" /><Relationship Type="http://schemas.openxmlformats.org/officeDocument/2006/relationships/notesMaster" Target="/ppt/notesMasters/notesMaster1.xml" Id="Ra4c2ceaabb2543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pp.27–28、33</a:t>
            </a:r>
          </a:p>
          <a:p xmlns:a="http://schemas.openxmlformats.org/drawingml/2006/main">
            <a:r>
              <a:t>小学校キャリア教育の手引き（2022年3月）第1章 pp.25–26、31</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bfd0e9237e4c1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1a8d4b84f2407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7160e4a48b1498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c71345991aa4d0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1c4806b2ffa46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91412f215fc43f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0F84AE8-7178-423D-872B-F8AFBAC2F7F2}"/>
              </a:ext>
            </a:extLst>
          </p:cNvPr>
          <p:cNvSpPr>
            <a:spLocks xmlns:a="http://schemas.openxmlformats.org/drawingml/2006/main" noGrp="1"/>
          </p:cNvSpPr>
          <p:nvPr>
            <p:ph type="title" idx="0"/>
          </p:nvPr>
        </p:nvSpPr>
        <p:spPr>
          <a:xfrm xmlns:a="http://schemas.openxmlformats.org/drawingml/2006/main">
            <a:off x="1069200" y="2855997"/>
            <a:ext cx="8553602" cy="1091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9"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73459EB-2CDA-47CC-839B-913B0C492B6C}"/>
              </a:ext>
            </a:extLst>
          </p:cNvPr>
          <p:cNvSpPr>
            <a:spLocks xmlns:a="http://schemas.openxmlformats.org/drawingml/2006/main" noGrp="1"/>
          </p:cNvSpPr>
          <p:nvPr>
            <p:ph type="subTitle" idx="1"/>
          </p:nvPr>
        </p:nvSpPr>
        <p:spPr>
          <a:xfrm xmlns:a="http://schemas.openxmlformats.org/drawingml/2006/main">
            <a:off x="1603800" y="4157996"/>
            <a:ext cx="7484402" cy="83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842"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74D52BD-8E39-46FD-9A47-E63F58CF8EC6}"/>
              </a:ext>
            </a:extLst>
          </p:cNvPr>
          <p:cNvSpPr>
            <a:spLocks xmlns:a="http://schemas.openxmlformats.org/drawingml/2006/main" noGrp="1"/>
          </p:cNvSpPr>
          <p:nvPr>
            <p:ph type="title" idx="0"/>
          </p:nvPr>
        </p:nvSpPr>
        <p:spPr>
          <a:xfrm xmlns:a="http://schemas.openxmlformats.org/drawingml/2006/main">
            <a:off x="1069200" y="3149997"/>
            <a:ext cx="8553602" cy="125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68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F49769-ED31-416F-A93C-A2C43A54ECA2}"/>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99FB47F-0870-4482-8E81-6A2345F2B458}"/>
              </a:ext>
            </a:extLst>
          </p:cNvPr>
          <p:cNvSpPr>
            <a:spLocks xmlns:a="http://schemas.openxmlformats.org/drawingml/2006/main" noGrp="1"/>
          </p:cNvSpPr>
          <p:nvPr>
            <p:ph type="body" idx="1"/>
          </p:nvPr>
        </p:nvSpPr>
        <p:spPr>
          <a:xfrm xmlns:a="http://schemas.openxmlformats.org/drawingml/2006/main">
            <a:off x="601425" y="2099998"/>
            <a:ext cx="9489153"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E34C125-B8B8-4BEA-BCB6-EDB4FA8073F0}"/>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98FCC6-F064-44C0-8CD2-F79EFA3533C6}"/>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C789E4E-860A-49F9-9A5B-7DB427ABD7AD}"/>
              </a:ext>
            </a:extLst>
          </p:cNvPr>
          <p:cNvSpPr>
            <a:spLocks xmlns:a="http://schemas.openxmlformats.org/drawingml/2006/main" noGrp="1"/>
          </p:cNvSpPr>
          <p:nvPr>
            <p:ph type="body" idx="2"/>
          </p:nvPr>
        </p:nvSpPr>
        <p:spPr>
          <a:xfrm xmlns:a="http://schemas.openxmlformats.org/drawingml/2006/main">
            <a:off x="5680127"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C4958F-CCE8-4CBA-BCAE-73319FB57AD5}"/>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7A4AC0-F5AC-400A-A605-B4F792D2089A}"/>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26b44bd0fe460f" /><Relationship Type="http://schemas.openxmlformats.org/officeDocument/2006/relationships/slideLayout" Target="/ppt/slideLayouts/slideLayout1.xml" Id="R5ad9a68cdcd14470" /><Relationship Type="http://schemas.openxmlformats.org/officeDocument/2006/relationships/slideLayout" Target="/ppt/slideLayouts/slideLayout2.xml" Id="R6aed4e440e254542" /><Relationship Type="http://schemas.openxmlformats.org/officeDocument/2006/relationships/slideLayout" Target="/ppt/slideLayouts/slideLayout3.xml" Id="R7fdf8b58cc6b4b84" /><Relationship Type="http://schemas.openxmlformats.org/officeDocument/2006/relationships/slideLayout" Target="/ppt/slideLayouts/slideLayout4.xml" Id="R55c17e19ca914eca" /><Relationship Type="http://schemas.openxmlformats.org/officeDocument/2006/relationships/slideLayout" Target="/ppt/slideLayouts/slideLayout5.xml" Id="R433cdf36b0714a86" /><Relationship Type="http://schemas.openxmlformats.org/officeDocument/2006/relationships/slideLayout" Target="/ppt/slideLayouts/slideLayout6.xml" Id="Rcb4e2bc04661418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d9a68cdcd14470"/>
    <p:sldLayoutId xmlns:r="http://schemas.openxmlformats.org/officeDocument/2006/relationships" id="2147483650" r:id="R6aed4e440e254542"/>
    <p:sldLayoutId xmlns:r="http://schemas.openxmlformats.org/officeDocument/2006/relationships" id="2147483651" r:id="R7fdf8b58cc6b4b84"/>
    <p:sldLayoutId xmlns:r="http://schemas.openxmlformats.org/officeDocument/2006/relationships" id="2147483652" r:id="R55c17e19ca914eca"/>
    <p:sldLayoutId xmlns:r="http://schemas.openxmlformats.org/officeDocument/2006/relationships" id="2147483653" r:id="R433cdf36b0714a86"/>
    <p:sldLayoutId xmlns:r="http://schemas.openxmlformats.org/officeDocument/2006/relationships" id="2147483654" r:id="Rcb4e2bc04661418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facd9d44f4e4b7a" /><Relationship Type="http://schemas.openxmlformats.org/officeDocument/2006/relationships/notesSlide" Target="/ppt/notesSlides/notesSlide1.xml" Id="Rc80fab0fbc2d4b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2a4137a50604d67" /><Relationship Type="http://schemas.openxmlformats.org/officeDocument/2006/relationships/notesSlide" Target="/ppt/notesSlides/notesSlide2.xml" Id="R59d4ddb3dce54f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336bcebdcd4c34" /><Relationship Type="http://schemas.openxmlformats.org/officeDocument/2006/relationships/notesSlide" Target="/ppt/notesSlides/notesSlide3.xml" Id="R3fed6734f0d64d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13fa29bb4a54e24" /><Relationship Type="http://schemas.openxmlformats.org/officeDocument/2006/relationships/notesSlide" Target="/ppt/notesSlides/notesSlide4.xml" Id="R98a267de1c0c48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a20632191ae4790" /><Relationship Type="http://schemas.openxmlformats.org/officeDocument/2006/relationships/notesSlide" Target="/ppt/notesSlides/notesSlide5.xml" Id="R1540026920f44da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677e3c381c144c4" /><Relationship Type="http://schemas.openxmlformats.org/officeDocument/2006/relationships/hyperlink" Target="https://www.mext.go.jp/a_menu/shotou/career/detail/mext_00010.html" TargetMode="External" Id="Rfa8d96c999a441ca" /><Relationship Type="http://schemas.openxmlformats.org/officeDocument/2006/relationships/hyperlink" Target="https://www.mext.go.jp/a_menu/shotou/career/detail/mext_01951.html" TargetMode="External" Id="R93e70c2747cc49a4" /><Relationship Type="http://schemas.openxmlformats.org/officeDocument/2006/relationships/notesSlide" Target="/ppt/notesSlides/notesSlide6.xml" Id="R25a2c60b89e64cb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11c697a547b44c5" /><Relationship Type="http://schemas.openxmlformats.org/officeDocument/2006/relationships/notesSlide" Target="/ppt/notesSlides/notesSlide7.xml" Id="R5e6ed1c36c7a46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3bd614c4b894cf9" /><Relationship Type="http://schemas.openxmlformats.org/officeDocument/2006/relationships/notesSlide" Target="/ppt/notesSlides/notesSlide8.xml" Id="R5b6e958bc6204e4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517FD6EB-19C2-450A-ADB0-2510C6147D43}"/>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先生向け解説</a:t>
            </a:r>
          </a:p>
        </p:txBody>
      </p:sp>
      <p:sp>
        <p:nvSpPr>
          <p:cNvPr id="2" name="page-heading">
            <a:extLst xmlns:a="http://schemas.openxmlformats.org/drawingml/2006/main">
              <a:ext uri="{FF2B5EF4-FFF2-40B4-BE49-F238E27FC236}">
                <a16:creationId xmlns:a16="http://schemas.microsoft.com/office/drawing/2014/main" id="{0810AD3B-414C-42A3-92E3-2279945F7A59}"/>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キャリア教育と進路指導</a:t>
            </a:r>
          </a:p>
        </p:txBody>
      </p:sp>
      <p:sp>
        <p:nvSpPr>
          <p:cNvPr id="3" name="page-intro">
            <a:extLst xmlns:a="http://schemas.openxmlformats.org/drawingml/2006/main">
              <a:ext uri="{FF2B5EF4-FFF2-40B4-BE49-F238E27FC236}">
                <a16:creationId xmlns:a16="http://schemas.microsoft.com/office/drawing/2014/main" id="{9D02315F-8B0C-45AB-901F-DAA680EA1BF4}"/>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日々の学びと生活の経験を、本人が生き方や進路を考え、選び直す力につなげます。</a:t>
            </a:r>
          </a:p>
        </p:txBody>
      </p:sp>
      <p:sp>
        <p:nvSpPr>
          <p:cNvPr id="4" name="page-footer">
            <a:extLst xmlns:a="http://schemas.openxmlformats.org/drawingml/2006/main">
              <a:ext uri="{FF2B5EF4-FFF2-40B4-BE49-F238E27FC236}">
                <a16:creationId xmlns:a16="http://schemas.microsoft.com/office/drawing/2014/main" id="{42A6421D-B6C8-43F2-B753-63BE9265286B}"/>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1/8</a:t>
            </a:r>
          </a:p>
        </p:txBody>
      </p:sp>
      <p:graphicFrame>
        <p:nvGraphicFramePr>
          <p:cNvPr id="5" name="">
            <a:extLst xmlns:a="http://schemas.openxmlformats.org/drawingml/2006/main">
              <a:ext uri="{FF2B5EF4-FFF2-40B4-BE49-F238E27FC236}">
                <a16:creationId xmlns:a16="http://schemas.microsoft.com/office/drawing/2014/main" id="{0E905FD3-986D-4369-9AB1-5E9AD736B4E6}"/>
              </a:ext>
            </a:extLst>
          </p:cNvPr>
          <p:cNvGraphicFramePr/>
          <p:nvPr/>
        </p:nvGraphicFramePr>
        <p:xfrm>
          <a:off xmlns:a="http://schemas.openxmlformats.org/drawingml/2006/main" x="514350" y="2047875"/>
          <a:ext xmlns:a="http://schemas.openxmlformats.org/drawingml/2006/main" cx="9620250" cy="3048000"/>
        </p:xfrm>
        <a:graphic xmlns:a="http://schemas.openxmlformats.org/drawingml/2006/main">
          <a:graphicData uri="http://schemas.openxmlformats.org/drawingml/2006/table">
            <a:tbl>
              <a:tblPr firstRow="0" bandRow="0"/>
              <a:tblGrid>
                <a:gridCol w="3333750"/>
                <a:gridCol w="6286500"/>
              </a:tblGrid>
              <a:tr h="762000">
                <a:tc>
                  <a:txBody>
                    <a:bodyPr wrap="square" lIns="123825" tIns="95250" rIns="123825" bIns="95250">
                      <a:noAutofit/>
                    </a:bodyPr>
                    <a:lstStyle/>
                    <a:p>
                      <a:r>
                        <a:rPr sz="1575" b="1">
                          <a:solidFill>
                            <a:srgbClr val="FFFFFF"/>
                          </a:solidFill>
                          <a:latin typeface="Noto Sans JP"/>
                          <a:ea typeface="Noto Sans JP"/>
                          <a:cs typeface="Noto Sans JP"/>
                        </a:rPr>
                        <a:t>捉え方</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75" b="1">
                          <a:solidFill>
                            <a:srgbClr val="FFFFFF"/>
                          </a:solidFill>
                          <a:latin typeface="Noto Sans JP"/>
                          <a:ea typeface="Noto Sans JP"/>
                          <a:cs typeface="Noto Sans JP"/>
                        </a:rPr>
                        <a:t>学校で確かめること</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762000">
                <a:tc>
                  <a:txBody>
                    <a:bodyPr wrap="square" lIns="123825" tIns="95250" rIns="123825" bIns="95250">
                      <a:noAutofit/>
                    </a:bodyPr>
                    <a:lstStyle/>
                    <a:p>
                      <a:r>
                        <a:rPr sz="1575" b="0">
                          <a:solidFill>
                            <a:srgbClr val="243A32"/>
                          </a:solidFill>
                          <a:latin typeface="Noto Sans JP"/>
                          <a:ea typeface="Noto Sans JP"/>
                          <a:cs typeface="Noto Sans JP"/>
                        </a:rPr>
                        <a:t>キャリア教育</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社会的・職業的自立の基盤を育て、キャリア発達を支える。小学校から教育活動全体で進める。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762000">
                <a:tc>
                  <a:txBody>
                    <a:bodyPr wrap="square" lIns="123825" tIns="95250" rIns="123825" bIns="95250">
                      <a:noAutofit/>
                    </a:bodyPr>
                    <a:lstStyle/>
                    <a:p>
                      <a:r>
                        <a:rPr sz="1575" b="0">
                          <a:solidFill>
                            <a:srgbClr val="243A32"/>
                          </a:solidFill>
                          <a:latin typeface="Noto Sans JP"/>
                          <a:ea typeface="Noto Sans JP"/>
                          <a:cs typeface="Noto Sans JP"/>
                        </a:rPr>
                        <a:t>進路指導</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中学・高校では、生き方を考え、主体的に進路を選ぶことを組織的・計画的に支える。教育活動全体で行う。</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762000">
                <a:tc>
                  <a:txBody>
                    <a:bodyPr wrap="square" lIns="123825" tIns="95250" rIns="123825" bIns="95250">
                      <a:noAutofit/>
                    </a:bodyPr>
                    <a:lstStyle/>
                    <a:p>
                      <a:r>
                        <a:rPr sz="1575" b="0">
                          <a:solidFill>
                            <a:srgbClr val="243A32"/>
                          </a:solidFill>
                          <a:latin typeface="Noto Sans JP"/>
                          <a:ea typeface="Noto Sans JP"/>
                          <a:cs typeface="Noto Sans JP"/>
                        </a:rPr>
                        <a:t>両者のつながり</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進路指導も日常の自己理解や学習と結び付く。進学先・就職先を決める直前の対応だけに狭めない。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guide-principle">
            <a:extLst xmlns:a="http://schemas.openxmlformats.org/drawingml/2006/main">
              <a:ext uri="{FF2B5EF4-FFF2-40B4-BE49-F238E27FC236}">
                <a16:creationId xmlns:a16="http://schemas.microsoft.com/office/drawing/2014/main" id="{B4EA62E9-3468-4B44-B979-BD3977AB63E3}"/>
              </a:ext>
            </a:extLst>
          </p:cNvPr>
          <p:cNvSpPr>
            <a:spLocks xmlns:a="http://schemas.openxmlformats.org/drawingml/2006/main" noGrp="1"/>
          </p:cNvSpPr>
          <p:nvPr/>
        </p:nvSpPr>
        <p:spPr>
          <a:xfrm xmlns:a="http://schemas.openxmlformats.org/drawingml/2006/main">
            <a:off x="514350" y="5619750"/>
            <a:ext cx="962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243A32"/>
                </a:solidFill>
                <a:latin typeface="Noto Sans JP"/>
                <a:ea typeface="Noto Sans JP"/>
                <a:cs typeface="Noto Sans JP"/>
              </a:defRPr>
            </a:defPPr>
          </a:lstStyle>
          <a:p xmlns:a="http://schemas.openxmlformats.org/drawingml/2006/main">
            <a:pPr>
              <a:defRPr sz="1800" b="0">
                <a:solidFill>
                  <a:srgbClr val="243A32"/>
                </a:solidFill>
                <a:latin typeface="Noto Sans JP"/>
                <a:ea typeface="Noto Sans JP"/>
                <a:cs typeface="Noto Sans JP"/>
              </a:defRPr>
            </a:pPr>
            <a:r>
              <a:rPr sz="1800" b="0">
                <a:solidFill>
                  <a:srgbClr val="243A32"/>
                </a:solidFill>
                <a:latin typeface="Noto Sans JP"/>
                <a:ea typeface="Noto Sans JP"/>
                <a:cs typeface="Noto Sans JP"/>
              </a:rPr>
              <a:t>職業や将来の夢が決まっていない状態も出発点です。選択の根拠と、相談・再検討する機会を大切にします。</a:t>
            </a:r>
          </a:p>
        </p:txBody>
      </p:sp>
      <p:sp>
        <p:nvSpPr>
          <p:cNvPr id="7" name="guide-navigation">
            <a:extLst xmlns:a="http://schemas.openxmlformats.org/drawingml/2006/main">
              <a:ext uri="{FF2B5EF4-FFF2-40B4-BE49-F238E27FC236}">
                <a16:creationId xmlns:a16="http://schemas.microsoft.com/office/drawing/2014/main" id="{A25848CA-F4D6-4C15-BE49-58D2F8E68C36}"/>
              </a:ext>
            </a:extLst>
          </p:cNvPr>
          <p:cNvSpPr>
            <a:spLocks xmlns:a="http://schemas.openxmlformats.org/drawingml/2006/main" noGrp="1"/>
          </p:cNvSpPr>
          <p:nvPr/>
        </p:nvSpPr>
        <p:spPr>
          <a:xfrm xmlns:a="http://schemas.openxmlformats.org/drawingml/2006/main">
            <a:off x="514350" y="68199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59665F"/>
                </a:solidFill>
                <a:latin typeface="Noto Sans JP"/>
                <a:ea typeface="Noto Sans JP"/>
                <a:cs typeface="Noto Sans JP"/>
              </a:defRPr>
            </a:defPPr>
          </a:lstStyle>
          <a:p xmlns:a="http://schemas.openxmlformats.org/drawingml/2006/main">
            <a:pPr>
              <a:defRPr sz="1125" b="0">
                <a:solidFill>
                  <a:srgbClr val="59665F"/>
                </a:solidFill>
                <a:latin typeface="Noto Sans JP"/>
                <a:ea typeface="Noto Sans JP"/>
                <a:cs typeface="Noto Sans JP"/>
              </a:defRPr>
            </a:pPr>
            <a:r>
              <a:rPr sz="1125" b="0">
                <a:solidFill>
                  <a:srgbClr val="59665F"/>
                </a:solidFill>
                <a:latin typeface="Noto Sans JP"/>
                <a:ea typeface="Noto Sans JP"/>
                <a:cs typeface="Noto Sans JP"/>
              </a:rPr>
              <a:t>2 設計　3 児童生徒用　4 記入例　5 校種別例　6 研修・出典　7 進行例　8 実践用の表</a:t>
            </a:r>
          </a:p>
        </p:txBody>
      </p:sp>
    </p:spTree>
    <p:extLst>
      <p:ext uri="{BB962C8B-B14F-4D97-AF65-F5344CB8AC3E}">
        <p14:creationId xmlns:p14="http://schemas.microsoft.com/office/powerpoint/2010/main" val="10064963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2C19EC9F-6B0E-489C-B829-16733F3493C7}"/>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授業の準備・設計</a:t>
            </a:r>
          </a:p>
        </p:txBody>
      </p:sp>
      <p:sp>
        <p:nvSpPr>
          <p:cNvPr id="2" name="page-heading">
            <a:extLst xmlns:a="http://schemas.openxmlformats.org/drawingml/2006/main">
              <a:ext uri="{FF2B5EF4-FFF2-40B4-BE49-F238E27FC236}">
                <a16:creationId xmlns:a16="http://schemas.microsoft.com/office/drawing/2014/main" id="{CB917594-7221-437F-B713-35F10D28DDC8}"/>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学びと選択をつなぐ設計シート</a:t>
            </a:r>
          </a:p>
        </p:txBody>
      </p:sp>
      <p:sp>
        <p:nvSpPr>
          <p:cNvPr id="3" name="page-intro">
            <a:extLst xmlns:a="http://schemas.openxmlformats.org/drawingml/2006/main">
              <a:ext uri="{FF2B5EF4-FFF2-40B4-BE49-F238E27FC236}">
                <a16:creationId xmlns:a16="http://schemas.microsoft.com/office/drawing/2014/main" id="{AD1D7BC6-CF66-4E8E-B2FA-32A26FCC5422}"/>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小学校は日々の役割や学びの選択から、中・高校は進路の検討とも結び付けて使えます。</a:t>
            </a:r>
          </a:p>
        </p:txBody>
      </p:sp>
      <p:sp>
        <p:nvSpPr>
          <p:cNvPr id="4" name="page-footer">
            <a:extLst xmlns:a="http://schemas.openxmlformats.org/drawingml/2006/main">
              <a:ext uri="{FF2B5EF4-FFF2-40B4-BE49-F238E27FC236}">
                <a16:creationId xmlns:a16="http://schemas.microsoft.com/office/drawing/2014/main" id="{C0F52873-6FC8-46DC-9081-ED8B4DCC5822}"/>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2/8</a:t>
            </a:r>
          </a:p>
        </p:txBody>
      </p:sp>
      <p:graphicFrame>
        <p:nvGraphicFramePr>
          <p:cNvPr id="5" name="">
            <a:extLst xmlns:a="http://schemas.openxmlformats.org/drawingml/2006/main">
              <a:ext uri="{FF2B5EF4-FFF2-40B4-BE49-F238E27FC236}">
                <a16:creationId xmlns:a16="http://schemas.microsoft.com/office/drawing/2014/main" id="{C429A8A2-078A-45D5-902A-A8ACFEFAD1CE}"/>
              </a:ext>
            </a:extLst>
          </p:cNvPr>
          <p:cNvGraphicFramePr/>
          <p:nvPr/>
        </p:nvGraphicFramePr>
        <p:xfrm>
          <a:off xmlns:a="http://schemas.openxmlformats.org/drawingml/2006/main" x="514350" y="2000250"/>
          <a:ext xmlns:a="http://schemas.openxmlformats.org/drawingml/2006/main" cx="9620250" cy="4629150"/>
        </p:xfrm>
        <a:graphic xmlns:a="http://schemas.openxmlformats.org/drawingml/2006/main">
          <a:graphicData uri="http://schemas.openxmlformats.org/drawingml/2006/table">
            <a:tbl>
              <a:tblPr firstRow="0" bandRow="0"/>
              <a:tblGrid>
                <a:gridCol w="3143250"/>
                <a:gridCol w="6477000"/>
              </a:tblGrid>
              <a:tr h="661307">
                <a:tc>
                  <a:txBody>
                    <a:bodyPr wrap="square" lIns="123825" tIns="95250" rIns="123825" bIns="95250">
                      <a:noAutofit/>
                    </a:bodyPr>
                    <a:lstStyle/>
                    <a:p>
                      <a:r>
                        <a:rPr sz="1425" b="1">
                          <a:solidFill>
                            <a:srgbClr val="FFFFFF"/>
                          </a:solidFill>
                          <a:latin typeface="Noto Sans JP"/>
                          <a:ea typeface="Noto Sans JP"/>
                          <a:cs typeface="Noto Sans JP"/>
                        </a:rPr>
                        <a:t>確認する項目</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記入欄（案内文は書き換えて使えます）</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対象・教科等・単元・選択の場面</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本人の関心・大切にしたいこと</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本人の言葉と、これまでの経験を確かめる。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今ある選択肢と調べたい情報</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費用・条件・支援など、必要な情報の確認方法も書く。</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理由を考え、比べる学習場面</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異なる考えを聴く場面や、見直す機会を用意する。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相談できる人・必要な支援</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家庭事情などに配慮し、共有する範囲も確認する。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次の行動・担当・再検討する日</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結論を急がず、次に何を確かめるかを決める。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teacher-note">
            <a:extLst xmlns:a="http://schemas.openxmlformats.org/drawingml/2006/main">
              <a:ext uri="{FF2B5EF4-FFF2-40B4-BE49-F238E27FC236}">
                <a16:creationId xmlns:a16="http://schemas.microsoft.com/office/drawing/2014/main" id="{D4966918-9A65-40AB-B743-02139672AA26}"/>
              </a:ext>
            </a:extLst>
          </p:cNvPr>
          <p:cNvSpPr>
            <a:spLocks xmlns:a="http://schemas.openxmlformats.org/drawingml/2006/main" noGrp="1"/>
          </p:cNvSpPr>
          <p:nvPr/>
        </p:nvSpPr>
        <p:spPr>
          <a:xfrm xmlns:a="http://schemas.openxmlformats.org/drawingml/2006/main">
            <a:off x="514350" y="6800850"/>
            <a:ext cx="962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59665F"/>
                </a:solidFill>
                <a:latin typeface="Noto Sans JP"/>
                <a:ea typeface="Noto Sans JP"/>
                <a:cs typeface="Noto Sans JP"/>
              </a:defRPr>
            </a:defPPr>
          </a:lstStyle>
          <a:p xmlns:a="http://schemas.openxmlformats.org/drawingml/2006/main">
            <a:pPr>
              <a:defRPr sz="1275" b="0">
                <a:solidFill>
                  <a:srgbClr val="59665F"/>
                </a:solidFill>
                <a:latin typeface="Noto Sans JP"/>
                <a:ea typeface="Noto Sans JP"/>
                <a:cs typeface="Noto Sans JP"/>
              </a:defRPr>
            </a:pPr>
            <a:r>
              <a:rPr sz="1275" b="0">
                <a:solidFill>
                  <a:srgbClr val="59665F"/>
                </a:solidFill>
                <a:latin typeface="Noto Sans JP"/>
                <a:ea typeface="Noto Sans JP"/>
                <a:cs typeface="Noto Sans JP"/>
              </a:rPr>
              <a:t>低学年や支援が必要な児童生徒には、絵・口頭・代筆などで参加できる方法を選びます。</a:t>
            </a:r>
          </a:p>
        </p:txBody>
      </p:sp>
    </p:spTree>
    <p:extLst>
      <p:ext uri="{BB962C8B-B14F-4D97-AF65-F5344CB8AC3E}">
        <p14:creationId xmlns:p14="http://schemas.microsoft.com/office/powerpoint/2010/main" val="167608669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69B4ABD2-251A-4063-A631-53B20243EF5F}"/>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児童生徒の振り返り</a:t>
            </a:r>
          </a:p>
        </p:txBody>
      </p:sp>
      <p:sp>
        <p:nvSpPr>
          <p:cNvPr id="2" name="page-heading">
            <a:extLst xmlns:a="http://schemas.openxmlformats.org/drawingml/2006/main">
              <a:ext uri="{FF2B5EF4-FFF2-40B4-BE49-F238E27FC236}">
                <a16:creationId xmlns:a16="http://schemas.microsoft.com/office/drawing/2014/main" id="{4E83E861-7630-4FBA-B67A-E55B4E761487}"/>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大切にしたいことと、次の選択</a:t>
            </a:r>
          </a:p>
        </p:txBody>
      </p:sp>
      <p:sp>
        <p:nvSpPr>
          <p:cNvPr id="3" name="page-intro">
            <a:extLst xmlns:a="http://schemas.openxmlformats.org/drawingml/2006/main">
              <a:ext uri="{FF2B5EF4-FFF2-40B4-BE49-F238E27FC236}">
                <a16:creationId xmlns:a16="http://schemas.microsoft.com/office/drawing/2014/main" id="{2E3A5380-FACD-4C46-B2EA-5E671941F873}"/>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日付　　　　　　年　　　組　　　名前　　　　　　　　　　活動名　　　　　　　　　</a:t>
            </a:r>
          </a:p>
        </p:txBody>
      </p:sp>
      <p:sp>
        <p:nvSpPr>
          <p:cNvPr id="4" name="page-footer">
            <a:extLst xmlns:a="http://schemas.openxmlformats.org/drawingml/2006/main">
              <a:ext uri="{FF2B5EF4-FFF2-40B4-BE49-F238E27FC236}">
                <a16:creationId xmlns:a16="http://schemas.microsoft.com/office/drawing/2014/main" id="{4727216D-B26C-4B3B-BC41-041D5D3F6BE6}"/>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3/8</a:t>
            </a:r>
          </a:p>
        </p:txBody>
      </p:sp>
      <p:graphicFrame>
        <p:nvGraphicFramePr>
          <p:cNvPr id="5" name="">
            <a:extLst xmlns:a="http://schemas.openxmlformats.org/drawingml/2006/main">
              <a:ext uri="{FF2B5EF4-FFF2-40B4-BE49-F238E27FC236}">
                <a16:creationId xmlns:a16="http://schemas.microsoft.com/office/drawing/2014/main" id="{0660D8F6-CBF0-4A64-8D8E-F134773B8A1F}"/>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800" b="0">
                          <a:solidFill>
                            <a:srgbClr val="243A32"/>
                          </a:solidFill>
                          <a:latin typeface="Noto Sans JP"/>
                          <a:ea typeface="Noto Sans JP"/>
                          <a:cs typeface="Noto Sans JP"/>
                        </a:rPr>
                        <a:t>1　気になることや、</a:t>
                      </a:r>
                    </a:p>
                    <a:p>
                      <a:r>
                        <a:rPr sz="1800" b="0">
                          <a:solidFill>
                            <a:srgbClr val="243A32"/>
                          </a:solidFill>
                          <a:latin typeface="Noto Sans JP"/>
                          <a:ea typeface="Noto Sans JP"/>
                          <a:cs typeface="Noto Sans JP"/>
                        </a:rPr>
                        <a:t>大切にしたいことは？</a:t>
                      </a:r>
                    </a:p>
                    <a:p>
                      <a:r>
                        <a:rPr sz="1800" b="0">
                          <a:solidFill>
                            <a:srgbClr val="243A32"/>
                          </a:solidFill>
                          <a:latin typeface="Noto Sans JP"/>
                          <a:ea typeface="Noto Sans JP"/>
                          <a:cs typeface="Noto Sans JP"/>
                        </a:rPr>
                        <a:t>まだ分からなくてもOK。</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2　考えている選び方は？</a:t>
                      </a:r>
                    </a:p>
                    <a:p>
                      <a:r>
                        <a:rPr sz="1800" b="0">
                          <a:solidFill>
                            <a:srgbClr val="243A32"/>
                          </a:solidFill>
                          <a:latin typeface="Noto Sans JP"/>
                          <a:ea typeface="Noto Sans JP"/>
                          <a:cs typeface="Noto Sans JP"/>
                        </a:rPr>
                        <a:t>ほかの方法もありそう？</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800" b="0">
                          <a:solidFill>
                            <a:srgbClr val="243A32"/>
                          </a:solidFill>
                          <a:latin typeface="Noto Sans JP"/>
                          <a:ea typeface="Noto Sans JP"/>
                          <a:cs typeface="Noto Sans JP"/>
                        </a:rPr>
                        <a:t>3　選ぶために、知りたいことや、</a:t>
                      </a:r>
                    </a:p>
                    <a:p>
                      <a:r>
                        <a:rPr sz="1800" b="0">
                          <a:solidFill>
                            <a:srgbClr val="243A32"/>
                          </a:solidFill>
                          <a:latin typeface="Noto Sans JP"/>
                          <a:ea typeface="Noto Sans JP"/>
                          <a:cs typeface="Noto Sans JP"/>
                        </a:rPr>
                        <a:t>相談したいことは？</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4　次に確かめることを1つ。</a:t>
                      </a:r>
                    </a:p>
                    <a:p>
                      <a:r>
                        <a:rPr sz="1800" b="0">
                          <a:solidFill>
                            <a:srgbClr val="243A32"/>
                          </a:solidFill>
                          <a:latin typeface="Noto Sans JP"/>
                          <a:ea typeface="Noto Sans JP"/>
                          <a:cs typeface="Noto Sans JP"/>
                        </a:rPr>
                        <a:t>だれと、いつ話す？</a:t>
                      </a:r>
                    </a:p>
                    <a:p>
                      <a:r>
                        <a:rPr sz="1800" b="0">
                          <a:solidFill>
                            <a:srgbClr val="243A32"/>
                          </a:solidFill>
                          <a:latin typeface="Noto Sans JP"/>
                          <a:ea typeface="Noto Sans JP"/>
                          <a:cs typeface="Noto Sans JP"/>
                        </a:rPr>
                        <a:t>いつ考え直す？</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student-note">
            <a:extLst xmlns:a="http://schemas.openxmlformats.org/drawingml/2006/main">
              <a:ext uri="{FF2B5EF4-FFF2-40B4-BE49-F238E27FC236}">
                <a16:creationId xmlns:a16="http://schemas.microsoft.com/office/drawing/2014/main" id="{F56A7133-2919-448F-ABF3-17BD4F81CDFF}"/>
              </a:ext>
            </a:extLst>
          </p:cNvPr>
          <p:cNvSpPr>
            <a:spLocks xmlns:a="http://schemas.openxmlformats.org/drawingml/2006/main" noGrp="1"/>
          </p:cNvSpPr>
          <p:nvPr/>
        </p:nvSpPr>
        <p:spPr>
          <a:xfrm xmlns:a="http://schemas.openxmlformats.org/drawingml/2006/main">
            <a:off x="514350" y="64198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答えが決まっていなくてもだいじょうぶ。個人的な事情は、先生と相談して話せます。</a:t>
            </a:r>
          </a:p>
        </p:txBody>
      </p:sp>
    </p:spTree>
    <p:extLst>
      <p:ext uri="{BB962C8B-B14F-4D97-AF65-F5344CB8AC3E}">
        <p14:creationId xmlns:p14="http://schemas.microsoft.com/office/powerpoint/2010/main" val="169466226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ADE6B0E7-0925-49BD-8CF2-2D085212F89D}"/>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記入例（架空）</a:t>
            </a:r>
          </a:p>
        </p:txBody>
      </p:sp>
      <p:sp>
        <p:nvSpPr>
          <p:cNvPr id="2" name="page-heading">
            <a:extLst xmlns:a="http://schemas.openxmlformats.org/drawingml/2006/main">
              <a:ext uri="{FF2B5EF4-FFF2-40B4-BE49-F238E27FC236}">
                <a16:creationId xmlns:a16="http://schemas.microsoft.com/office/drawing/2014/main" id="{16884DFB-FEBF-4D0E-95C9-62B20F57CB05}"/>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振り返りシートの記入例</a:t>
            </a:r>
          </a:p>
        </p:txBody>
      </p:sp>
      <p:sp>
        <p:nvSpPr>
          <p:cNvPr id="3" name="page-intro">
            <a:extLst xmlns:a="http://schemas.openxmlformats.org/drawingml/2006/main">
              <a:ext uri="{FF2B5EF4-FFF2-40B4-BE49-F238E27FC236}">
                <a16:creationId xmlns:a16="http://schemas.microsoft.com/office/drawing/2014/main" id="{DAF7D6AA-0FA0-49B9-BB6F-AEB3136086C8}"/>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書き方の例です。本人の経験と言葉を大切にして、対話に生かします。</a:t>
            </a:r>
          </a:p>
        </p:txBody>
      </p:sp>
      <p:sp>
        <p:nvSpPr>
          <p:cNvPr id="4" name="page-footer">
            <a:extLst xmlns:a="http://schemas.openxmlformats.org/drawingml/2006/main">
              <a:ext uri="{FF2B5EF4-FFF2-40B4-BE49-F238E27FC236}">
                <a16:creationId xmlns:a16="http://schemas.microsoft.com/office/drawing/2014/main" id="{08170A9A-01E3-49AE-91A4-741772339ED7}"/>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4/8</a:t>
            </a:r>
          </a:p>
        </p:txBody>
      </p:sp>
      <p:graphicFrame>
        <p:nvGraphicFramePr>
          <p:cNvPr id="5" name="">
            <a:extLst xmlns:a="http://schemas.openxmlformats.org/drawingml/2006/main">
              <a:ext uri="{FF2B5EF4-FFF2-40B4-BE49-F238E27FC236}">
                <a16:creationId xmlns:a16="http://schemas.microsoft.com/office/drawing/2014/main" id="{222E3421-5329-442A-B7FF-066CE9F63A69}"/>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575" b="0">
                          <a:solidFill>
                            <a:srgbClr val="243A32"/>
                          </a:solidFill>
                          <a:latin typeface="Noto Sans JP"/>
                          <a:ea typeface="Noto Sans JP"/>
                          <a:cs typeface="Noto Sans JP"/>
                        </a:rPr>
                        <a:t>1　気になることや、</a:t>
                      </a:r>
                    </a:p>
                    <a:p>
                      <a:r>
                        <a:rPr sz="1575" b="0">
                          <a:solidFill>
                            <a:srgbClr val="243A32"/>
                          </a:solidFill>
                          <a:latin typeface="Noto Sans JP"/>
                          <a:ea typeface="Noto Sans JP"/>
                          <a:cs typeface="Noto Sans JP"/>
                        </a:rPr>
                        <a:t>大切にしたいことは？</a:t>
                      </a:r>
                    </a:p>
                    <a:p>
                      <a:r>
                        <a:rPr sz="1575" b="0">
                          <a:solidFill>
                            <a:srgbClr val="243A32"/>
                          </a:solidFill>
                          <a:latin typeface="Noto Sans JP"/>
                          <a:ea typeface="Noto Sans JP"/>
                          <a:cs typeface="Noto Sans JP"/>
                        </a:rPr>
                        <a:t>まだ分からなくてもOK。</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ものづくりが気になる。</a:t>
                      </a:r>
                    </a:p>
                    <a:p>
                      <a:r>
                        <a:rPr sz="1575" b="0">
                          <a:solidFill>
                            <a:srgbClr val="243A32"/>
                          </a:solidFill>
                          <a:latin typeface="Noto Sans JP"/>
                          <a:ea typeface="Noto Sans JP"/>
                          <a:cs typeface="Noto Sans JP"/>
                        </a:rPr>
                        <a:t>何を学べるか知りたい。</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2　考えている選び方は？</a:t>
                      </a:r>
                    </a:p>
                    <a:p>
                      <a:r>
                        <a:rPr sz="1575" b="0">
                          <a:solidFill>
                            <a:srgbClr val="243A32"/>
                          </a:solidFill>
                          <a:latin typeface="Noto Sans JP"/>
                          <a:ea typeface="Noto Sans JP"/>
                          <a:cs typeface="Noto Sans JP"/>
                        </a:rPr>
                        <a:t>ほかの方法もありそう？</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今は2つの学校が気になる。</a:t>
                      </a:r>
                    </a:p>
                    <a:p>
                      <a:r>
                        <a:rPr sz="1575" b="0">
                          <a:solidFill>
                            <a:srgbClr val="243A32"/>
                          </a:solidFill>
                          <a:latin typeface="Noto Sans JP"/>
                          <a:ea typeface="Noto Sans JP"/>
                          <a:cs typeface="Noto Sans JP"/>
                        </a:rPr>
                        <a:t>まだ一つには決めていない。</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575" b="0">
                          <a:solidFill>
                            <a:srgbClr val="243A32"/>
                          </a:solidFill>
                          <a:latin typeface="Noto Sans JP"/>
                          <a:ea typeface="Noto Sans JP"/>
                          <a:cs typeface="Noto Sans JP"/>
                        </a:rPr>
                        <a:t>3　選ぶために、知りたいことや、</a:t>
                      </a:r>
                    </a:p>
                    <a:p>
                      <a:r>
                        <a:rPr sz="1575" b="0">
                          <a:solidFill>
                            <a:srgbClr val="243A32"/>
                          </a:solidFill>
                          <a:latin typeface="Noto Sans JP"/>
                          <a:ea typeface="Noto Sans JP"/>
                          <a:cs typeface="Noto Sans JP"/>
                        </a:rPr>
                        <a:t>相談したいことは？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授業の内容と通学の方法。</a:t>
                      </a:r>
                    </a:p>
                    <a:p>
                      <a:r>
                        <a:rPr sz="1575" b="0">
                          <a:solidFill>
                            <a:srgbClr val="243A32"/>
                          </a:solidFill>
                          <a:latin typeface="Noto Sans JP"/>
                          <a:ea typeface="Noto Sans JP"/>
                          <a:cs typeface="Noto Sans JP"/>
                        </a:rPr>
                        <a:t>担任と相談して調べたい。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4　次に確かめることを1つ。</a:t>
                      </a:r>
                    </a:p>
                    <a:p>
                      <a:r>
                        <a:rPr sz="1575" b="0">
                          <a:solidFill>
                            <a:srgbClr val="243A32"/>
                          </a:solidFill>
                          <a:latin typeface="Noto Sans JP"/>
                          <a:ea typeface="Noto Sans JP"/>
                          <a:cs typeface="Noto Sans JP"/>
                        </a:rPr>
                        <a:t>だれと、いつ話す？</a:t>
                      </a:r>
                    </a:p>
                    <a:p>
                      <a:r>
                        <a:rPr sz="1575" b="0">
                          <a:solidFill>
                            <a:srgbClr val="243A32"/>
                          </a:solidFill>
                          <a:latin typeface="Noto Sans JP"/>
                          <a:ea typeface="Noto Sans JP"/>
                          <a:cs typeface="Noto Sans JP"/>
                        </a:rPr>
                        <a:t>いつ考え直す？</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来週、公式資料で授業を比べる。</a:t>
                      </a:r>
                    </a:p>
                    <a:p>
                      <a:r>
                        <a:rPr sz="1575" b="0">
                          <a:solidFill>
                            <a:srgbClr val="243A32"/>
                          </a:solidFill>
                          <a:latin typeface="Noto Sans JP"/>
                          <a:ea typeface="Noto Sans JP"/>
                          <a:cs typeface="Noto Sans JP"/>
                        </a:rPr>
                        <a:t>翌週、担任ともう一度考える。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sheet-note">
            <a:extLst xmlns:a="http://schemas.openxmlformats.org/drawingml/2006/main">
              <a:ext uri="{FF2B5EF4-FFF2-40B4-BE49-F238E27FC236}">
                <a16:creationId xmlns:a16="http://schemas.microsoft.com/office/drawing/2014/main" id="{747A146B-429A-4B51-9E6E-3447AA52655B}"/>
              </a:ext>
            </a:extLst>
          </p:cNvPr>
          <p:cNvSpPr>
            <a:spLocks xmlns:a="http://schemas.openxmlformats.org/drawingml/2006/main" noGrp="1"/>
          </p:cNvSpPr>
          <p:nvPr/>
        </p:nvSpPr>
        <p:spPr>
          <a:xfrm xmlns:a="http://schemas.openxmlformats.org/drawingml/2006/main">
            <a:off x="514350" y="64579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59665F"/>
                </a:solidFill>
                <a:latin typeface="Noto Sans JP"/>
                <a:ea typeface="Noto Sans JP"/>
                <a:cs typeface="Noto Sans JP"/>
              </a:defRPr>
            </a:defPPr>
          </a:lstStyle>
          <a:p xmlns:a="http://schemas.openxmlformats.org/drawingml/2006/main">
            <a:pPr>
              <a:defRPr sz="1500" b="0">
                <a:solidFill>
                  <a:srgbClr val="59665F"/>
                </a:solidFill>
                <a:latin typeface="Noto Sans JP"/>
                <a:ea typeface="Noto Sans JP"/>
                <a:cs typeface="Noto Sans JP"/>
              </a:defRPr>
            </a:pPr>
            <a:r>
              <a:rPr sz="1500" b="0">
                <a:solidFill>
                  <a:srgbClr val="59665F"/>
                </a:solidFill>
                <a:latin typeface="Noto Sans JP"/>
                <a:ea typeface="Noto Sans JP"/>
                <a:cs typeface="Noto Sans JP"/>
              </a:rPr>
              <a:t>前のページの白紙シートを使い、次にすることや、相談したいことまで一緒に考えられます。</a:t>
            </a:r>
          </a:p>
        </p:txBody>
      </p:sp>
    </p:spTree>
    <p:extLst>
      <p:ext uri="{BB962C8B-B14F-4D97-AF65-F5344CB8AC3E}">
        <p14:creationId xmlns:p14="http://schemas.microsoft.com/office/powerpoint/2010/main" val="68898569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87070C1B-7FB0-492C-B30A-464DAA47B3CD}"/>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授業例・見取りの例</a:t>
            </a:r>
          </a:p>
        </p:txBody>
      </p:sp>
      <p:sp>
        <p:nvSpPr>
          <p:cNvPr id="2" name="page-heading">
            <a:extLst xmlns:a="http://schemas.openxmlformats.org/drawingml/2006/main">
              <a:ext uri="{FF2B5EF4-FFF2-40B4-BE49-F238E27FC236}">
                <a16:creationId xmlns:a16="http://schemas.microsoft.com/office/drawing/2014/main" id="{C68F2D07-E20C-49E4-837B-FA15F29A650F}"/>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09の授業と振り返りの例</a:t>
            </a:r>
          </a:p>
        </p:txBody>
      </p:sp>
      <p:sp>
        <p:nvSpPr>
          <p:cNvPr id="3" name="page-intro">
            <a:extLst xmlns:a="http://schemas.openxmlformats.org/drawingml/2006/main">
              <a:ext uri="{FF2B5EF4-FFF2-40B4-BE49-F238E27FC236}">
                <a16:creationId xmlns:a16="http://schemas.microsoft.com/office/drawing/2014/main" id="{595E4680-26E3-4ED3-A83C-25800EBC8F2C}"/>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以下は架空の例です。学校の目標や児童生徒の実態に合わせて組み替えます。</a:t>
            </a:r>
          </a:p>
        </p:txBody>
      </p:sp>
      <p:sp>
        <p:nvSpPr>
          <p:cNvPr id="4" name="page-footer">
            <a:extLst xmlns:a="http://schemas.openxmlformats.org/drawingml/2006/main">
              <a:ext uri="{FF2B5EF4-FFF2-40B4-BE49-F238E27FC236}">
                <a16:creationId xmlns:a16="http://schemas.microsoft.com/office/drawing/2014/main" id="{942AC30B-2B3B-40BE-9E48-F9D8D17AB58A}"/>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5/8</a:t>
            </a:r>
          </a:p>
        </p:txBody>
      </p:sp>
      <p:graphicFrame>
        <p:nvGraphicFramePr>
          <p:cNvPr id="5" name="">
            <a:extLst xmlns:a="http://schemas.openxmlformats.org/drawingml/2006/main">
              <a:ext uri="{FF2B5EF4-FFF2-40B4-BE49-F238E27FC236}">
                <a16:creationId xmlns:a16="http://schemas.microsoft.com/office/drawing/2014/main" id="{811B5FB7-F8F6-4C1B-AA81-ED0C9D26B2D0}"/>
              </a:ext>
            </a:extLst>
          </p:cNvPr>
          <p:cNvGraphicFramePr/>
          <p:nvPr/>
        </p:nvGraphicFramePr>
        <p:xfrm>
          <a:off xmlns:a="http://schemas.openxmlformats.org/drawingml/2006/main" x="514350" y="2000250"/>
          <a:ext xmlns:a="http://schemas.openxmlformats.org/drawingml/2006/main" cx="9620250" cy="2667000"/>
        </p:xfrm>
        <a:graphic xmlns:a="http://schemas.openxmlformats.org/drawingml/2006/main">
          <a:graphicData uri="http://schemas.openxmlformats.org/drawingml/2006/table">
            <a:tbl>
              <a:tblPr firstRow="0" bandRow="0"/>
              <a:tblGrid>
                <a:gridCol w="2000250"/>
                <a:gridCol w="3333750"/>
                <a:gridCol w="4286250"/>
              </a:tblGrid>
              <a:tr h="666750">
                <a:tc>
                  <a:txBody>
                    <a:bodyPr wrap="square" lIns="123825" tIns="95250" rIns="123825" bIns="95250">
                      <a:noAutofit/>
                    </a:bodyPr>
                    <a:lstStyle/>
                    <a:p>
                      <a:r>
                        <a:rPr sz="1500" b="1">
                          <a:solidFill>
                            <a:srgbClr val="FFFFFF"/>
                          </a:solidFill>
                          <a:latin typeface="Noto Sans JP"/>
                          <a:ea typeface="Noto Sans JP"/>
                          <a:cs typeface="Noto Sans JP"/>
                        </a:rPr>
                        <a:t>校種・場面</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目指す姿・使い方</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児童生徒の言葉の例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小学校</a:t>
                      </a:r>
                    </a:p>
                    <a:p>
                      <a:r>
                        <a:rPr sz="1500" b="0">
                          <a:solidFill>
                            <a:srgbClr val="243A32"/>
                          </a:solidFill>
                          <a:latin typeface="Noto Sans JP"/>
                          <a:ea typeface="Noto Sans JP"/>
                          <a:cs typeface="Noto Sans JP"/>
                        </a:rPr>
                        <a:t>係や学びの選択</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自分のよさと希望をもとに考える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絵をかくのが好きなので、案内を作ってみたい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中学校</a:t>
                      </a:r>
                    </a:p>
                    <a:p>
                      <a:r>
                        <a:rPr sz="1500" b="0">
                          <a:solidFill>
                            <a:srgbClr val="243A32"/>
                          </a:solidFill>
                          <a:latin typeface="Noto Sans JP"/>
                          <a:ea typeface="Noto Sans JP"/>
                          <a:cs typeface="Noto Sans JP"/>
                        </a:rPr>
                        <a:t>進路を考える学習</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学校名だけでなく、学びたい内容を比べる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ものづくりを学べる授業や、通学の方法を調べたい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高校</a:t>
                      </a:r>
                    </a:p>
                    <a:p>
                      <a:r>
                        <a:rPr sz="1500" b="0">
                          <a:solidFill>
                            <a:srgbClr val="243A32"/>
                          </a:solidFill>
                          <a:latin typeface="Noto Sans JP"/>
                          <a:ea typeface="Noto Sans JP"/>
                          <a:cs typeface="Noto Sans JP"/>
                        </a:rPr>
                        <a:t>卒業後の進路検討</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複数の選択肢と必要な条件を確かめる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関心のある学び方について、費用と支援制度を相談したい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example">
            <a:extLst xmlns:a="http://schemas.openxmlformats.org/drawingml/2006/main">
              <a:ext uri="{FF2B5EF4-FFF2-40B4-BE49-F238E27FC236}">
                <a16:creationId xmlns:a16="http://schemas.microsoft.com/office/drawing/2014/main" id="{9AECA40C-A3B1-4322-A9E5-08D675041C3D}"/>
              </a:ext>
            </a:extLst>
          </p:cNvPr>
          <p:cNvSpPr>
            <a:spLocks xmlns:a="http://schemas.openxmlformats.org/drawingml/2006/main" noGrp="1"/>
          </p:cNvSpPr>
          <p:nvPr/>
        </p:nvSpPr>
        <p:spPr>
          <a:xfrm xmlns:a="http://schemas.openxmlformats.org/drawingml/2006/main">
            <a:off x="514350" y="4972050"/>
            <a:ext cx="9620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中学校の架空例。「友達と同じ学校も大切。そこで何を学べるかも確かめたい」と話しました。先生は本人の理由を聞き、情報を比べる方法を一緒に考えます。</a:t>
            </a:r>
          </a:p>
        </p:txBody>
      </p:sp>
      <p:sp>
        <p:nvSpPr>
          <p:cNvPr id="7" name="next-action">
            <a:extLst xmlns:a="http://schemas.openxmlformats.org/drawingml/2006/main">
              <a:ext uri="{FF2B5EF4-FFF2-40B4-BE49-F238E27FC236}">
                <a16:creationId xmlns:a16="http://schemas.microsoft.com/office/drawing/2014/main" id="{09F73C31-9670-4814-89C2-7173B91FBDF6}"/>
              </a:ext>
            </a:extLst>
          </p:cNvPr>
          <p:cNvSpPr>
            <a:spLocks xmlns:a="http://schemas.openxmlformats.org/drawingml/2006/main" noGrp="1"/>
          </p:cNvSpPr>
          <p:nvPr/>
        </p:nvSpPr>
        <p:spPr>
          <a:xfrm xmlns:a="http://schemas.openxmlformats.org/drawingml/2006/main">
            <a:off x="514350" y="6286500"/>
            <a:ext cx="9620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245541"/>
                </a:solidFill>
                <a:latin typeface="Noto Sans JP"/>
                <a:ea typeface="Noto Sans JP"/>
                <a:cs typeface="Noto Sans JP"/>
              </a:defRPr>
            </a:defPPr>
          </a:lstStyle>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次の行動の例：来週、2つの学校の授業内容を公式資料で調べ、担任と話す。</a:t>
            </a:r>
          </a:p>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翌週に選択肢を再検討する。</a:t>
            </a:r>
          </a:p>
        </p:txBody>
      </p:sp>
    </p:spTree>
    <p:extLst>
      <p:ext uri="{BB962C8B-B14F-4D97-AF65-F5344CB8AC3E}">
        <p14:creationId xmlns:p14="http://schemas.microsoft.com/office/powerpoint/2010/main" val="154953065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material-role">
            <a:extLst xmlns:a="http://schemas.openxmlformats.org/drawingml/2006/main">
              <a:ext uri="{FF2B5EF4-FFF2-40B4-BE49-F238E27FC236}">
                <a16:creationId xmlns:a16="http://schemas.microsoft.com/office/drawing/2014/main" id="{972F3F31-DC81-4C85-A84C-7C0BF65D467E}"/>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校内の打合せ・研修</a:t>
            </a:r>
          </a:p>
        </p:txBody>
      </p:sp>
      <p:sp>
        <p:nvSpPr>
          <p:cNvPr id="2" name="page-heading">
            <a:extLst xmlns:a="http://schemas.openxmlformats.org/drawingml/2006/main">
              <a:ext uri="{FF2B5EF4-FFF2-40B4-BE49-F238E27FC236}">
                <a16:creationId xmlns:a16="http://schemas.microsoft.com/office/drawing/2014/main" id="{13E02B71-DCB1-46D2-A2D8-706D4E9FE83F}"/>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10分の校内研修と参考資料</a:t>
            </a:r>
          </a:p>
        </p:txBody>
      </p:sp>
      <p:sp>
        <p:nvSpPr>
          <p:cNvPr id="3" name="page-intro">
            <a:extLst xmlns:a="http://schemas.openxmlformats.org/drawingml/2006/main">
              <a:ext uri="{FF2B5EF4-FFF2-40B4-BE49-F238E27FC236}">
                <a16:creationId xmlns:a16="http://schemas.microsoft.com/office/drawing/2014/main" id="{DFEBB7EB-8DFD-448C-9052-264CA13E97EB}"/>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既存の学年会などで使えます。最後に、授業で試すことと確認日を1つ決めます。</a:t>
            </a:r>
          </a:p>
        </p:txBody>
      </p:sp>
      <p:sp>
        <p:nvSpPr>
          <p:cNvPr id="4" name="page-footer">
            <a:extLst xmlns:a="http://schemas.openxmlformats.org/drawingml/2006/main">
              <a:ext uri="{FF2B5EF4-FFF2-40B4-BE49-F238E27FC236}">
                <a16:creationId xmlns:a16="http://schemas.microsoft.com/office/drawing/2014/main" id="{2C95D7D1-8051-4AD1-85D9-18593CAC734F}"/>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6/8</a:t>
            </a:r>
          </a:p>
        </p:txBody>
      </p:sp>
      <p:sp>
        <p:nvSpPr>
          <p:cNvPr id="5" name="meeting-0">
            <a:extLst xmlns:a="http://schemas.openxmlformats.org/drawingml/2006/main">
              <a:ext uri="{FF2B5EF4-FFF2-40B4-BE49-F238E27FC236}">
                <a16:creationId xmlns:a16="http://schemas.microsoft.com/office/drawing/2014/main" id="{2D5EC348-7A04-48E9-96A0-B7F2AE0B3FBE}"/>
              </a:ext>
            </a:extLst>
          </p:cNvPr>
          <p:cNvSpPr>
            <a:spLocks xmlns:a="http://schemas.openxmlformats.org/drawingml/2006/main" noGrp="1"/>
          </p:cNvSpPr>
          <p:nvPr/>
        </p:nvSpPr>
        <p:spPr>
          <a:xfrm xmlns:a="http://schemas.openxmlformats.org/drawingml/2006/main">
            <a:off x="514350" y="201930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2分：既存の進路行事か日常の選択場面を1つ選ぶ。</a:t>
            </a:r>
          </a:p>
        </p:txBody>
      </p:sp>
      <p:sp>
        <p:nvSpPr>
          <p:cNvPr id="6" name="meeting-1">
            <a:extLst xmlns:a="http://schemas.openxmlformats.org/drawingml/2006/main">
              <a:ext uri="{FF2B5EF4-FFF2-40B4-BE49-F238E27FC236}">
                <a16:creationId xmlns:a16="http://schemas.microsoft.com/office/drawing/2014/main" id="{3F0018CC-CA50-49A0-8FDB-FC47E762EB4A}"/>
              </a:ext>
            </a:extLst>
          </p:cNvPr>
          <p:cNvSpPr>
            <a:spLocks xmlns:a="http://schemas.openxmlformats.org/drawingml/2006/main" noGrp="1"/>
          </p:cNvSpPr>
          <p:nvPr/>
        </p:nvSpPr>
        <p:spPr>
          <a:xfrm xmlns:a="http://schemas.openxmlformats.org/drawingml/2006/main">
            <a:off x="514350" y="2600325"/>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5分：本人の関心と、教科・生活の経験がつながっているかを話す。</a:t>
            </a:r>
          </a:p>
        </p:txBody>
      </p:sp>
      <p:sp>
        <p:nvSpPr>
          <p:cNvPr id="7" name="meeting-2">
            <a:extLst xmlns:a="http://schemas.openxmlformats.org/drawingml/2006/main">
              <a:ext uri="{FF2B5EF4-FFF2-40B4-BE49-F238E27FC236}">
                <a16:creationId xmlns:a16="http://schemas.microsoft.com/office/drawing/2014/main" id="{175070BD-9339-4EDB-9E46-EE76839621BC}"/>
              </a:ext>
            </a:extLst>
          </p:cNvPr>
          <p:cNvSpPr>
            <a:spLocks xmlns:a="http://schemas.openxmlformats.org/drawingml/2006/main" noGrp="1"/>
          </p:cNvSpPr>
          <p:nvPr/>
        </p:nvSpPr>
        <p:spPr>
          <a:xfrm xmlns:a="http://schemas.openxmlformats.org/drawingml/2006/main">
            <a:off x="514350" y="318135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3A32"/>
                </a:solidFill>
                <a:latin typeface="Noto Sans JP"/>
                <a:ea typeface="Noto Sans JP"/>
                <a:cs typeface="Noto Sans JP"/>
              </a:defRPr>
            </a:defPPr>
          </a:lstStyle>
          <a:p xmlns:a="http://schemas.openxmlformats.org/drawingml/2006/main">
            <a:pPr>
              <a:defRPr sz="1725" b="1">
                <a:solidFill>
                  <a:srgbClr val="243A32"/>
                </a:solidFill>
                <a:latin typeface="Noto Sans JP"/>
                <a:ea typeface="Noto Sans JP"/>
                <a:cs typeface="Noto Sans JP"/>
              </a:defRPr>
            </a:pPr>
            <a:r>
              <a:rPr sz="1725" b="1">
                <a:solidFill>
                  <a:srgbClr val="243A32"/>
                </a:solidFill>
                <a:latin typeface="Noto Sans JP"/>
                <a:ea typeface="Noto Sans JP"/>
                <a:cs typeface="Noto Sans JP"/>
              </a:rPr>
              <a:t>3分：相談や選び直しの機会を、いつ・だれが用意するか決める。</a:t>
            </a:r>
          </a:p>
        </p:txBody>
      </p:sp>
      <p:sp>
        <p:nvSpPr>
          <p:cNvPr id="8" name="source-heading">
            <a:extLst xmlns:a="http://schemas.openxmlformats.org/drawingml/2006/main">
              <a:ext uri="{FF2B5EF4-FFF2-40B4-BE49-F238E27FC236}">
                <a16:creationId xmlns:a16="http://schemas.microsoft.com/office/drawing/2014/main" id="{5270FC94-23AC-46AC-93BB-7581C996320A}"/>
              </a:ext>
            </a:extLst>
          </p:cNvPr>
          <p:cNvSpPr>
            <a:spLocks xmlns:a="http://schemas.openxmlformats.org/drawingml/2006/main" noGrp="1"/>
          </p:cNvSpPr>
          <p:nvPr/>
        </p:nvSpPr>
        <p:spPr>
          <a:xfrm xmlns:a="http://schemas.openxmlformats.org/drawingml/2006/main">
            <a:off x="514350" y="3943350"/>
            <a:ext cx="9620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5541"/>
                </a:solidFill>
                <a:latin typeface="Noto Sans JP"/>
                <a:ea typeface="Noto Sans JP"/>
                <a:cs typeface="Noto Sans JP"/>
              </a:defRPr>
            </a:defPPr>
          </a:lstStyle>
          <a:p xmlns:a="http://schemas.openxmlformats.org/drawingml/2006/main">
            <a:pPr>
              <a:defRPr sz="1725" b="1">
                <a:solidFill>
                  <a:srgbClr val="245541"/>
                </a:solidFill>
                <a:latin typeface="Noto Sans JP"/>
                <a:ea typeface="Noto Sans JP"/>
                <a:cs typeface="Noto Sans JP"/>
              </a:defRPr>
            </a:pPr>
            <a:r>
              <a:rPr sz="1725" b="1">
                <a:solidFill>
                  <a:srgbClr val="245541"/>
                </a:solidFill>
                <a:latin typeface="Noto Sans JP"/>
                <a:ea typeface="Noto Sans JP"/>
                <a:cs typeface="Noto Sans JP"/>
              </a:rPr>
              <a:t>文部科学省の参考資料</a:t>
            </a:r>
          </a:p>
        </p:txBody>
      </p:sp>
      <p:sp>
        <p:nvSpPr>
          <p:cNvPr id="9" name="source-label-0">
            <a:extLst xmlns:a="http://schemas.openxmlformats.org/drawingml/2006/main">
              <a:ext uri="{FF2B5EF4-FFF2-40B4-BE49-F238E27FC236}">
                <a16:creationId xmlns:a16="http://schemas.microsoft.com/office/drawing/2014/main" id="{C49BE25A-5483-461C-B645-A71DE1F4D2EA}"/>
              </a:ext>
            </a:extLst>
          </p:cNvPr>
          <p:cNvSpPr>
            <a:spLocks xmlns:a="http://schemas.openxmlformats.org/drawingml/2006/main" noGrp="1"/>
          </p:cNvSpPr>
          <p:nvPr/>
        </p:nvSpPr>
        <p:spPr>
          <a:xfrm xmlns:a="http://schemas.openxmlformats.org/drawingml/2006/main">
            <a:off x="514350" y="4352925"/>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中学校・高等学校キャリア教育の手引き（2023年3月）第1章 pp.27–28、33</a:t>
            </a:r>
          </a:p>
        </p:txBody>
      </p:sp>
      <p:sp>
        <p:nvSpPr>
          <p:cNvPr id="10" name="source-url-0">
            <a:extLst xmlns:a="http://schemas.openxmlformats.org/drawingml/2006/main">
              <a:ext uri="{FF2B5EF4-FFF2-40B4-BE49-F238E27FC236}">
                <a16:creationId xmlns:a16="http://schemas.microsoft.com/office/drawing/2014/main" id="{43883A0C-7EFF-41E2-99F7-D576D3C41CFE}"/>
              </a:ext>
            </a:extLst>
          </p:cNvPr>
          <p:cNvSpPr>
            <a:spLocks xmlns:a="http://schemas.openxmlformats.org/drawingml/2006/main" noGrp="1"/>
          </p:cNvSpPr>
          <p:nvPr/>
        </p:nvSpPr>
        <p:spPr>
          <a:xfrm xmlns:a="http://schemas.openxmlformats.org/drawingml/2006/main">
            <a:off x="514350" y="46482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fa8d96c999a441ca"/>
              </a:rPr>
              <a:t>https://www.mext.go.jp/a_menu/shotou/career/detail/mext_00010.html</a:t>
            </a:r>
          </a:p>
        </p:txBody>
      </p:sp>
      <p:sp>
        <p:nvSpPr>
          <p:cNvPr id="11" name="source-label-1">
            <a:extLst xmlns:a="http://schemas.openxmlformats.org/drawingml/2006/main">
              <a:ext uri="{FF2B5EF4-FFF2-40B4-BE49-F238E27FC236}">
                <a16:creationId xmlns:a16="http://schemas.microsoft.com/office/drawing/2014/main" id="{7441AA7D-5FED-440E-9D5D-982E566F6935}"/>
              </a:ext>
            </a:extLst>
          </p:cNvPr>
          <p:cNvSpPr>
            <a:spLocks xmlns:a="http://schemas.openxmlformats.org/drawingml/2006/main" noGrp="1"/>
          </p:cNvSpPr>
          <p:nvPr/>
        </p:nvSpPr>
        <p:spPr>
          <a:xfrm xmlns:a="http://schemas.openxmlformats.org/drawingml/2006/main">
            <a:off x="514350" y="4981575"/>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小学校キャリア教育の手引き（2022年3月）第1章 pp.25–26、31</a:t>
            </a:r>
          </a:p>
        </p:txBody>
      </p:sp>
      <p:sp>
        <p:nvSpPr>
          <p:cNvPr id="12" name="source-url-1">
            <a:extLst xmlns:a="http://schemas.openxmlformats.org/drawingml/2006/main">
              <a:ext uri="{FF2B5EF4-FFF2-40B4-BE49-F238E27FC236}">
                <a16:creationId xmlns:a16="http://schemas.microsoft.com/office/drawing/2014/main" id="{56C4AB54-3A9A-4AB1-871D-D6B783F4A588}"/>
              </a:ext>
            </a:extLst>
          </p:cNvPr>
          <p:cNvSpPr>
            <a:spLocks xmlns:a="http://schemas.openxmlformats.org/drawingml/2006/main" noGrp="1"/>
          </p:cNvSpPr>
          <p:nvPr/>
        </p:nvSpPr>
        <p:spPr>
          <a:xfrm xmlns:a="http://schemas.openxmlformats.org/drawingml/2006/main">
            <a:off x="514350" y="527685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93e70c2747cc49a4"/>
              </a:rPr>
              <a:t>https://www.mext.go.jp/a_menu/shotou/career/detail/mext_01951.html</a:t>
            </a:r>
          </a:p>
        </p:txBody>
      </p:sp>
      <p:sp>
        <p:nvSpPr>
          <p:cNvPr id="13" name="original-material-disclosure">
            <a:extLst xmlns:a="http://schemas.openxmlformats.org/drawingml/2006/main">
              <a:ext uri="{FF2B5EF4-FFF2-40B4-BE49-F238E27FC236}">
                <a16:creationId xmlns:a16="http://schemas.microsoft.com/office/drawing/2014/main" id="{594ECCFB-31ED-440A-A810-0668969868FF}"/>
              </a:ext>
            </a:extLst>
          </p:cNvPr>
          <p:cNvSpPr>
            <a:spLocks xmlns:a="http://schemas.openxmlformats.org/drawingml/2006/main" noGrp="1"/>
          </p:cNvSpPr>
          <p:nvPr/>
        </p:nvSpPr>
        <p:spPr>
          <a:xfrm xmlns:a="http://schemas.openxmlformats.org/drawingml/2006/main">
            <a:off x="514350" y="6572250"/>
            <a:ext cx="9620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63" b="0">
                <a:solidFill>
                  <a:srgbClr val="59665F"/>
                </a:solidFill>
                <a:latin typeface="Noto Sans JP"/>
                <a:ea typeface="Noto Sans JP"/>
                <a:cs typeface="Noto Sans JP"/>
              </a:defRPr>
            </a:defPPr>
          </a:lstStyle>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本資料は手引き等を参考にした吉田正之のオリジナル資料です。文部科学省の公式様式ではありません。</a:t>
            </a:r>
          </a:p>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学校内の授業・研修に印刷・編集して使えます。ページ番号は冊子の表記です。</a:t>
            </a:r>
          </a:p>
        </p:txBody>
      </p:sp>
    </p:spTree>
    <p:extLst>
      <p:ext uri="{BB962C8B-B14F-4D97-AF65-F5344CB8AC3E}">
        <p14:creationId xmlns:p14="http://schemas.microsoft.com/office/powerpoint/2010/main" val="60271249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58851A68-9CD1-404A-9459-972BDD421C50}"/>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実践の進め方（モデル案）</a:t>
            </a:r>
          </a:p>
        </p:txBody>
      </p:sp>
      <p:sp>
        <p:nvSpPr>
          <p:cNvPr id="2" name="page-heading">
            <a:extLst xmlns:a="http://schemas.openxmlformats.org/drawingml/2006/main">
              <a:ext uri="{FF2B5EF4-FFF2-40B4-BE49-F238E27FC236}">
                <a16:creationId xmlns:a16="http://schemas.microsoft.com/office/drawing/2014/main" id="{FA77BAD0-23A5-4DA8-A705-5CD09B431680}"/>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選択肢を比べる20分の対話</a:t>
            </a:r>
          </a:p>
        </p:txBody>
      </p:sp>
      <p:sp>
        <p:nvSpPr>
          <p:cNvPr id="3" name="page-intro">
            <a:extLst xmlns:a="http://schemas.openxmlformats.org/drawingml/2006/main">
              <a:ext uri="{FF2B5EF4-FFF2-40B4-BE49-F238E27FC236}">
                <a16:creationId xmlns:a16="http://schemas.microsoft.com/office/drawing/2014/main" id="{DAC9A930-3575-4A1F-8563-3A39472484CA}"/>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モデル案：中3・進路を考える学級活動や個別相談。結論に必要な情報を自分で確かめる場面です。</a:t>
            </a:r>
          </a:p>
        </p:txBody>
      </p:sp>
      <p:sp>
        <p:nvSpPr>
          <p:cNvPr id="4" name="page-footer">
            <a:extLst xmlns:a="http://schemas.openxmlformats.org/drawingml/2006/main">
              <a:ext uri="{FF2B5EF4-FFF2-40B4-BE49-F238E27FC236}">
                <a16:creationId xmlns:a16="http://schemas.microsoft.com/office/drawing/2014/main" id="{780BF251-951D-48BF-8563-8D96BE0CA195}"/>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7/8</a:t>
            </a:r>
          </a:p>
        </p:txBody>
      </p:sp>
      <p:sp>
        <p:nvSpPr>
          <p:cNvPr id="5" name="practice-setup">
            <a:extLst xmlns:a="http://schemas.openxmlformats.org/drawingml/2006/main">
              <a:ext uri="{FF2B5EF4-FFF2-40B4-BE49-F238E27FC236}">
                <a16:creationId xmlns:a16="http://schemas.microsoft.com/office/drawing/2014/main" id="{E09CF8CD-A5BE-43F9-8489-C2C83937D8B2}"/>
              </a:ext>
            </a:extLst>
          </p:cNvPr>
          <p:cNvSpPr>
            <a:spLocks xmlns:a="http://schemas.openxmlformats.org/drawingml/2006/main" noGrp="1"/>
          </p:cNvSpPr>
          <p:nvPr/>
        </p:nvSpPr>
        <p:spPr>
          <a:xfrm xmlns:a="http://schemas.openxmlformats.org/drawingml/2006/main">
            <a:off x="514350" y="1952625"/>
            <a:ext cx="96202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88" b="0">
                <a:solidFill>
                  <a:srgbClr val="243A32"/>
                </a:solidFill>
                <a:latin typeface="Noto Sans JP"/>
                <a:ea typeface="Noto Sans JP"/>
                <a:cs typeface="Noto Sans JP"/>
              </a:defRPr>
            </a:defPPr>
          </a:lstStyle>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ねらい：本人が大切にしたい条件と、確認済みの情報・まだ不明な情報を分けて考える。</a:t>
            </a:r>
          </a:p>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準備：学校等の公式資料と比較表。家庭事情などの共有範囲は本人と相談し、個別に扱う。</a:t>
            </a:r>
          </a:p>
        </p:txBody>
      </p:sp>
      <p:graphicFrame>
        <p:nvGraphicFramePr>
          <p:cNvPr id="6" name="">
            <a:extLst xmlns:a="http://schemas.openxmlformats.org/drawingml/2006/main">
              <a:ext uri="{FF2B5EF4-FFF2-40B4-BE49-F238E27FC236}">
                <a16:creationId xmlns:a16="http://schemas.microsoft.com/office/drawing/2014/main" id="{E6BC7FB4-2694-4593-82D1-7C0D4AD794C8}"/>
              </a:ext>
            </a:extLst>
          </p:cNvPr>
          <p:cNvGraphicFramePr/>
          <p:nvPr/>
        </p:nvGraphicFramePr>
        <p:xfrm>
          <a:off xmlns:a="http://schemas.openxmlformats.org/drawingml/2006/main" x="514350" y="2905125"/>
          <a:ext xmlns:a="http://schemas.openxmlformats.org/drawingml/2006/main" cx="9620250" cy="3276600"/>
        </p:xfrm>
        <a:graphic xmlns:a="http://schemas.openxmlformats.org/drawingml/2006/main">
          <a:graphicData uri="http://schemas.openxmlformats.org/drawingml/2006/table">
            <a:tbl>
              <a:tblPr firstRow="0" bandRow="0"/>
              <a:tblGrid>
                <a:gridCol w="857250"/>
                <a:gridCol w="4191000"/>
                <a:gridCol w="4572000"/>
              </a:tblGrid>
              <a:tr h="655320">
                <a:tc>
                  <a:txBody>
                    <a:bodyPr wrap="square" lIns="123825" tIns="95250" rIns="123825" bIns="95250">
                      <a:noAutofit/>
                    </a:bodyPr>
                    <a:lstStyle/>
                    <a:p>
                      <a:r>
                        <a:rPr sz="1388" b="1">
                          <a:solidFill>
                            <a:srgbClr val="FFFFFF"/>
                          </a:solidFill>
                          <a:latin typeface="Noto Sans JP"/>
                          <a:ea typeface="Noto Sans JP"/>
                          <a:cs typeface="Noto Sans JP"/>
                        </a:rPr>
                        <a:t>時間</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生徒が考え、行うこと</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先生の問い・関わり</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3分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大切にしたい条件を選ぶ。まだ決めなくてもよい。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『今、気になることは？』本人の理由を聞く。</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候補の情報を、出所と一緒に書き出す。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『どの資料で分かった？』事実と予想を分ける。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7分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共通点・違いと、未確認の条件を比べる。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友達との関係も含め、大切な条件を確かめる。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次に調べることや相談先、再検討の日を考える。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結論を急がず、確認する方法を一緒に選ぶ。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7" name="practice-note">
            <a:extLst xmlns:a="http://schemas.openxmlformats.org/drawingml/2006/main">
              <a:ext uri="{FF2B5EF4-FFF2-40B4-BE49-F238E27FC236}">
                <a16:creationId xmlns:a16="http://schemas.microsoft.com/office/drawing/2014/main" id="{27F854DD-7034-41D5-8998-3BFBE2E084D4}"/>
              </a:ext>
            </a:extLst>
          </p:cNvPr>
          <p:cNvSpPr>
            <a:spLocks xmlns:a="http://schemas.openxmlformats.org/drawingml/2006/main" noGrp="1"/>
          </p:cNvSpPr>
          <p:nvPr/>
        </p:nvSpPr>
        <p:spPr>
          <a:xfrm xmlns:a="http://schemas.openxmlformats.org/drawingml/2006/main">
            <a:off x="514350" y="6477000"/>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59665F"/>
                </a:solidFill>
                <a:latin typeface="Noto Sans JP"/>
                <a:ea typeface="Noto Sans JP"/>
                <a:cs typeface="Noto Sans JP"/>
              </a:defRPr>
            </a:defPPr>
          </a:lstStyle>
          <a:p xmlns:a="http://schemas.openxmlformats.org/drawingml/2006/main">
            <a:pPr>
              <a:defRPr sz="1350" b="0">
                <a:solidFill>
                  <a:srgbClr val="59665F"/>
                </a:solidFill>
                <a:latin typeface="Noto Sans JP"/>
                <a:ea typeface="Noto Sans JP"/>
                <a:cs typeface="Noto Sans JP"/>
              </a:defRPr>
            </a:pPr>
            <a:r>
              <a:rPr sz="1350" b="0">
                <a:solidFill>
                  <a:srgbClr val="59665F"/>
                </a:solidFill>
                <a:latin typeface="Noto Sans JP"/>
                <a:ea typeface="Noto Sans JP"/>
                <a:cs typeface="Noto Sans JP"/>
              </a:rPr>
              <a:t>進路を決める時期以外にも、係・教科・探究の選択で使えます。選択の結果だけで評価せず、比べた情報・本人の理由・必要な支援を見取ります。</a:t>
            </a:r>
          </a:p>
        </p:txBody>
      </p:sp>
    </p:spTree>
    <p:extLst>
      <p:ext uri="{BB962C8B-B14F-4D97-AF65-F5344CB8AC3E}">
        <p14:creationId xmlns:p14="http://schemas.microsoft.com/office/powerpoint/2010/main" val="73034384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D825D1A0-2801-4A37-A2B3-D3A9496CA8F8}"/>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09　実践に使う記録・対話の例</a:t>
            </a:r>
          </a:p>
        </p:txBody>
      </p:sp>
      <p:sp>
        <p:nvSpPr>
          <p:cNvPr id="2" name="page-heading">
            <a:extLst xmlns:a="http://schemas.openxmlformats.org/drawingml/2006/main">
              <a:ext uri="{FF2B5EF4-FFF2-40B4-BE49-F238E27FC236}">
                <a16:creationId xmlns:a16="http://schemas.microsoft.com/office/drawing/2014/main" id="{BEF1EB50-8BDA-4606-96AF-AEDB5E76DA6A}"/>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選択肢と情報を比べるシート</a:t>
            </a:r>
          </a:p>
        </p:txBody>
      </p:sp>
      <p:sp>
        <p:nvSpPr>
          <p:cNvPr id="3" name="page-intro">
            <a:extLst xmlns:a="http://schemas.openxmlformats.org/drawingml/2006/main">
              <a:ext uri="{FF2B5EF4-FFF2-40B4-BE49-F238E27FC236}">
                <a16:creationId xmlns:a16="http://schemas.microsoft.com/office/drawing/2014/main" id="{3446165E-48D2-4F1B-A40A-3E9DC03FB322}"/>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記入内容は架空です。自分の候補と、実際の公式資料に置き換えて使います。</a:t>
            </a:r>
          </a:p>
        </p:txBody>
      </p:sp>
      <p:sp>
        <p:nvSpPr>
          <p:cNvPr id="4" name="page-footer">
            <a:extLst xmlns:a="http://schemas.openxmlformats.org/drawingml/2006/main">
              <a:ext uri="{FF2B5EF4-FFF2-40B4-BE49-F238E27FC236}">
                <a16:creationId xmlns:a16="http://schemas.microsoft.com/office/drawing/2014/main" id="{009AF514-5E4D-40C0-9CB3-ACFE02EBF1EE}"/>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資料09　8/8</a:t>
            </a:r>
          </a:p>
        </p:txBody>
      </p:sp>
      <p:graphicFrame>
        <p:nvGraphicFramePr>
          <p:cNvPr id="5" name="">
            <a:extLst xmlns:a="http://schemas.openxmlformats.org/drawingml/2006/main">
              <a:ext uri="{FF2B5EF4-FFF2-40B4-BE49-F238E27FC236}">
                <a16:creationId xmlns:a16="http://schemas.microsoft.com/office/drawing/2014/main" id="{70A8199A-7821-4DD7-BA40-F723367B9B1E}"/>
              </a:ext>
            </a:extLst>
          </p:cNvPr>
          <p:cNvGraphicFramePr/>
          <p:nvPr/>
        </p:nvGraphicFramePr>
        <p:xfrm>
          <a:off xmlns:a="http://schemas.openxmlformats.org/drawingml/2006/main" x="514350" y="2143125"/>
          <a:ext xmlns:a="http://schemas.openxmlformats.org/drawingml/2006/main" cx="9620250" cy="3714750"/>
        </p:xfrm>
        <a:graphic xmlns:a="http://schemas.openxmlformats.org/drawingml/2006/main">
          <a:graphicData uri="http://schemas.openxmlformats.org/drawingml/2006/table">
            <a:tbl>
              <a:tblPr firstRow="0" bandRow="0"/>
              <a:tblGrid>
                <a:gridCol w="2238375"/>
                <a:gridCol w="2238375"/>
                <a:gridCol w="2238375"/>
                <a:gridCol w="2905125"/>
              </a:tblGrid>
              <a:tr h="742950">
                <a:tc>
                  <a:txBody>
                    <a:bodyPr wrap="square" lIns="123825" tIns="95250" rIns="123825" bIns="95250">
                      <a:noAutofit/>
                    </a:bodyPr>
                    <a:lstStyle/>
                    <a:p>
                      <a:r>
                        <a:rPr sz="1350" b="1">
                          <a:solidFill>
                            <a:srgbClr val="FFFFFF"/>
                          </a:solidFill>
                          <a:latin typeface="Noto Sans JP"/>
                          <a:ea typeface="Noto Sans JP"/>
                          <a:cs typeface="Noto Sans JP"/>
                        </a:rPr>
                        <a:t>大切にしたい条件</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50" b="1">
                          <a:solidFill>
                            <a:srgbClr val="FFFFFF"/>
                          </a:solidFill>
                          <a:latin typeface="Noto Sans JP"/>
                          <a:ea typeface="Noto Sans JP"/>
                          <a:cs typeface="Noto Sans JP"/>
                        </a:rPr>
                        <a:t>A案</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50" b="1">
                          <a:solidFill>
                            <a:srgbClr val="FFFFFF"/>
                          </a:solidFill>
                          <a:latin typeface="Noto Sans JP"/>
                          <a:ea typeface="Noto Sans JP"/>
                          <a:cs typeface="Noto Sans JP"/>
                        </a:rPr>
                        <a:t>B案</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50" b="1">
                          <a:solidFill>
                            <a:srgbClr val="FFFFFF"/>
                          </a:solidFill>
                          <a:latin typeface="Noto Sans JP"/>
                          <a:ea typeface="Noto Sans JP"/>
                          <a:cs typeface="Noto Sans JP"/>
                        </a:rPr>
                        <a:t>根拠・次に確かめる方法</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742950">
                <a:tc>
                  <a:txBody>
                    <a:bodyPr wrap="square" lIns="123825" tIns="95250" rIns="123825" bIns="95250">
                      <a:noAutofit/>
                    </a:bodyPr>
                    <a:lstStyle/>
                    <a:p>
                      <a:r>
                        <a:rPr sz="1350" b="0">
                          <a:solidFill>
                            <a:srgbClr val="243A32"/>
                          </a:solidFill>
                          <a:latin typeface="Noto Sans JP"/>
                          <a:ea typeface="Noto Sans JP"/>
                          <a:cs typeface="Noto Sans JP"/>
                        </a:rPr>
                        <a:t>学べる内容</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実習の内容が気になる。</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探究の内容を知りたい。</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公式資料の該当箇所：</a:t>
                      </a:r>
                    </a:p>
                    <a:p>
                      <a:r>
                        <a:rPr sz="1350" b="0">
                          <a:solidFill>
                            <a:srgbClr val="243A32"/>
                          </a:solidFill>
                          <a:latin typeface="Noto Sans JP"/>
                          <a:ea typeface="Noto Sans JP"/>
                          <a:cs typeface="Noto Sans JP"/>
                        </a:rPr>
                        <a:t>次に質問する相手：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350" b="0">
                          <a:solidFill>
                            <a:srgbClr val="243A32"/>
                          </a:solidFill>
                          <a:latin typeface="Noto Sans JP"/>
                          <a:ea typeface="Noto Sans JP"/>
                          <a:cs typeface="Noto Sans JP"/>
                        </a:rPr>
                        <a:t>通い方・生活</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通学方法は未確認。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家で過ごす時間も考えたい。</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時刻表・学校説明会等で確認。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350" b="0">
                          <a:solidFill>
                            <a:srgbClr val="243A32"/>
                          </a:solidFill>
                          <a:latin typeface="Noto Sans JP"/>
                          <a:ea typeface="Noto Sans JP"/>
                          <a:cs typeface="Noto Sans JP"/>
                        </a:rPr>
                        <a:t>費用・利用できる支援</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未確認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未確認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本人の希望に沿い、担任等と個別に確認。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350" b="0">
                          <a:solidFill>
                            <a:srgbClr val="243A32"/>
                          </a:solidFill>
                          <a:latin typeface="Noto Sans JP"/>
                          <a:ea typeface="Noto Sans JP"/>
                          <a:cs typeface="Noto Sans JP"/>
                        </a:rPr>
                        <a:t>自分が加えたい条件：</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50" b="0">
                          <a:solidFill>
                            <a:srgbClr val="243A32"/>
                          </a:solidFill>
                          <a:latin typeface="Noto Sans JP"/>
                          <a:ea typeface="Noto Sans JP"/>
                          <a:cs typeface="Noto Sans JP"/>
                        </a:rPr>
                        <a:t>確認方法・相談先：</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practice-tool-note">
            <a:extLst xmlns:a="http://schemas.openxmlformats.org/drawingml/2006/main">
              <a:ext uri="{FF2B5EF4-FFF2-40B4-BE49-F238E27FC236}">
                <a16:creationId xmlns:a16="http://schemas.microsoft.com/office/drawing/2014/main" id="{96660B92-69E4-4174-BEC4-7D40C381F26D}"/>
              </a:ext>
            </a:extLst>
          </p:cNvPr>
          <p:cNvSpPr>
            <a:spLocks xmlns:a="http://schemas.openxmlformats.org/drawingml/2006/main" noGrp="1"/>
          </p:cNvSpPr>
          <p:nvPr/>
        </p:nvSpPr>
        <p:spPr>
          <a:xfrm xmlns:a="http://schemas.openxmlformats.org/drawingml/2006/main">
            <a:off x="514350" y="6153150"/>
            <a:ext cx="9620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『友達と同じ学校』も本人にとって大切な理由の一つです。他の条件も確かめる機会を用意し、本人が説明・相談・再検討できるよう支えます。</a:t>
            </a:r>
          </a:p>
        </p:txBody>
      </p:sp>
    </p:spTree>
    <p:extLst>
      <p:ext uri="{BB962C8B-B14F-4D97-AF65-F5344CB8AC3E}">
        <p14:creationId xmlns:p14="http://schemas.microsoft.com/office/powerpoint/2010/main" val="19664130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2026-10-14T22:12:07.4080000Z</dcterms:created>
  <dcterms:modified xsi:type="dcterms:W3CDTF">2026-10-14T22:12:07.4080000Z</dcterms:modified>
</coreProperties>
</file>